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53"/>
    <p:sldId id="257" r:id="rId54"/>
    <p:sldId id="258" r:id="rId55"/>
    <p:sldId id="259" r:id="rId56"/>
    <p:sldId id="260" r:id="rId57"/>
    <p:sldId id="261" r:id="rId58"/>
    <p:sldId id="262" r:id="rId59"/>
    <p:sldId id="263" r:id="rId60"/>
    <p:sldId id="264" r:id="rId61"/>
    <p:sldId id="265" r:id="rId62"/>
    <p:sldId id="266" r:id="rId63"/>
    <p:sldId id="267" r:id="rId64"/>
    <p:sldId id="268" r:id="rId65"/>
    <p:sldId id="269" r:id="rId66"/>
    <p:sldId id="270" r:id="rId67"/>
    <p:sldId id="271" r:id="rId68"/>
    <p:sldId id="272" r:id="rId69"/>
    <p:sldId id="273" r:id="rId70"/>
    <p:sldId id="274" r:id="rId71"/>
    <p:sldId id="275" r:id="rId72"/>
    <p:sldId id="276" r:id="rId73"/>
    <p:sldId id="277" r:id="rId74"/>
    <p:sldId id="278" r:id="rId75"/>
    <p:sldId id="279" r:id="rId76"/>
    <p:sldId id="280" r:id="rId77"/>
    <p:sldId id="281" r:id="rId78"/>
    <p:sldId id="282" r:id="rId79"/>
    <p:sldId id="283" r:id="rId80"/>
    <p:sldId id="284" r:id="rId81"/>
    <p:sldId id="285" r:id="rId82"/>
    <p:sldId id="286" r:id="rId83"/>
    <p:sldId id="287" r:id="rId84"/>
    <p:sldId id="288" r:id="rId85"/>
    <p:sldId id="289" r:id="rId86"/>
    <p:sldId id="290" r:id="rId87"/>
    <p:sldId id="291" r:id="rId88"/>
    <p:sldId id="292" r:id="rId89"/>
    <p:sldId id="293" r:id="rId90"/>
    <p:sldId id="294" r:id="rId91"/>
    <p:sldId id="295" r:id="rId92"/>
    <p:sldId id="296" r:id="rId93"/>
    <p:sldId id="297" r:id="rId94"/>
    <p:sldId id="298" r:id="rId95"/>
    <p:sldId id="299" r:id="rId96"/>
    <p:sldId id="300" r:id="rId97"/>
    <p:sldId id="301" r:id="rId98"/>
    <p:sldId id="302" r:id="rId99"/>
    <p:sldId id="303" r:id="rId100"/>
    <p:sldId id="304" r:id="rId101"/>
    <p:sldId id="305" r:id="rId102"/>
    <p:sldId id="306" r:id="rId103"/>
    <p:sldId id="307" r:id="rId104"/>
    <p:sldId id="308" r:id="rId105"/>
    <p:sldId id="309" r:id="rId106"/>
    <p:sldId id="310" r:id="rId107"/>
    <p:sldId id="311" r:id="rId108"/>
    <p:sldId id="312" r:id="rId109"/>
  </p:sldIdLst>
  <p:sldSz cx="18288000" cy="10287000"/>
  <p:notesSz cx="6858000" cy="9144000"/>
  <p:embeddedFontLst>
    <p:embeddedFont>
      <p:font typeface="Montserrat Classic" charset="1" panose="00000500000000000000"/>
      <p:regular r:id="rId6"/>
    </p:embeddedFont>
    <p:embeddedFont>
      <p:font typeface="Montserrat Classic Bold" charset="1" panose="00000800000000000000"/>
      <p:regular r:id="rId7"/>
    </p:embeddedFont>
    <p:embeddedFont>
      <p:font typeface="Arimo" charset="1" panose="020B0604020202020204"/>
      <p:regular r:id="rId8"/>
    </p:embeddedFont>
    <p:embeddedFont>
      <p:font typeface="Arimo Bold" charset="1" panose="020B0704020202020204"/>
      <p:regular r:id="rId9"/>
    </p:embeddedFont>
    <p:embeddedFont>
      <p:font typeface="Arimo Italics" charset="1" panose="020B0604020202090204"/>
      <p:regular r:id="rId10"/>
    </p:embeddedFont>
    <p:embeddedFont>
      <p:font typeface="Arimo Bold Italics" charset="1" panose="020B0704020202090204"/>
      <p:regular r:id="rId11"/>
    </p:embeddedFont>
    <p:embeddedFont>
      <p:font typeface="Montserrat Light" charset="1" panose="00000400000000000000"/>
      <p:regular r:id="rId12"/>
    </p:embeddedFont>
    <p:embeddedFont>
      <p:font typeface="Montserrat Light Bold" charset="1" panose="00000800000000000000"/>
      <p:regular r:id="rId13"/>
    </p:embeddedFont>
    <p:embeddedFont>
      <p:font typeface="Montserrat Light Italics" charset="1" panose="00000400000000000000"/>
      <p:regular r:id="rId14"/>
    </p:embeddedFont>
    <p:embeddedFont>
      <p:font typeface="Montserrat Light Bold Italics" charset="1" panose="00000800000000000000"/>
      <p:regular r:id="rId15"/>
    </p:embeddedFont>
    <p:embeddedFont>
      <p:font typeface="Montserrat Extra-Bold" charset="1" panose="00000900000000000000"/>
      <p:regular r:id="rId16"/>
    </p:embeddedFont>
    <p:embeddedFont>
      <p:font typeface="Montserrat Extra-Bold Bold" charset="1" panose="00000A00000000000000"/>
      <p:regular r:id="rId17"/>
    </p:embeddedFont>
    <p:embeddedFont>
      <p:font typeface="Montserrat Extra-Bold Italics" charset="1" panose="00000900000000000000"/>
      <p:regular r:id="rId18"/>
    </p:embeddedFont>
    <p:embeddedFont>
      <p:font typeface="Montserrat Extra-Bold Bold Italics" charset="1" panose="00000A00000000000000"/>
      <p:regular r:id="rId19"/>
    </p:embeddedFont>
    <p:embeddedFont>
      <p:font typeface="Montserrat" charset="1" panose="00000500000000000000"/>
      <p:regular r:id="rId20"/>
    </p:embeddedFont>
    <p:embeddedFont>
      <p:font typeface="Montserrat Bold" charset="1" panose="00000600000000000000"/>
      <p:regular r:id="rId21"/>
    </p:embeddedFont>
    <p:embeddedFont>
      <p:font typeface="Montserrat Italics" charset="1" panose="00000500000000000000"/>
      <p:regular r:id="rId22"/>
    </p:embeddedFont>
    <p:embeddedFont>
      <p:font typeface="Montserrat Bold Italics" charset="1" panose="00000600000000000000"/>
      <p:regular r:id="rId23"/>
    </p:embeddedFont>
    <p:embeddedFont>
      <p:font typeface="Gill Sans" charset="1" panose="020B0902020104020203"/>
      <p:regular r:id="rId24"/>
    </p:embeddedFont>
    <p:embeddedFont>
      <p:font typeface="Raleway 1" charset="1" panose="020B0503030101060003"/>
      <p:regular r:id="rId25"/>
    </p:embeddedFont>
    <p:embeddedFont>
      <p:font typeface="Raleway 1 Bold" charset="1" panose="020B0803030101060003"/>
      <p:regular r:id="rId26"/>
    </p:embeddedFont>
    <p:embeddedFont>
      <p:font typeface="Raleway 1 Thin" charset="1" panose="020B0203030101060003"/>
      <p:regular r:id="rId27"/>
    </p:embeddedFont>
    <p:embeddedFont>
      <p:font typeface="Raleway 1 Heavy" charset="1" panose="020B0003030101060003"/>
      <p:regular r:id="rId28"/>
    </p:embeddedFont>
    <p:embeddedFont>
      <p:font typeface="Raleway 2" charset="1" panose="00000000000000000000"/>
      <p:regular r:id="rId29"/>
    </p:embeddedFont>
    <p:embeddedFont>
      <p:font typeface="Raleway 2 Bold" charset="1" panose="00000000000000000000"/>
      <p:regular r:id="rId30"/>
    </p:embeddedFont>
    <p:embeddedFont>
      <p:font typeface="Raleway 2 Italics" charset="1" panose="00000000000000000000"/>
      <p:regular r:id="rId31"/>
    </p:embeddedFont>
    <p:embeddedFont>
      <p:font typeface="Raleway 2 Bold Italics" charset="1" panose="00000000000000000000"/>
      <p:regular r:id="rId32"/>
    </p:embeddedFont>
    <p:embeddedFont>
      <p:font typeface="Raleway 2 Thin" charset="1" panose="00000000000000000000"/>
      <p:regular r:id="rId33"/>
    </p:embeddedFont>
    <p:embeddedFont>
      <p:font typeface="Raleway 2 Thin Italics" charset="1" panose="00000000000000000000"/>
      <p:regular r:id="rId34"/>
    </p:embeddedFont>
    <p:embeddedFont>
      <p:font typeface="Raleway 2 Extra-Light" charset="1" panose="00000000000000000000"/>
      <p:regular r:id="rId35"/>
    </p:embeddedFont>
    <p:embeddedFont>
      <p:font typeface="Raleway 2 Extra-Light Italics" charset="1" panose="00000000000000000000"/>
      <p:regular r:id="rId36"/>
    </p:embeddedFont>
    <p:embeddedFont>
      <p:font typeface="Raleway 2 Light" charset="1" panose="00000000000000000000"/>
      <p:regular r:id="rId37"/>
    </p:embeddedFont>
    <p:embeddedFont>
      <p:font typeface="Raleway 2 Light Italics" charset="1" panose="00000000000000000000"/>
      <p:regular r:id="rId38"/>
    </p:embeddedFont>
    <p:embeddedFont>
      <p:font typeface="Raleway 2 Medium" charset="1" panose="00000000000000000000"/>
      <p:regular r:id="rId39"/>
    </p:embeddedFont>
    <p:embeddedFont>
      <p:font typeface="Raleway 2 Medium Italics" charset="1" panose="00000000000000000000"/>
      <p:regular r:id="rId40"/>
    </p:embeddedFont>
    <p:embeddedFont>
      <p:font typeface="Raleway 2 Semi-Bold" charset="1" panose="00000000000000000000"/>
      <p:regular r:id="rId41"/>
    </p:embeddedFont>
    <p:embeddedFont>
      <p:font typeface="Raleway 2 Semi-Bold Italics" charset="1" panose="00000000000000000000"/>
      <p:regular r:id="rId42"/>
    </p:embeddedFont>
    <p:embeddedFont>
      <p:font typeface="Raleway 2 Ultra-Bold" charset="1" panose="00000000000000000000"/>
      <p:regular r:id="rId43"/>
    </p:embeddedFont>
    <p:embeddedFont>
      <p:font typeface="Raleway 2 Ultra-Bold Italics" charset="1" panose="00000000000000000000"/>
      <p:regular r:id="rId44"/>
    </p:embeddedFont>
    <p:embeddedFont>
      <p:font typeface="Raleway 2 Heavy" charset="1" panose="00000000000000000000"/>
      <p:regular r:id="rId45"/>
    </p:embeddedFont>
    <p:embeddedFont>
      <p:font typeface="Raleway 2 Heavy Italics" charset="1" panose="00000000000000000000"/>
      <p:regular r:id="rId46"/>
    </p:embeddedFont>
    <p:embeddedFont>
      <p:font typeface="Now" charset="1" panose="00000500000000000000"/>
      <p:regular r:id="rId47"/>
    </p:embeddedFont>
    <p:embeddedFont>
      <p:font typeface="Now Bold" charset="1" panose="00000800000000000000"/>
      <p:regular r:id="rId48"/>
    </p:embeddedFont>
    <p:embeddedFont>
      <p:font typeface="Now Thin" charset="1" panose="00000300000000000000"/>
      <p:regular r:id="rId49"/>
    </p:embeddedFont>
    <p:embeddedFont>
      <p:font typeface="Now Light" charset="1" panose="00000400000000000000"/>
      <p:regular r:id="rId50"/>
    </p:embeddedFont>
    <p:embeddedFont>
      <p:font typeface="Now Medium" charset="1" panose="00000600000000000000"/>
      <p:regular r:id="rId51"/>
    </p:embeddedFont>
    <p:embeddedFont>
      <p:font typeface="Now Heavy" charset="1" panose="00000A0000000000000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00" Target="slides/slide48.xml" Type="http://schemas.openxmlformats.org/officeDocument/2006/relationships/slide"/><Relationship Id="rId101" Target="slides/slide49.xml" Type="http://schemas.openxmlformats.org/officeDocument/2006/relationships/slide"/><Relationship Id="rId102" Target="slides/slide50.xml" Type="http://schemas.openxmlformats.org/officeDocument/2006/relationships/slide"/><Relationship Id="rId103" Target="slides/slide51.xml" Type="http://schemas.openxmlformats.org/officeDocument/2006/relationships/slide"/><Relationship Id="rId104" Target="slides/slide52.xml" Type="http://schemas.openxmlformats.org/officeDocument/2006/relationships/slide"/><Relationship Id="rId105" Target="slides/slide53.xml" Type="http://schemas.openxmlformats.org/officeDocument/2006/relationships/slide"/><Relationship Id="rId106" Target="slides/slide54.xml" Type="http://schemas.openxmlformats.org/officeDocument/2006/relationships/slide"/><Relationship Id="rId107" Target="slides/slide55.xml" Type="http://schemas.openxmlformats.org/officeDocument/2006/relationships/slide"/><Relationship Id="rId108" Target="slides/slide56.xml" Type="http://schemas.openxmlformats.org/officeDocument/2006/relationships/slide"/><Relationship Id="rId109" Target="slides/slide57.xml" Type="http://schemas.openxmlformats.org/officeDocument/2006/relationships/slide"/><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slides/slide1.xml" Type="http://schemas.openxmlformats.org/officeDocument/2006/relationships/slide"/><Relationship Id="rId54" Target="slides/slide2.xml" Type="http://schemas.openxmlformats.org/officeDocument/2006/relationships/slide"/><Relationship Id="rId55" Target="slides/slide3.xml" Type="http://schemas.openxmlformats.org/officeDocument/2006/relationships/slide"/><Relationship Id="rId56" Target="slides/slide4.xml" Type="http://schemas.openxmlformats.org/officeDocument/2006/relationships/slide"/><Relationship Id="rId57" Target="slides/slide5.xml" Type="http://schemas.openxmlformats.org/officeDocument/2006/relationships/slide"/><Relationship Id="rId58" Target="slides/slide6.xml" Type="http://schemas.openxmlformats.org/officeDocument/2006/relationships/slide"/><Relationship Id="rId59" Target="slides/slide7.xml" Type="http://schemas.openxmlformats.org/officeDocument/2006/relationships/slide"/><Relationship Id="rId6" Target="fonts/font6.fntdata" Type="http://schemas.openxmlformats.org/officeDocument/2006/relationships/font"/><Relationship Id="rId60" Target="slides/slide8.xml" Type="http://schemas.openxmlformats.org/officeDocument/2006/relationships/slide"/><Relationship Id="rId61" Target="slides/slide9.xml" Type="http://schemas.openxmlformats.org/officeDocument/2006/relationships/slide"/><Relationship Id="rId62" Target="slides/slide10.xml" Type="http://schemas.openxmlformats.org/officeDocument/2006/relationships/slide"/><Relationship Id="rId63" Target="slides/slide11.xml" Type="http://schemas.openxmlformats.org/officeDocument/2006/relationships/slide"/><Relationship Id="rId64" Target="slides/slide12.xml" Type="http://schemas.openxmlformats.org/officeDocument/2006/relationships/slide"/><Relationship Id="rId65" Target="slides/slide13.xml" Type="http://schemas.openxmlformats.org/officeDocument/2006/relationships/slide"/><Relationship Id="rId66" Target="slides/slide14.xml" Type="http://schemas.openxmlformats.org/officeDocument/2006/relationships/slide"/><Relationship Id="rId67" Target="slides/slide15.xml" Type="http://schemas.openxmlformats.org/officeDocument/2006/relationships/slide"/><Relationship Id="rId68" Target="slides/slide16.xml" Type="http://schemas.openxmlformats.org/officeDocument/2006/relationships/slide"/><Relationship Id="rId69" Target="slides/slide17.xml" Type="http://schemas.openxmlformats.org/officeDocument/2006/relationships/slide"/><Relationship Id="rId7" Target="fonts/font7.fntdata" Type="http://schemas.openxmlformats.org/officeDocument/2006/relationships/font"/><Relationship Id="rId70" Target="slides/slide18.xml" Type="http://schemas.openxmlformats.org/officeDocument/2006/relationships/slide"/><Relationship Id="rId71" Target="slides/slide19.xml" Type="http://schemas.openxmlformats.org/officeDocument/2006/relationships/slide"/><Relationship Id="rId72" Target="slides/slide20.xml" Type="http://schemas.openxmlformats.org/officeDocument/2006/relationships/slide"/><Relationship Id="rId73" Target="slides/slide21.xml" Type="http://schemas.openxmlformats.org/officeDocument/2006/relationships/slide"/><Relationship Id="rId74" Target="slides/slide22.xml" Type="http://schemas.openxmlformats.org/officeDocument/2006/relationships/slide"/><Relationship Id="rId75" Target="slides/slide23.xml" Type="http://schemas.openxmlformats.org/officeDocument/2006/relationships/slide"/><Relationship Id="rId76" Target="slides/slide24.xml" Type="http://schemas.openxmlformats.org/officeDocument/2006/relationships/slide"/><Relationship Id="rId77" Target="slides/slide25.xml" Type="http://schemas.openxmlformats.org/officeDocument/2006/relationships/slide"/><Relationship Id="rId78" Target="slides/slide26.xml" Type="http://schemas.openxmlformats.org/officeDocument/2006/relationships/slide"/><Relationship Id="rId79" Target="slides/slide27.xml" Type="http://schemas.openxmlformats.org/officeDocument/2006/relationships/slide"/><Relationship Id="rId8" Target="fonts/font8.fntdata" Type="http://schemas.openxmlformats.org/officeDocument/2006/relationships/font"/><Relationship Id="rId80" Target="slides/slide28.xml" Type="http://schemas.openxmlformats.org/officeDocument/2006/relationships/slide"/><Relationship Id="rId81" Target="slides/slide29.xml" Type="http://schemas.openxmlformats.org/officeDocument/2006/relationships/slide"/><Relationship Id="rId82" Target="slides/slide30.xml" Type="http://schemas.openxmlformats.org/officeDocument/2006/relationships/slide"/><Relationship Id="rId83" Target="slides/slide31.xml" Type="http://schemas.openxmlformats.org/officeDocument/2006/relationships/slide"/><Relationship Id="rId84" Target="slides/slide32.xml" Type="http://schemas.openxmlformats.org/officeDocument/2006/relationships/slide"/><Relationship Id="rId85" Target="slides/slide33.xml" Type="http://schemas.openxmlformats.org/officeDocument/2006/relationships/slide"/><Relationship Id="rId86" Target="slides/slide34.xml" Type="http://schemas.openxmlformats.org/officeDocument/2006/relationships/slide"/><Relationship Id="rId87" Target="slides/slide35.xml" Type="http://schemas.openxmlformats.org/officeDocument/2006/relationships/slide"/><Relationship Id="rId88" Target="slides/slide36.xml" Type="http://schemas.openxmlformats.org/officeDocument/2006/relationships/slide"/><Relationship Id="rId89" Target="slides/slide37.xml" Type="http://schemas.openxmlformats.org/officeDocument/2006/relationships/slide"/><Relationship Id="rId9" Target="fonts/font9.fntdata" Type="http://schemas.openxmlformats.org/officeDocument/2006/relationships/font"/><Relationship Id="rId90" Target="slides/slide38.xml" Type="http://schemas.openxmlformats.org/officeDocument/2006/relationships/slide"/><Relationship Id="rId91" Target="slides/slide39.xml" Type="http://schemas.openxmlformats.org/officeDocument/2006/relationships/slide"/><Relationship Id="rId92" Target="slides/slide40.xml" Type="http://schemas.openxmlformats.org/officeDocument/2006/relationships/slide"/><Relationship Id="rId93" Target="slides/slide41.xml" Type="http://schemas.openxmlformats.org/officeDocument/2006/relationships/slide"/><Relationship Id="rId94" Target="slides/slide42.xml" Type="http://schemas.openxmlformats.org/officeDocument/2006/relationships/slide"/><Relationship Id="rId95" Target="slides/slide43.xml" Type="http://schemas.openxmlformats.org/officeDocument/2006/relationships/slide"/><Relationship Id="rId96" Target="slides/slide44.xml" Type="http://schemas.openxmlformats.org/officeDocument/2006/relationships/slide"/><Relationship Id="rId97" Target="slides/slide45.xml" Type="http://schemas.openxmlformats.org/officeDocument/2006/relationships/slide"/><Relationship Id="rId98" Target="slides/slide46.xml" Type="http://schemas.openxmlformats.org/officeDocument/2006/relationships/slide"/><Relationship Id="rId99" Target="slides/slide47.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2.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2.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2.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2.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2.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2.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2.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2.pn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pn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svg" Type="http://schemas.openxmlformats.org/officeDocument/2006/relationships/image"/><Relationship Id="rId11" Target="../media/image34.png" Type="http://schemas.openxmlformats.org/officeDocument/2006/relationships/image"/><Relationship Id="rId12" Target="../media/image35.svg" Type="http://schemas.openxmlformats.org/officeDocument/2006/relationships/image"/><Relationship Id="rId13" Target="../media/image36.png" Type="http://schemas.openxmlformats.org/officeDocument/2006/relationships/image"/><Relationship Id="rId14" Target="../media/image37.svg" Type="http://schemas.openxmlformats.org/officeDocument/2006/relationships/image"/><Relationship Id="rId15" Target="../media/image38.png" Type="http://schemas.openxmlformats.org/officeDocument/2006/relationships/image"/><Relationship Id="rId16" Target="../media/image39.svg" Type="http://schemas.openxmlformats.org/officeDocument/2006/relationships/image"/><Relationship Id="rId2" Target="../media/image25.jpeg" Type="http://schemas.openxmlformats.org/officeDocument/2006/relationships/image"/><Relationship Id="rId3" Target="../media/image26.png" Type="http://schemas.openxmlformats.org/officeDocument/2006/relationships/image"/><Relationship Id="rId4" Target="../media/image27.png" Type="http://schemas.openxmlformats.org/officeDocument/2006/relationships/image"/><Relationship Id="rId5" Target="../media/image28.pn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svg" Type="http://schemas.openxmlformats.org/officeDocument/2006/relationships/image"/><Relationship Id="rId11" Target="../media/image49.png" Type="http://schemas.openxmlformats.org/officeDocument/2006/relationships/image"/><Relationship Id="rId12" Target="../media/image50.svg" Type="http://schemas.openxmlformats.org/officeDocument/2006/relationships/image"/><Relationship Id="rId13" Target="../media/image51.png" Type="http://schemas.openxmlformats.org/officeDocument/2006/relationships/image"/><Relationship Id="rId14" Target="../media/image52.svg" Type="http://schemas.openxmlformats.org/officeDocument/2006/relationships/image"/><Relationship Id="rId15" Target="../media/image2.png" Type="http://schemas.openxmlformats.org/officeDocument/2006/relationships/image"/><Relationship Id="rId2" Target="../media/image40.jpeg" Type="http://schemas.openxmlformats.org/officeDocument/2006/relationships/image"/><Relationship Id="rId3" Target="../media/image41.png" Type="http://schemas.openxmlformats.org/officeDocument/2006/relationships/image"/><Relationship Id="rId4" Target="../media/image42.svg" Type="http://schemas.openxmlformats.org/officeDocument/2006/relationships/image"/><Relationship Id="rId5" Target="../media/image43.png" Type="http://schemas.openxmlformats.org/officeDocument/2006/relationships/image"/><Relationship Id="rId6" Target="../media/image44.svg" Type="http://schemas.openxmlformats.org/officeDocument/2006/relationships/image"/><Relationship Id="rId7" Target="../media/image45.png" Type="http://schemas.openxmlformats.org/officeDocument/2006/relationships/image"/><Relationship Id="rId8" Target="../media/image46.svg" Type="http://schemas.openxmlformats.org/officeDocument/2006/relationships/image"/><Relationship Id="rId9" Target="../media/image4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0">
            <a:off x="3607682" y="4674547"/>
            <a:ext cx="10621807" cy="2594266"/>
          </a:xfrm>
          <a:custGeom>
            <a:avLst/>
            <a:gdLst/>
            <a:ahLst/>
            <a:cxnLst/>
            <a:rect r="r" b="b" t="t" l="l"/>
            <a:pathLst>
              <a:path h="2594266" w="10621807">
                <a:moveTo>
                  <a:pt x="0" y="0"/>
                </a:moveTo>
                <a:lnTo>
                  <a:pt x="10621807" y="0"/>
                </a:lnTo>
                <a:lnTo>
                  <a:pt x="10621807" y="2594266"/>
                </a:lnTo>
                <a:lnTo>
                  <a:pt x="0" y="2594266"/>
                </a:lnTo>
                <a:lnTo>
                  <a:pt x="0" y="0"/>
                </a:lnTo>
                <a:close/>
              </a:path>
            </a:pathLst>
          </a:custGeom>
          <a:blipFill>
            <a:blip r:embed="rId3"/>
            <a:stretch>
              <a:fillRect l="-3908" t="-150020" r="-2526" b="-14171"/>
            </a:stretch>
          </a:blipFill>
        </p:spPr>
      </p:sp>
      <p:sp>
        <p:nvSpPr>
          <p:cNvPr name="Freeform 4" id="4"/>
          <p:cNvSpPr/>
          <p:nvPr/>
        </p:nvSpPr>
        <p:spPr>
          <a:xfrm flipH="false" flipV="false" rot="0">
            <a:off x="7604136" y="1720054"/>
            <a:ext cx="2628899" cy="2588141"/>
          </a:xfrm>
          <a:custGeom>
            <a:avLst/>
            <a:gdLst/>
            <a:ahLst/>
            <a:cxnLst/>
            <a:rect r="r" b="b" t="t" l="l"/>
            <a:pathLst>
              <a:path h="2588141" w="2628899">
                <a:moveTo>
                  <a:pt x="0" y="0"/>
                </a:moveTo>
                <a:lnTo>
                  <a:pt x="2628899" y="0"/>
                </a:lnTo>
                <a:lnTo>
                  <a:pt x="2628899" y="2588140"/>
                </a:lnTo>
                <a:lnTo>
                  <a:pt x="0" y="2588140"/>
                </a:lnTo>
                <a:lnTo>
                  <a:pt x="0" y="0"/>
                </a:lnTo>
                <a:close/>
              </a:path>
            </a:pathLst>
          </a:custGeom>
          <a:blipFill>
            <a:blip r:embed="rId3"/>
            <a:stretch>
              <a:fillRect l="-127619" t="-13039" r="-130462" b="-107466"/>
            </a:stretch>
          </a:blipFill>
        </p:spPr>
      </p:sp>
      <p:sp>
        <p:nvSpPr>
          <p:cNvPr name="TextBox 5" id="5"/>
          <p:cNvSpPr txBox="true"/>
          <p:nvPr/>
        </p:nvSpPr>
        <p:spPr>
          <a:xfrm rot="0">
            <a:off x="1180505" y="7903371"/>
            <a:ext cx="15926991" cy="663576"/>
          </a:xfrm>
          <a:prstGeom prst="rect">
            <a:avLst/>
          </a:prstGeom>
        </p:spPr>
        <p:txBody>
          <a:bodyPr anchor="t" rtlCol="false" tIns="0" lIns="0" bIns="0" rIns="0">
            <a:spAutoFit/>
          </a:bodyPr>
          <a:lstStyle/>
          <a:p>
            <a:pPr algn="ctr">
              <a:lnSpc>
                <a:spcPts val="5424"/>
              </a:lnSpc>
            </a:pPr>
            <a:r>
              <a:rPr lang="en-US" sz="3874">
                <a:solidFill>
                  <a:srgbClr val="F3F6FA"/>
                </a:solidFill>
                <a:latin typeface="Montserrat Italics"/>
              </a:rPr>
              <a:t>Thank you for joining us. Please take this time to mute yourself. </a:t>
            </a:r>
          </a:p>
        </p:txBody>
      </p:sp>
    </p:spTree>
  </p:cSld>
  <p:clrMapOvr>
    <a:masterClrMapping/>
  </p:clrMapOvr>
</p:sld>
</file>

<file path=ppt/slides/slide1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0" y="0"/>
            <a:ext cx="4919619" cy="10287000"/>
          </a:xfrm>
          <a:prstGeom prst="rect">
            <a:avLst/>
          </a:prstGeom>
          <a:solidFill>
            <a:srgbClr val="263F6B">
              <a:alpha val="94902"/>
            </a:srgbClr>
          </a:solidFill>
        </p:spPr>
      </p:sp>
      <p:sp>
        <p:nvSpPr>
          <p:cNvPr name="TextBox 3" id="3"/>
          <p:cNvSpPr txBox="true"/>
          <p:nvPr/>
        </p:nvSpPr>
        <p:spPr>
          <a:xfrm rot="0">
            <a:off x="5435330" y="1958022"/>
            <a:ext cx="12433587" cy="7466965"/>
          </a:xfrm>
          <a:prstGeom prst="rect">
            <a:avLst/>
          </a:prstGeom>
        </p:spPr>
        <p:txBody>
          <a:bodyPr anchor="t" rtlCol="false" tIns="0" lIns="0" bIns="0" rIns="0">
            <a:spAutoFit/>
          </a:bodyPr>
          <a:lstStyle/>
          <a:p>
            <a:pPr>
              <a:lnSpc>
                <a:spcPts val="3709"/>
              </a:lnSpc>
            </a:pPr>
            <a:r>
              <a:rPr lang="en-US" sz="2649">
                <a:solidFill>
                  <a:srgbClr val="000000"/>
                </a:solidFill>
                <a:latin typeface="Raleway 1 Bold"/>
              </a:rPr>
              <a:t>Participating nursing students will have experiential learning in the specialty of gerontology in a long-term care setting after the completion of the 4-week summer immersive. ​</a:t>
            </a:r>
          </a:p>
          <a:p>
            <a:pPr>
              <a:lnSpc>
                <a:spcPts val="3709"/>
              </a:lnSpc>
            </a:pPr>
          </a:p>
          <a:p>
            <a:pPr>
              <a:lnSpc>
                <a:spcPts val="3709"/>
              </a:lnSpc>
            </a:pPr>
            <a:r>
              <a:rPr lang="en-US" sz="2649">
                <a:solidFill>
                  <a:srgbClr val="000000"/>
                </a:solidFill>
                <a:latin typeface="Raleway 1 Bold"/>
              </a:rPr>
              <a:t>Nursing students will have clinical faculty feedback and evaluation resulting in a digital badging microcredential. Nursing students may seek employment at a long-term care facility. ​</a:t>
            </a:r>
          </a:p>
          <a:p>
            <a:pPr>
              <a:lnSpc>
                <a:spcPts val="3709"/>
              </a:lnSpc>
            </a:pPr>
          </a:p>
          <a:p>
            <a:pPr>
              <a:lnSpc>
                <a:spcPts val="3709"/>
              </a:lnSpc>
            </a:pPr>
            <a:r>
              <a:rPr lang="en-US" sz="2649">
                <a:solidFill>
                  <a:srgbClr val="000000"/>
                </a:solidFill>
                <a:latin typeface="Montserrat Extra-Bold Bold"/>
              </a:rPr>
              <a:t>Words of advice:</a:t>
            </a:r>
          </a:p>
          <a:p>
            <a:pPr marL="572134" indent="-286067" lvl="1">
              <a:lnSpc>
                <a:spcPts val="3709"/>
              </a:lnSpc>
              <a:buFont typeface="Arial"/>
              <a:buChar char="•"/>
            </a:pPr>
            <a:r>
              <a:rPr lang="en-US" sz="2649">
                <a:solidFill>
                  <a:srgbClr val="000000"/>
                </a:solidFill>
                <a:latin typeface="Raleway 1 Bold"/>
              </a:rPr>
              <a:t>Clinical partners are vital in success of the program. ​</a:t>
            </a:r>
          </a:p>
          <a:p>
            <a:pPr marL="572134" indent="-286067" lvl="1">
              <a:lnSpc>
                <a:spcPts val="3709"/>
              </a:lnSpc>
              <a:buFont typeface="Arial"/>
              <a:buChar char="•"/>
            </a:pPr>
            <a:r>
              <a:rPr lang="en-US" sz="2649">
                <a:solidFill>
                  <a:srgbClr val="000000"/>
                </a:solidFill>
                <a:latin typeface="Raleway 1 Bold"/>
              </a:rPr>
              <a:t>Clinical faculty expertise necessary to bridge didactic and clinical experiences. ​</a:t>
            </a:r>
          </a:p>
          <a:p>
            <a:pPr marL="572134" indent="-286067" lvl="1">
              <a:lnSpc>
                <a:spcPts val="3709"/>
              </a:lnSpc>
              <a:buFont typeface="Arial"/>
              <a:buChar char="•"/>
            </a:pPr>
            <a:r>
              <a:rPr lang="en-US" sz="2649">
                <a:solidFill>
                  <a:srgbClr val="000000"/>
                </a:solidFill>
                <a:latin typeface="Raleway 1 Bold"/>
              </a:rPr>
              <a:t>Simulation experiences in the lab is a great supplemental resource before actual clinical placement and increases student’s clinical readiness.​</a:t>
            </a:r>
          </a:p>
          <a:p>
            <a:pPr marL="572134" indent="-286067" lvl="1">
              <a:lnSpc>
                <a:spcPts val="3709"/>
              </a:lnSpc>
              <a:buFont typeface="Arial"/>
              <a:buChar char="•"/>
            </a:pPr>
            <a:r>
              <a:rPr lang="en-US" sz="2649">
                <a:solidFill>
                  <a:srgbClr val="000000"/>
                </a:solidFill>
                <a:latin typeface="Raleway 1 Bold"/>
              </a:rPr>
              <a:t>Small group cohorts optimal for student success. </a:t>
            </a:r>
          </a:p>
        </p:txBody>
      </p:sp>
      <p:sp>
        <p:nvSpPr>
          <p:cNvPr name="TextBox 4" id="4"/>
          <p:cNvSpPr txBox="true"/>
          <p:nvPr/>
        </p:nvSpPr>
        <p:spPr>
          <a:xfrm rot="0">
            <a:off x="5435330" y="327243"/>
            <a:ext cx="12852670" cy="143149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Gerontology Long Term Care Summer Immersive ​</a:t>
            </a:r>
            <a:r>
              <a:rPr lang="en-US" sz="4957" spc="44">
                <a:solidFill>
                  <a:srgbClr val="263F6B"/>
                </a:solidFill>
                <a:latin typeface="Montserrat Classic Bold"/>
              </a:rPr>
              <a:t>Digital Badge Program </a:t>
            </a:r>
          </a:p>
        </p:txBody>
      </p:sp>
      <p:grpSp>
        <p:nvGrpSpPr>
          <p:cNvPr name="Group 5" id="5"/>
          <p:cNvGrpSpPr/>
          <p:nvPr/>
        </p:nvGrpSpPr>
        <p:grpSpPr>
          <a:xfrm rot="0">
            <a:off x="308237" y="465390"/>
            <a:ext cx="4303146" cy="9356220"/>
            <a:chOff x="0" y="0"/>
            <a:chExt cx="5737527" cy="12474960"/>
          </a:xfrm>
        </p:grpSpPr>
        <p:sp>
          <p:nvSpPr>
            <p:cNvPr name="TextBox 6" id="6"/>
            <p:cNvSpPr txBox="true"/>
            <p:nvPr/>
          </p:nvSpPr>
          <p:spPr>
            <a:xfrm rot="0">
              <a:off x="0" y="587760"/>
              <a:ext cx="5737527" cy="1188720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a:rPr>
                <a:t>​Big Idea Different than the Work Done in Year 1​</a:t>
              </a:r>
            </a:p>
            <a:p>
              <a:pPr>
                <a:lnSpc>
                  <a:spcPts val="2017"/>
                </a:lnSpc>
              </a:pPr>
            </a:p>
            <a:p>
              <a:pPr>
                <a:lnSpc>
                  <a:spcPts val="2017"/>
                </a:lnSpc>
              </a:pPr>
              <a:r>
                <a:rPr lang="en-US" sz="1681" spc="124">
                  <a:solidFill>
                    <a:srgbClr val="FFFFFF"/>
                  </a:solidFill>
                  <a:latin typeface="Montserrat"/>
                </a:rPr>
                <a:t>Connection to High School </a:t>
              </a:r>
              <a:r>
                <a:rPr lang="en-US" sz="1681" spc="124">
                  <a:solidFill>
                    <a:srgbClr val="FFFFFF"/>
                  </a:solidFill>
                  <a:latin typeface="Montserrat"/>
                </a:rPr>
                <a:t>(Non-Credit)​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Bold"/>
                </a:rPr>
                <a:t>Community College (Non Credit)​</a:t>
              </a:r>
            </a:p>
            <a:p>
              <a:pPr>
                <a:lnSpc>
                  <a:spcPts val="2017"/>
                </a:lnSpc>
              </a:pPr>
              <a:r>
                <a:rPr lang="en-US" sz="1681" spc="124">
                  <a:solidFill>
                    <a:srgbClr val="FFFFFF"/>
                  </a:solidFill>
                  <a:latin typeface="Montserrat Classic"/>
                </a:rPr>
                <a:t>​</a:t>
              </a:r>
            </a:p>
            <a:p>
              <a:pPr>
                <a:lnSpc>
                  <a:spcPts val="2017"/>
                </a:lnSpc>
              </a:pPr>
              <a:r>
                <a:rPr lang="en-US" sz="1681" spc="124">
                  <a:solidFill>
                    <a:srgbClr val="FFFFFF"/>
                  </a:solidFill>
                  <a:latin typeface="Montserrat Light"/>
                </a:rPr>
                <a:t>Community College (Credit)​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Learners​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Pilot</a:t>
              </a:r>
            </a:p>
          </p:txBody>
        </p:sp>
        <p:sp>
          <p:nvSpPr>
            <p:cNvPr name="TextBox 7" id="7"/>
            <p:cNvSpPr txBox="true"/>
            <p:nvPr/>
          </p:nvSpPr>
          <p:spPr>
            <a:xfrm rot="0">
              <a:off x="0" y="-9525"/>
              <a:ext cx="5258333" cy="432814"/>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070" r="0" b="-6596"/>
            </a:stretch>
          </a:blipFill>
        </p:spPr>
      </p:sp>
      <p:sp>
        <p:nvSpPr>
          <p:cNvPr name="AutoShape 3" id="3"/>
          <p:cNvSpPr/>
          <p:nvPr/>
        </p:nvSpPr>
        <p:spPr>
          <a:xfrm rot="0">
            <a:off x="-266700" y="6172609"/>
            <a:ext cx="18821400" cy="8575403"/>
          </a:xfrm>
          <a:prstGeom prst="rect">
            <a:avLst/>
          </a:prstGeom>
          <a:solidFill>
            <a:srgbClr val="263F6B">
              <a:alpha val="89804"/>
            </a:srgbClr>
          </a:solidFill>
        </p:spPr>
      </p:sp>
      <p:sp>
        <p:nvSpPr>
          <p:cNvPr name="TextBox 4" id="4"/>
          <p:cNvSpPr txBox="true"/>
          <p:nvPr/>
        </p:nvSpPr>
        <p:spPr>
          <a:xfrm rot="0">
            <a:off x="1028700" y="6707043"/>
            <a:ext cx="14810474" cy="917288"/>
          </a:xfrm>
          <a:prstGeom prst="rect">
            <a:avLst/>
          </a:prstGeom>
        </p:spPr>
        <p:txBody>
          <a:bodyPr anchor="t" rtlCol="false" tIns="0" lIns="0" bIns="0" rIns="0">
            <a:spAutoFit/>
          </a:bodyPr>
          <a:lstStyle/>
          <a:p>
            <a:pPr algn="l">
              <a:lnSpc>
                <a:spcPts val="6728"/>
              </a:lnSpc>
            </a:pPr>
            <a:r>
              <a:rPr lang="en-US" sz="7313" spc="65">
                <a:solidFill>
                  <a:srgbClr val="F8FBFD"/>
                </a:solidFill>
                <a:latin typeface="Montserrat Classic Bold"/>
              </a:rPr>
              <a:t>Nursing Success Bootcamp​</a:t>
            </a:r>
          </a:p>
        </p:txBody>
      </p:sp>
      <p:sp>
        <p:nvSpPr>
          <p:cNvPr name="TextBox 5" id="5"/>
          <p:cNvSpPr txBox="true"/>
          <p:nvPr/>
        </p:nvSpPr>
        <p:spPr>
          <a:xfrm rot="0">
            <a:off x="1028700" y="8080998"/>
            <a:ext cx="13403591" cy="880420"/>
          </a:xfrm>
          <a:prstGeom prst="rect">
            <a:avLst/>
          </a:prstGeom>
        </p:spPr>
        <p:txBody>
          <a:bodyPr anchor="t" rtlCol="false" tIns="0" lIns="0" bIns="0" rIns="0">
            <a:spAutoFit/>
          </a:bodyPr>
          <a:lstStyle/>
          <a:p>
            <a:pPr>
              <a:lnSpc>
                <a:spcPts val="7122"/>
              </a:lnSpc>
            </a:pPr>
            <a:r>
              <a:rPr lang="en-US" sz="5087">
                <a:solidFill>
                  <a:srgbClr val="F3F6FA"/>
                </a:solidFill>
                <a:latin typeface="Raleway 1"/>
              </a:rPr>
              <a:t>Fathia Richardson, Camden County College</a:t>
            </a:r>
          </a:p>
        </p:txBody>
      </p:sp>
      <p:sp>
        <p:nvSpPr>
          <p:cNvPr name="AutoShape 6" id="6"/>
          <p:cNvSpPr/>
          <p:nvPr/>
        </p:nvSpPr>
        <p:spPr>
          <a:xfrm rot="0">
            <a:off x="1028700" y="7857549"/>
            <a:ext cx="13177685" cy="89692"/>
          </a:xfrm>
          <a:prstGeom prst="rect">
            <a:avLst/>
          </a:prstGeom>
          <a:solidFill>
            <a:srgbClr val="F8FBFD"/>
          </a:solidFill>
        </p:spPr>
      </p:sp>
      <p:sp>
        <p:nvSpPr>
          <p:cNvPr name="Freeform 7" id="7"/>
          <p:cNvSpPr/>
          <p:nvPr/>
        </p:nvSpPr>
        <p:spPr>
          <a:xfrm flipH="false" flipV="false" rot="0">
            <a:off x="692425" y="697639"/>
            <a:ext cx="837360" cy="824377"/>
          </a:xfrm>
          <a:custGeom>
            <a:avLst/>
            <a:gdLst/>
            <a:ahLst/>
            <a:cxnLst/>
            <a:rect r="r" b="b" t="t" l="l"/>
            <a:pathLst>
              <a:path h="824377" w="837360">
                <a:moveTo>
                  <a:pt x="0" y="0"/>
                </a:moveTo>
                <a:lnTo>
                  <a:pt x="837360" y="0"/>
                </a:lnTo>
                <a:lnTo>
                  <a:pt x="837360" y="824377"/>
                </a:lnTo>
                <a:lnTo>
                  <a:pt x="0" y="824377"/>
                </a:lnTo>
                <a:lnTo>
                  <a:pt x="0" y="0"/>
                </a:lnTo>
                <a:close/>
              </a:path>
            </a:pathLst>
          </a:custGeom>
          <a:blipFill>
            <a:blip r:embed="rId3">
              <a:alphaModFix amt="70000"/>
            </a:blip>
            <a:stretch>
              <a:fillRect l="-127619" t="-13039" r="-130462" b="-107466"/>
            </a:stretch>
          </a:blipFill>
        </p:spPr>
      </p:sp>
      <p:sp>
        <p:nvSpPr>
          <p:cNvPr name="TextBox 8" id="8"/>
          <p:cNvSpPr txBox="true"/>
          <p:nvPr/>
        </p:nvSpPr>
        <p:spPr>
          <a:xfrm rot="0">
            <a:off x="1028700" y="8875693"/>
            <a:ext cx="15972901" cy="880420"/>
          </a:xfrm>
          <a:prstGeom prst="rect">
            <a:avLst/>
          </a:prstGeom>
        </p:spPr>
        <p:txBody>
          <a:bodyPr anchor="t" rtlCol="false" tIns="0" lIns="0" bIns="0" rIns="0">
            <a:spAutoFit/>
          </a:bodyPr>
          <a:lstStyle/>
          <a:p>
            <a:pPr>
              <a:lnSpc>
                <a:spcPts val="7122"/>
              </a:lnSpc>
            </a:pPr>
            <a:r>
              <a:rPr lang="en-US" sz="5087">
                <a:solidFill>
                  <a:srgbClr val="F3F6FA"/>
                </a:solidFill>
                <a:latin typeface="Raleway 1"/>
              </a:rPr>
              <a:t>Myrna Morales​, Atlantic Cape Community College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4919619" cy="10287000"/>
          </a:xfrm>
          <a:prstGeom prst="rect">
            <a:avLst/>
          </a:prstGeom>
          <a:solidFill>
            <a:srgbClr val="263F6B">
              <a:alpha val="94902"/>
            </a:srgbClr>
          </a:solidFill>
        </p:spPr>
      </p:sp>
      <p:sp>
        <p:nvSpPr>
          <p:cNvPr name="TextBox 3" id="3"/>
          <p:cNvSpPr txBox="true"/>
          <p:nvPr/>
        </p:nvSpPr>
        <p:spPr>
          <a:xfrm rot="0">
            <a:off x="5435330" y="1323022"/>
            <a:ext cx="12433587" cy="8400416"/>
          </a:xfrm>
          <a:prstGeom prst="rect">
            <a:avLst/>
          </a:prstGeom>
        </p:spPr>
        <p:txBody>
          <a:bodyPr anchor="t" rtlCol="false" tIns="0" lIns="0" bIns="0" rIns="0">
            <a:spAutoFit/>
          </a:bodyPr>
          <a:lstStyle/>
          <a:p>
            <a:pPr>
              <a:lnSpc>
                <a:spcPts val="4759"/>
              </a:lnSpc>
            </a:pPr>
            <a:r>
              <a:rPr lang="en-US" sz="3399">
                <a:solidFill>
                  <a:srgbClr val="000000"/>
                </a:solidFill>
                <a:latin typeface="Raleway 1 Bold"/>
              </a:rPr>
              <a:t>​There is a higher proportion of students struggling to complete the gatekeeper first level nursing course than in the past.​</a:t>
            </a:r>
          </a:p>
          <a:p>
            <a:pPr>
              <a:lnSpc>
                <a:spcPts val="4759"/>
              </a:lnSpc>
            </a:pPr>
            <a:r>
              <a:rPr lang="en-US" sz="3399">
                <a:solidFill>
                  <a:srgbClr val="000000"/>
                </a:solidFill>
                <a:latin typeface="Raleway 1 Bold"/>
              </a:rPr>
              <a:t>​</a:t>
            </a:r>
          </a:p>
          <a:p>
            <a:pPr>
              <a:lnSpc>
                <a:spcPts val="4759"/>
              </a:lnSpc>
            </a:pPr>
            <a:r>
              <a:rPr lang="en-US" sz="3399">
                <a:solidFill>
                  <a:srgbClr val="000000"/>
                </a:solidFill>
                <a:latin typeface="Raleway 1 Bold"/>
              </a:rPr>
              <a:t>In this challenging climate, faculty lack adequate resources to devote to additional individual remediation.​</a:t>
            </a:r>
          </a:p>
          <a:p>
            <a:pPr>
              <a:lnSpc>
                <a:spcPts val="4759"/>
              </a:lnSpc>
            </a:pPr>
            <a:r>
              <a:rPr lang="en-US" sz="3399">
                <a:solidFill>
                  <a:srgbClr val="000000"/>
                </a:solidFill>
                <a:latin typeface="Raleway 1 Bold"/>
              </a:rPr>
              <a:t>​</a:t>
            </a:r>
          </a:p>
          <a:p>
            <a:pPr>
              <a:lnSpc>
                <a:spcPts val="4759"/>
              </a:lnSpc>
            </a:pPr>
            <a:r>
              <a:rPr lang="en-US" sz="3399">
                <a:solidFill>
                  <a:srgbClr val="000000"/>
                </a:solidFill>
                <a:latin typeface="Raleway 1 Bold"/>
              </a:rPr>
              <a:t>A “Nursing Success Bootcamp” for newly admitted students was dveloped. The Bootcamp includes sessions designed to prepare students for the rigors of the nursing program and address observed deficits including study skills, test taking strategies, anatomy and physiology, dosage and calculations, nursing culture, and clinical judgment. </a:t>
            </a:r>
          </a:p>
        </p:txBody>
      </p:sp>
      <p:sp>
        <p:nvSpPr>
          <p:cNvPr name="TextBox 4" id="4"/>
          <p:cNvSpPr txBox="true"/>
          <p:nvPr/>
        </p:nvSpPr>
        <p:spPr>
          <a:xfrm rot="0">
            <a:off x="5435330" y="327243"/>
            <a:ext cx="12852670" cy="72664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Nursing Success Bootcamp​</a:t>
            </a:r>
          </a:p>
        </p:txBody>
      </p:sp>
      <p:sp>
        <p:nvSpPr>
          <p:cNvPr name="TextBox 5" id="5"/>
          <p:cNvSpPr txBox="true"/>
          <p:nvPr/>
        </p:nvSpPr>
        <p:spPr>
          <a:xfrm rot="0">
            <a:off x="487935" y="2159406"/>
            <a:ext cx="3943750" cy="772681"/>
          </a:xfrm>
          <a:prstGeom prst="rect">
            <a:avLst/>
          </a:prstGeom>
        </p:spPr>
        <p:txBody>
          <a:bodyPr anchor="t" rtlCol="false" tIns="0" lIns="0" bIns="0" rIns="0">
            <a:spAutoFit/>
          </a:bodyPr>
          <a:lstStyle/>
          <a:p>
            <a:pPr>
              <a:lnSpc>
                <a:spcPts val="3097"/>
              </a:lnSpc>
            </a:pPr>
            <a:r>
              <a:rPr lang="en-US" sz="2581" spc="191">
                <a:solidFill>
                  <a:srgbClr val="FFFFFF"/>
                </a:solidFill>
                <a:latin typeface="Montserrat Classic Bold"/>
              </a:rPr>
              <a:t>Atlantic Cape Community College ​</a:t>
            </a:r>
          </a:p>
        </p:txBody>
      </p:sp>
      <p:sp>
        <p:nvSpPr>
          <p:cNvPr name="TextBox 6" id="6"/>
          <p:cNvSpPr txBox="true"/>
          <p:nvPr/>
        </p:nvSpPr>
        <p:spPr>
          <a:xfrm rot="0">
            <a:off x="487935" y="3208312"/>
            <a:ext cx="3943750" cy="772681"/>
          </a:xfrm>
          <a:prstGeom prst="rect">
            <a:avLst/>
          </a:prstGeom>
        </p:spPr>
        <p:txBody>
          <a:bodyPr anchor="t" rtlCol="false" tIns="0" lIns="0" bIns="0" rIns="0">
            <a:spAutoFit/>
          </a:bodyPr>
          <a:lstStyle/>
          <a:p>
            <a:pPr>
              <a:lnSpc>
                <a:spcPts val="3097"/>
              </a:lnSpc>
            </a:pPr>
            <a:r>
              <a:rPr lang="en-US" sz="2581" spc="191">
                <a:solidFill>
                  <a:srgbClr val="FFFFFF"/>
                </a:solidFill>
                <a:latin typeface="Montserrat Classic Bold"/>
              </a:rPr>
              <a:t>Camden County College​</a:t>
            </a:r>
          </a:p>
        </p:txBody>
      </p:sp>
      <p:sp>
        <p:nvSpPr>
          <p:cNvPr name="Freeform 7" id="7"/>
          <p:cNvSpPr/>
          <p:nvPr/>
        </p:nvSpPr>
        <p:spPr>
          <a:xfrm flipH="false" flipV="false" rot="0">
            <a:off x="568587" y="9104922"/>
            <a:ext cx="761032" cy="749233"/>
          </a:xfrm>
          <a:custGeom>
            <a:avLst/>
            <a:gdLst/>
            <a:ahLst/>
            <a:cxnLst/>
            <a:rect r="r" b="b" t="t" l="l"/>
            <a:pathLst>
              <a:path h="749233" w="761032">
                <a:moveTo>
                  <a:pt x="0" y="0"/>
                </a:moveTo>
                <a:lnTo>
                  <a:pt x="761032" y="0"/>
                </a:lnTo>
                <a:lnTo>
                  <a:pt x="761032" y="749232"/>
                </a:lnTo>
                <a:lnTo>
                  <a:pt x="0" y="749232"/>
                </a:lnTo>
                <a:lnTo>
                  <a:pt x="0" y="0"/>
                </a:lnTo>
                <a:close/>
              </a:path>
            </a:pathLst>
          </a:custGeom>
          <a:blipFill>
            <a:blip r:embed="rId2">
              <a:alphaModFix amt="70000"/>
            </a:blip>
            <a:stretch>
              <a:fillRect l="-127619" t="-13039" r="-130462" b="-107466"/>
            </a:stretch>
          </a:blipFill>
        </p:spPr>
      </p:sp>
      <p:sp>
        <p:nvSpPr>
          <p:cNvPr name="TextBox 8" id="8"/>
          <p:cNvSpPr txBox="true"/>
          <p:nvPr/>
        </p:nvSpPr>
        <p:spPr>
          <a:xfrm rot="0">
            <a:off x="487935" y="374984"/>
            <a:ext cx="3943750" cy="1385967"/>
          </a:xfrm>
          <a:prstGeom prst="rect">
            <a:avLst/>
          </a:prstGeom>
        </p:spPr>
        <p:txBody>
          <a:bodyPr anchor="t" rtlCol="false" tIns="0" lIns="0" bIns="0" rIns="0">
            <a:spAutoFit/>
          </a:bodyPr>
          <a:lstStyle/>
          <a:p>
            <a:pPr algn="just">
              <a:lnSpc>
                <a:spcPts val="5528"/>
              </a:lnSpc>
            </a:pPr>
            <a:r>
              <a:rPr lang="en-US" sz="4387" spc="39">
                <a:solidFill>
                  <a:srgbClr val="F8FBFD"/>
                </a:solidFill>
                <a:latin typeface="Montserrat Classic Bold"/>
              </a:rPr>
              <a:t>EDUCATION PARTNERS: ​</a:t>
            </a:r>
          </a:p>
        </p:txBody>
      </p:sp>
    </p:spTree>
  </p:cSld>
  <p:clrMapOvr>
    <a:masterClrMapping/>
  </p:clrMapOvr>
</p:sld>
</file>

<file path=ppt/slides/slide1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0" y="0"/>
            <a:ext cx="4919619" cy="10287000"/>
          </a:xfrm>
          <a:prstGeom prst="rect">
            <a:avLst/>
          </a:prstGeom>
          <a:solidFill>
            <a:srgbClr val="263F6B">
              <a:alpha val="94902"/>
            </a:srgbClr>
          </a:solidFill>
        </p:spPr>
      </p:sp>
      <p:sp>
        <p:nvSpPr>
          <p:cNvPr name="TextBox 3" id="3"/>
          <p:cNvSpPr txBox="true"/>
          <p:nvPr/>
        </p:nvSpPr>
        <p:spPr>
          <a:xfrm rot="0">
            <a:off x="5435330" y="1300103"/>
            <a:ext cx="12852670" cy="8179435"/>
          </a:xfrm>
          <a:prstGeom prst="rect">
            <a:avLst/>
          </a:prstGeom>
        </p:spPr>
        <p:txBody>
          <a:bodyPr anchor="t" rtlCol="false" tIns="0" lIns="0" bIns="0" rIns="0">
            <a:spAutoFit/>
          </a:bodyPr>
          <a:lstStyle/>
          <a:p>
            <a:pPr>
              <a:lnSpc>
                <a:spcPts val="3289"/>
              </a:lnSpc>
            </a:pPr>
            <a:r>
              <a:rPr lang="en-US" sz="2349">
                <a:solidFill>
                  <a:srgbClr val="000000"/>
                </a:solidFill>
                <a:latin typeface="Montserrat Extra-Bold Bold"/>
              </a:rPr>
              <a:t>Academic Coaching ​</a:t>
            </a:r>
          </a:p>
          <a:p>
            <a:pPr>
              <a:lnSpc>
                <a:spcPts val="3289"/>
              </a:lnSpc>
            </a:pPr>
            <a:r>
              <a:rPr lang="en-US" sz="2349">
                <a:solidFill>
                  <a:srgbClr val="000000"/>
                </a:solidFill>
                <a:latin typeface="Raleway 1 Bold"/>
              </a:rPr>
              <a:t>The hiring of a Nursing Success Coach is essential to support students academically but also emotionally and focuses on providing individualized support to every Nursing student over the course of their studies. ​</a:t>
            </a:r>
          </a:p>
          <a:p>
            <a:pPr>
              <a:lnSpc>
                <a:spcPts val="3289"/>
              </a:lnSpc>
            </a:pPr>
            <a:r>
              <a:rPr lang="en-US" sz="2349">
                <a:solidFill>
                  <a:srgbClr val="000000"/>
                </a:solidFill>
                <a:latin typeface="Raleway 1 Bold"/>
              </a:rPr>
              <a:t>​</a:t>
            </a:r>
          </a:p>
          <a:p>
            <a:pPr>
              <a:lnSpc>
                <a:spcPts val="3289"/>
              </a:lnSpc>
            </a:pPr>
            <a:r>
              <a:rPr lang="en-US" sz="2349">
                <a:solidFill>
                  <a:srgbClr val="000000"/>
                </a:solidFill>
                <a:latin typeface="Montserrat Extra-Bold Bold"/>
              </a:rPr>
              <a:t>Enhancement Sessions ​</a:t>
            </a:r>
          </a:p>
          <a:p>
            <a:pPr>
              <a:lnSpc>
                <a:spcPts val="3289"/>
              </a:lnSpc>
            </a:pPr>
            <a:r>
              <a:rPr lang="en-US" sz="2349">
                <a:solidFill>
                  <a:srgbClr val="000000"/>
                </a:solidFill>
                <a:latin typeface="Raleway 1 Bold"/>
              </a:rPr>
              <a:t>The goal for the “Nursing Success Bootcamp” is to foster a better-prepared student and to provide insight into the students' abilities and needs prior to the start of the nursing program. Bootcamp sessions planned to enhance student success in the first nursing course include: ​</a:t>
            </a:r>
          </a:p>
          <a:p>
            <a:pPr marL="507364" indent="-253682" lvl="1">
              <a:lnSpc>
                <a:spcPts val="3289"/>
              </a:lnSpc>
              <a:buFont typeface="Arial"/>
              <a:buChar char="•"/>
            </a:pPr>
            <a:r>
              <a:rPr lang="en-US" sz="2349">
                <a:solidFill>
                  <a:srgbClr val="000000"/>
                </a:solidFill>
                <a:latin typeface="Raleway 1 Bold"/>
              </a:rPr>
              <a:t>Orientation to the Nursing program ​</a:t>
            </a:r>
          </a:p>
          <a:p>
            <a:pPr marL="507364" indent="-253682" lvl="1">
              <a:lnSpc>
                <a:spcPts val="3289"/>
              </a:lnSpc>
              <a:buFont typeface="Arial"/>
              <a:buChar char="•"/>
            </a:pPr>
            <a:r>
              <a:rPr lang="en-US" sz="2349">
                <a:solidFill>
                  <a:srgbClr val="000000"/>
                </a:solidFill>
                <a:latin typeface="Raleway 1 Bold"/>
              </a:rPr>
              <a:t>Introduction to the Nursing culture  ​</a:t>
            </a:r>
          </a:p>
          <a:p>
            <a:pPr marL="507364" indent="-253682" lvl="1">
              <a:lnSpc>
                <a:spcPts val="3289"/>
              </a:lnSpc>
              <a:buFont typeface="Arial"/>
              <a:buChar char="•"/>
            </a:pPr>
            <a:r>
              <a:rPr lang="en-US" sz="2349">
                <a:solidFill>
                  <a:srgbClr val="000000"/>
                </a:solidFill>
                <a:latin typeface="Raleway 1 Bold"/>
              </a:rPr>
              <a:t>Introduction to simulation and lab skills​</a:t>
            </a:r>
          </a:p>
          <a:p>
            <a:pPr marL="507364" indent="-253682" lvl="1">
              <a:lnSpc>
                <a:spcPts val="3289"/>
              </a:lnSpc>
              <a:buFont typeface="Arial"/>
              <a:buChar char="•"/>
            </a:pPr>
            <a:r>
              <a:rPr lang="en-US" sz="2349">
                <a:solidFill>
                  <a:srgbClr val="000000"/>
                </a:solidFill>
                <a:latin typeface="Raleway 1 Bold"/>
              </a:rPr>
              <a:t>Review of math skill required for safe medication administration ​</a:t>
            </a:r>
          </a:p>
          <a:p>
            <a:pPr>
              <a:lnSpc>
                <a:spcPts val="3289"/>
              </a:lnSpc>
            </a:pPr>
            <a:r>
              <a:rPr lang="en-US" sz="2349">
                <a:solidFill>
                  <a:srgbClr val="000000"/>
                </a:solidFill>
                <a:latin typeface="Raleway 1 Bold"/>
              </a:rPr>
              <a:t>​</a:t>
            </a:r>
          </a:p>
          <a:p>
            <a:pPr>
              <a:lnSpc>
                <a:spcPts val="3289"/>
              </a:lnSpc>
            </a:pPr>
            <a:r>
              <a:rPr lang="en-US" sz="2349">
                <a:solidFill>
                  <a:srgbClr val="000000"/>
                </a:solidFill>
                <a:latin typeface="Montserrat Extra-Bold Bold"/>
              </a:rPr>
              <a:t>Data Collection​</a:t>
            </a:r>
          </a:p>
          <a:p>
            <a:pPr>
              <a:lnSpc>
                <a:spcPts val="3289"/>
              </a:lnSpc>
            </a:pPr>
            <a:r>
              <a:rPr lang="en-US" sz="2349">
                <a:solidFill>
                  <a:srgbClr val="000000"/>
                </a:solidFill>
                <a:latin typeface="Raleway 1 Bold"/>
              </a:rPr>
              <a:t>Data will be shared on the group dynamic of the process, foreseen and unforeseen barriers, and student outcomes. The final deliverable will be a report containing analysis of data related to student participation, course grades in the first nursing course compared to previous years, and student survey results. </a:t>
            </a:r>
          </a:p>
        </p:txBody>
      </p:sp>
      <p:sp>
        <p:nvSpPr>
          <p:cNvPr name="TextBox 4" id="4"/>
          <p:cNvSpPr txBox="true"/>
          <p:nvPr/>
        </p:nvSpPr>
        <p:spPr>
          <a:xfrm rot="0">
            <a:off x="5435330" y="327243"/>
            <a:ext cx="12852670" cy="72664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Nursing Success Bootcamp​</a:t>
            </a:r>
          </a:p>
        </p:txBody>
      </p:sp>
      <p:sp>
        <p:nvSpPr>
          <p:cNvPr name="TextBox 5" id="5"/>
          <p:cNvSpPr txBox="true"/>
          <p:nvPr/>
        </p:nvSpPr>
        <p:spPr>
          <a:xfrm rot="0">
            <a:off x="372506" y="906210"/>
            <a:ext cx="4174607" cy="891540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Extra-Bold"/>
              </a:rPr>
              <a:t>​Big Idea Different than the Work Done in Year 1​</a:t>
            </a:r>
          </a:p>
          <a:p>
            <a:pPr>
              <a:lnSpc>
                <a:spcPts val="2017"/>
              </a:lnSpc>
            </a:pPr>
          </a:p>
          <a:p>
            <a:pPr>
              <a:lnSpc>
                <a:spcPts val="2017"/>
              </a:lnSpc>
            </a:pPr>
            <a:r>
              <a:rPr lang="en-US" sz="1681" spc="124">
                <a:solidFill>
                  <a:srgbClr val="FFFFFF"/>
                </a:solidFill>
                <a:latin typeface="Montserrat"/>
              </a:rPr>
              <a:t>Connection to High School </a:t>
            </a:r>
            <a:r>
              <a:rPr lang="en-US" sz="1681" spc="124">
                <a:solidFill>
                  <a:srgbClr val="FFFFFF"/>
                </a:solidFill>
                <a:latin typeface="Montserrat"/>
              </a:rPr>
              <a:t>(Non-Credit)​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Community College (Non Credit)​</a:t>
            </a:r>
          </a:p>
          <a:p>
            <a:pPr>
              <a:lnSpc>
                <a:spcPts val="2017"/>
              </a:lnSpc>
            </a:pPr>
            <a:r>
              <a:rPr lang="en-US" sz="1681" spc="124">
                <a:solidFill>
                  <a:srgbClr val="FFFFFF"/>
                </a:solidFill>
                <a:latin typeface="Montserrat Classic"/>
              </a:rPr>
              <a:t>​</a:t>
            </a:r>
          </a:p>
          <a:p>
            <a:pPr>
              <a:lnSpc>
                <a:spcPts val="2017"/>
              </a:lnSpc>
            </a:pPr>
            <a:r>
              <a:rPr lang="en-US" sz="1681" spc="124">
                <a:solidFill>
                  <a:srgbClr val="FFFFFF"/>
                </a:solidFill>
                <a:latin typeface="Montserrat Light"/>
              </a:rPr>
              <a:t>Community College (Credit)​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Learners​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Pilot</a:t>
            </a:r>
          </a:p>
        </p:txBody>
      </p:sp>
      <p:sp>
        <p:nvSpPr>
          <p:cNvPr name="TextBox 6" id="6"/>
          <p:cNvSpPr txBox="true"/>
          <p:nvPr/>
        </p:nvSpPr>
        <p:spPr>
          <a:xfrm rot="0">
            <a:off x="372506" y="455865"/>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Tree>
  </p:cSld>
  <p:clrMapOvr>
    <a:masterClrMapping/>
  </p:clrMapOvr>
</p:sld>
</file>

<file path=ppt/slides/slide1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0" y="0"/>
            <a:ext cx="4919619" cy="10287000"/>
          </a:xfrm>
          <a:prstGeom prst="rect">
            <a:avLst/>
          </a:prstGeom>
          <a:solidFill>
            <a:srgbClr val="263F6B">
              <a:alpha val="94902"/>
            </a:srgbClr>
          </a:solidFill>
        </p:spPr>
      </p:sp>
      <p:sp>
        <p:nvSpPr>
          <p:cNvPr name="TextBox 3" id="3"/>
          <p:cNvSpPr txBox="true"/>
          <p:nvPr/>
        </p:nvSpPr>
        <p:spPr>
          <a:xfrm rot="0">
            <a:off x="5435330" y="2406650"/>
            <a:ext cx="12433587" cy="7539990"/>
          </a:xfrm>
          <a:prstGeom prst="rect">
            <a:avLst/>
          </a:prstGeom>
        </p:spPr>
        <p:txBody>
          <a:bodyPr anchor="t" rtlCol="false" tIns="0" lIns="0" bIns="0" rIns="0">
            <a:spAutoFit/>
          </a:bodyPr>
          <a:lstStyle/>
          <a:p>
            <a:pPr>
              <a:lnSpc>
                <a:spcPts val="3360"/>
              </a:lnSpc>
            </a:pPr>
            <a:r>
              <a:rPr lang="en-US" sz="2400">
                <a:solidFill>
                  <a:srgbClr val="000000"/>
                </a:solidFill>
                <a:latin typeface="Raleway 1 Bold"/>
              </a:rPr>
              <a:t>Atlantic Cape does not believe that it is unique in its challenges to retain nursing students. With the support of NJ Pathways, we have created a three-prong approach to addressing student’s ability to see success in the nursing courses. ​</a:t>
            </a:r>
          </a:p>
          <a:p>
            <a:pPr marL="518162" indent="-259081" lvl="1">
              <a:lnSpc>
                <a:spcPts val="3360"/>
              </a:lnSpc>
              <a:buAutoNum type="arabicPeriod" startAt="1"/>
            </a:pPr>
            <a:r>
              <a:rPr lang="en-US" sz="2400">
                <a:solidFill>
                  <a:srgbClr val="000000"/>
                </a:solidFill>
                <a:latin typeface="Raleway 1 Bold"/>
              </a:rPr>
              <a:t>Hiring of the Nursing Success Coach ​</a:t>
            </a:r>
          </a:p>
          <a:p>
            <a:pPr marL="518162" indent="-259081" lvl="1">
              <a:lnSpc>
                <a:spcPts val="3360"/>
              </a:lnSpc>
              <a:buAutoNum type="arabicPeriod" startAt="1"/>
            </a:pPr>
            <a:r>
              <a:rPr lang="en-US" sz="2400">
                <a:solidFill>
                  <a:srgbClr val="000000"/>
                </a:solidFill>
                <a:latin typeface="Raleway 1 Bold"/>
              </a:rPr>
              <a:t>Creation of success sessions – introduction to nursing specific learning ​</a:t>
            </a:r>
          </a:p>
          <a:p>
            <a:pPr marL="518162" indent="-259081" lvl="1">
              <a:lnSpc>
                <a:spcPts val="3360"/>
              </a:lnSpc>
              <a:buAutoNum type="arabicPeriod" startAt="1"/>
            </a:pPr>
            <a:r>
              <a:rPr lang="en-US" sz="2400">
                <a:solidFill>
                  <a:srgbClr val="000000"/>
                </a:solidFill>
                <a:latin typeface="Raleway 1 Bold"/>
              </a:rPr>
              <a:t>Use of the ATI Launch product - review of Anatomy and Physiology, test-taking skills, and time management skills ​</a:t>
            </a:r>
          </a:p>
          <a:p>
            <a:pPr>
              <a:lnSpc>
                <a:spcPts val="3360"/>
              </a:lnSpc>
            </a:pPr>
          </a:p>
          <a:p>
            <a:pPr>
              <a:lnSpc>
                <a:spcPts val="3360"/>
              </a:lnSpc>
            </a:pPr>
            <a:r>
              <a:rPr lang="en-US" sz="2400">
                <a:solidFill>
                  <a:srgbClr val="000000"/>
                </a:solidFill>
                <a:latin typeface="Montserrat Extra-Bold Bold"/>
              </a:rPr>
              <a:t>Challenges:</a:t>
            </a:r>
          </a:p>
          <a:p>
            <a:pPr>
              <a:lnSpc>
                <a:spcPts val="3360"/>
              </a:lnSpc>
            </a:pPr>
            <a:r>
              <a:rPr lang="en-US" sz="2400">
                <a:solidFill>
                  <a:srgbClr val="000000"/>
                </a:solidFill>
                <a:latin typeface="Raleway 1 Bold"/>
              </a:rPr>
              <a:t>Hiring of the Nursing Success Coach and the faculty needed to create the academic sessions. ​</a:t>
            </a:r>
          </a:p>
          <a:p>
            <a:pPr>
              <a:lnSpc>
                <a:spcPts val="3360"/>
              </a:lnSpc>
            </a:pPr>
            <a:r>
              <a:rPr lang="en-US" sz="2400">
                <a:solidFill>
                  <a:srgbClr val="000000"/>
                </a:solidFill>
                <a:latin typeface="Raleway 1 Bold"/>
              </a:rPr>
              <a:t>​</a:t>
            </a:r>
          </a:p>
          <a:p>
            <a:pPr>
              <a:lnSpc>
                <a:spcPts val="3360"/>
              </a:lnSpc>
            </a:pPr>
            <a:r>
              <a:rPr lang="en-US" sz="2400">
                <a:solidFill>
                  <a:srgbClr val="000000"/>
                </a:solidFill>
                <a:latin typeface="Montserrat Extra-Bold Bold"/>
              </a:rPr>
              <a:t>Solutions:</a:t>
            </a:r>
          </a:p>
          <a:p>
            <a:pPr>
              <a:lnSpc>
                <a:spcPts val="3360"/>
              </a:lnSpc>
            </a:pPr>
            <a:r>
              <a:rPr lang="en-US" sz="2400">
                <a:solidFill>
                  <a:srgbClr val="000000"/>
                </a:solidFill>
                <a:latin typeface="Raleway 1 Bold"/>
              </a:rPr>
              <a:t>Look at what you already have in place – specifically personnel ​</a:t>
            </a:r>
          </a:p>
          <a:p>
            <a:pPr>
              <a:lnSpc>
                <a:spcPts val="3360"/>
              </a:lnSpc>
            </a:pPr>
            <a:r>
              <a:rPr lang="en-US" sz="2400">
                <a:solidFill>
                  <a:srgbClr val="000000"/>
                </a:solidFill>
                <a:latin typeface="Raleway 1 Bold"/>
              </a:rPr>
              <a:t>​</a:t>
            </a:r>
          </a:p>
          <a:p>
            <a:pPr>
              <a:lnSpc>
                <a:spcPts val="3360"/>
              </a:lnSpc>
            </a:pPr>
            <a:r>
              <a:rPr lang="en-US" sz="2400">
                <a:solidFill>
                  <a:srgbClr val="000000"/>
                </a:solidFill>
                <a:latin typeface="Montserrat Extra-Bold Bold"/>
              </a:rPr>
              <a:t>Words of Advice:</a:t>
            </a:r>
          </a:p>
          <a:p>
            <a:pPr>
              <a:lnSpc>
                <a:spcPts val="3360"/>
              </a:lnSpc>
            </a:pPr>
            <a:r>
              <a:rPr lang="en-US" sz="2400">
                <a:solidFill>
                  <a:srgbClr val="000000"/>
                </a:solidFill>
                <a:latin typeface="Raleway 1 Bold"/>
              </a:rPr>
              <a:t>Have and provide all involved with clear expectations for the process and the learning that needs to take place.  </a:t>
            </a:r>
          </a:p>
        </p:txBody>
      </p:sp>
      <p:sp>
        <p:nvSpPr>
          <p:cNvPr name="TextBox 4" id="4"/>
          <p:cNvSpPr txBox="true"/>
          <p:nvPr/>
        </p:nvSpPr>
        <p:spPr>
          <a:xfrm rot="0">
            <a:off x="5435330" y="1220161"/>
            <a:ext cx="11345895" cy="1002030"/>
          </a:xfrm>
          <a:prstGeom prst="rect">
            <a:avLst/>
          </a:prstGeom>
        </p:spPr>
        <p:txBody>
          <a:bodyPr anchor="t" rtlCol="false" tIns="0" lIns="0" bIns="0" rIns="0">
            <a:spAutoFit/>
          </a:bodyPr>
          <a:lstStyle/>
          <a:p>
            <a:pPr>
              <a:lnSpc>
                <a:spcPts val="3779"/>
              </a:lnSpc>
            </a:pPr>
            <a:r>
              <a:rPr lang="en-US" sz="3599" spc="35">
                <a:solidFill>
                  <a:srgbClr val="053D57"/>
                </a:solidFill>
                <a:latin typeface="Montserrat Light Bold"/>
              </a:rPr>
              <a:t>Registered Nurse – Atlantic Cape Community College</a:t>
            </a:r>
          </a:p>
        </p:txBody>
      </p:sp>
      <p:sp>
        <p:nvSpPr>
          <p:cNvPr name="TextBox 5" id="5"/>
          <p:cNvSpPr txBox="true"/>
          <p:nvPr/>
        </p:nvSpPr>
        <p:spPr>
          <a:xfrm rot="0">
            <a:off x="5435330" y="327243"/>
            <a:ext cx="12852670" cy="72664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Nursing Success Bootcamp​</a:t>
            </a:r>
          </a:p>
        </p:txBody>
      </p:sp>
      <p:sp>
        <p:nvSpPr>
          <p:cNvPr name="TextBox 6" id="6"/>
          <p:cNvSpPr txBox="true"/>
          <p:nvPr/>
        </p:nvSpPr>
        <p:spPr>
          <a:xfrm rot="0">
            <a:off x="372506" y="906210"/>
            <a:ext cx="4174607" cy="891540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Extra-Bold"/>
              </a:rPr>
              <a:t>​Big Idea Different than the Work Done in Year 1</a:t>
            </a:r>
          </a:p>
          <a:p>
            <a:pPr>
              <a:lnSpc>
                <a:spcPts val="2017"/>
              </a:lnSpc>
            </a:pPr>
          </a:p>
          <a:p>
            <a:pPr>
              <a:lnSpc>
                <a:spcPts val="2017"/>
              </a:lnSpc>
            </a:pPr>
            <a:r>
              <a:rPr lang="en-US" sz="1681" spc="124">
                <a:solidFill>
                  <a:srgbClr val="FFFFFF"/>
                </a:solidFill>
                <a:latin typeface="Montserrat"/>
              </a:rPr>
              <a:t>Connection to High School </a:t>
            </a:r>
            <a:r>
              <a:rPr lang="en-US" sz="1681" spc="124">
                <a:solidFill>
                  <a:srgbClr val="FFFFFF"/>
                </a:solidFill>
                <a:latin typeface="Montserrat"/>
              </a:rPr>
              <a:t>(Non-Credit)​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Community College (Non Credit)​</a:t>
            </a:r>
          </a:p>
          <a:p>
            <a:pPr>
              <a:lnSpc>
                <a:spcPts val="2017"/>
              </a:lnSpc>
            </a:pPr>
            <a:r>
              <a:rPr lang="en-US" sz="1681" spc="124">
                <a:solidFill>
                  <a:srgbClr val="FFFFFF"/>
                </a:solidFill>
                <a:latin typeface="Montserrat Classic"/>
              </a:rPr>
              <a:t>​</a:t>
            </a:r>
          </a:p>
          <a:p>
            <a:pPr>
              <a:lnSpc>
                <a:spcPts val="2017"/>
              </a:lnSpc>
            </a:pPr>
            <a:r>
              <a:rPr lang="en-US" sz="1681" spc="124">
                <a:solidFill>
                  <a:srgbClr val="FFFFFF"/>
                </a:solidFill>
                <a:latin typeface="Montserrat Light"/>
              </a:rPr>
              <a:t>Community College (Credit)​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Learners​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Pilot</a:t>
            </a:r>
          </a:p>
        </p:txBody>
      </p:sp>
      <p:sp>
        <p:nvSpPr>
          <p:cNvPr name="TextBox 7" id="7"/>
          <p:cNvSpPr txBox="true"/>
          <p:nvPr/>
        </p:nvSpPr>
        <p:spPr>
          <a:xfrm rot="0">
            <a:off x="372506" y="455865"/>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Tree>
  </p:cSld>
  <p:clrMapOvr>
    <a:masterClrMapping/>
  </p:clrMapOvr>
</p:sld>
</file>

<file path=ppt/slides/slide1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0" y="0"/>
            <a:ext cx="4919619" cy="10287000"/>
          </a:xfrm>
          <a:prstGeom prst="rect">
            <a:avLst/>
          </a:prstGeom>
          <a:solidFill>
            <a:srgbClr val="263F6B">
              <a:alpha val="94902"/>
            </a:srgbClr>
          </a:solidFill>
        </p:spPr>
      </p:sp>
      <p:sp>
        <p:nvSpPr>
          <p:cNvPr name="TextBox 3" id="3"/>
          <p:cNvSpPr txBox="true"/>
          <p:nvPr/>
        </p:nvSpPr>
        <p:spPr>
          <a:xfrm rot="0">
            <a:off x="5435330" y="1990790"/>
            <a:ext cx="12433587" cy="7999730"/>
          </a:xfrm>
          <a:prstGeom prst="rect">
            <a:avLst/>
          </a:prstGeom>
        </p:spPr>
        <p:txBody>
          <a:bodyPr anchor="t" rtlCol="false" tIns="0" lIns="0" bIns="0" rIns="0">
            <a:spAutoFit/>
          </a:bodyPr>
          <a:lstStyle/>
          <a:p>
            <a:pPr>
              <a:lnSpc>
                <a:spcPts val="3220"/>
              </a:lnSpc>
            </a:pPr>
            <a:r>
              <a:rPr lang="en-US" sz="2300">
                <a:solidFill>
                  <a:srgbClr val="000000"/>
                </a:solidFill>
                <a:latin typeface="Raleway 1 Bold"/>
              </a:rPr>
              <a:t>Camden County College, like Atlantic Cape Community College, has experienced challenges retaining students in the Practical Nursing Program. Camden County College has a different timeline, but will use the same approach of hiring a Nursing Success Coach, providing support and piloting the ATI launch with hopes to minimize Practical Nursing Program attrition. Assessment Technologies Institute​.</a:t>
            </a:r>
          </a:p>
          <a:p>
            <a:pPr>
              <a:lnSpc>
                <a:spcPts val="3220"/>
              </a:lnSpc>
            </a:pPr>
            <a:r>
              <a:rPr lang="en-US" sz="2300">
                <a:solidFill>
                  <a:srgbClr val="000000"/>
                </a:solidFill>
                <a:latin typeface="Raleway 1 Bold"/>
              </a:rPr>
              <a:t>​</a:t>
            </a:r>
          </a:p>
          <a:p>
            <a:pPr>
              <a:lnSpc>
                <a:spcPts val="3220"/>
              </a:lnSpc>
            </a:pPr>
            <a:r>
              <a:rPr lang="en-US" sz="2300">
                <a:solidFill>
                  <a:srgbClr val="000000"/>
                </a:solidFill>
                <a:latin typeface="Raleway 1 Bold"/>
              </a:rPr>
              <a:t>The Nursing Success Bootcamp will run for 10 weeks in the summer of 2024. The Nursing Success Coach will support students in the first nursing course through fall 2024. ​</a:t>
            </a:r>
          </a:p>
          <a:p>
            <a:pPr>
              <a:lnSpc>
                <a:spcPts val="3220"/>
              </a:lnSpc>
            </a:pPr>
            <a:r>
              <a:rPr lang="en-US" sz="2300">
                <a:solidFill>
                  <a:srgbClr val="000000"/>
                </a:solidFill>
                <a:latin typeface="Raleway 1 Bold"/>
              </a:rPr>
              <a:t>​</a:t>
            </a:r>
          </a:p>
          <a:p>
            <a:pPr>
              <a:lnSpc>
                <a:spcPts val="3220"/>
              </a:lnSpc>
            </a:pPr>
            <a:r>
              <a:rPr lang="en-US" sz="2300">
                <a:solidFill>
                  <a:srgbClr val="000000"/>
                </a:solidFill>
                <a:latin typeface="Montserrat Extra-Bold Bold"/>
              </a:rPr>
              <a:t>Challenges:</a:t>
            </a:r>
          </a:p>
          <a:p>
            <a:pPr>
              <a:lnSpc>
                <a:spcPts val="3220"/>
              </a:lnSpc>
            </a:pPr>
            <a:r>
              <a:rPr lang="en-US" sz="2300">
                <a:solidFill>
                  <a:srgbClr val="000000"/>
                </a:solidFill>
                <a:latin typeface="Raleway 1 Bold"/>
              </a:rPr>
              <a:t>Finding an experienced nurse educator to run the bootcamp. ​</a:t>
            </a:r>
          </a:p>
          <a:p>
            <a:pPr>
              <a:lnSpc>
                <a:spcPts val="3220"/>
              </a:lnSpc>
            </a:pPr>
            <a:r>
              <a:rPr lang="en-US" sz="2300">
                <a:solidFill>
                  <a:srgbClr val="000000"/>
                </a:solidFill>
                <a:latin typeface="Raleway 1 Bold"/>
              </a:rPr>
              <a:t>​</a:t>
            </a:r>
          </a:p>
          <a:p>
            <a:pPr>
              <a:lnSpc>
                <a:spcPts val="3220"/>
              </a:lnSpc>
            </a:pPr>
            <a:r>
              <a:rPr lang="en-US" sz="2300">
                <a:solidFill>
                  <a:srgbClr val="000000"/>
                </a:solidFill>
                <a:latin typeface="Montserrat Extra-Bold Bold"/>
              </a:rPr>
              <a:t>Solutions:</a:t>
            </a:r>
          </a:p>
          <a:p>
            <a:pPr>
              <a:lnSpc>
                <a:spcPts val="3220"/>
              </a:lnSpc>
            </a:pPr>
            <a:r>
              <a:rPr lang="en-US" sz="2300">
                <a:solidFill>
                  <a:srgbClr val="000000"/>
                </a:solidFill>
                <a:latin typeface="Raleway 1 Bold"/>
              </a:rPr>
              <a:t>We sent posting to our pool of past and current adjunct instructors.​</a:t>
            </a:r>
          </a:p>
          <a:p>
            <a:pPr>
              <a:lnSpc>
                <a:spcPts val="3220"/>
              </a:lnSpc>
            </a:pPr>
            <a:r>
              <a:rPr lang="en-US" sz="2300">
                <a:solidFill>
                  <a:srgbClr val="000000"/>
                </a:solidFill>
                <a:latin typeface="Raleway 1 Bold"/>
              </a:rPr>
              <a:t>​</a:t>
            </a:r>
          </a:p>
          <a:p>
            <a:pPr>
              <a:lnSpc>
                <a:spcPts val="3220"/>
              </a:lnSpc>
            </a:pPr>
            <a:r>
              <a:rPr lang="en-US" sz="2300">
                <a:solidFill>
                  <a:srgbClr val="000000"/>
                </a:solidFill>
                <a:latin typeface="Montserrat Extra-Bold Bold"/>
              </a:rPr>
              <a:t>Words of Advice:</a:t>
            </a:r>
          </a:p>
          <a:p>
            <a:pPr>
              <a:lnSpc>
                <a:spcPts val="3220"/>
              </a:lnSpc>
            </a:pPr>
            <a:r>
              <a:rPr lang="en-US" sz="2300">
                <a:solidFill>
                  <a:srgbClr val="000000"/>
                </a:solidFill>
                <a:latin typeface="Raleway 1 Bold"/>
              </a:rPr>
              <a:t>When attempting to remove barriers to nursing education access, it is important to imbed necessary support including adequate personnel resources to improve students’ chances for success. </a:t>
            </a:r>
          </a:p>
          <a:p>
            <a:pPr>
              <a:lnSpc>
                <a:spcPts val="3220"/>
              </a:lnSpc>
            </a:pPr>
          </a:p>
        </p:txBody>
      </p:sp>
      <p:sp>
        <p:nvSpPr>
          <p:cNvPr name="TextBox 4" id="4"/>
          <p:cNvSpPr txBox="true"/>
          <p:nvPr/>
        </p:nvSpPr>
        <p:spPr>
          <a:xfrm rot="0">
            <a:off x="5435330" y="1220161"/>
            <a:ext cx="11345895" cy="506730"/>
          </a:xfrm>
          <a:prstGeom prst="rect">
            <a:avLst/>
          </a:prstGeom>
        </p:spPr>
        <p:txBody>
          <a:bodyPr anchor="t" rtlCol="false" tIns="0" lIns="0" bIns="0" rIns="0">
            <a:spAutoFit/>
          </a:bodyPr>
          <a:lstStyle/>
          <a:p>
            <a:pPr>
              <a:lnSpc>
                <a:spcPts val="3779"/>
              </a:lnSpc>
            </a:pPr>
            <a:r>
              <a:rPr lang="en-US" sz="3599" spc="35">
                <a:solidFill>
                  <a:srgbClr val="053D57"/>
                </a:solidFill>
                <a:latin typeface="Montserrat Light Bold"/>
              </a:rPr>
              <a:t>Practical Nurse – Camden County College ​</a:t>
            </a:r>
          </a:p>
        </p:txBody>
      </p:sp>
      <p:sp>
        <p:nvSpPr>
          <p:cNvPr name="TextBox 5" id="5"/>
          <p:cNvSpPr txBox="true"/>
          <p:nvPr/>
        </p:nvSpPr>
        <p:spPr>
          <a:xfrm rot="0">
            <a:off x="5435330" y="327243"/>
            <a:ext cx="12852670" cy="72664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Nursing Success Bootcamp​</a:t>
            </a:r>
          </a:p>
        </p:txBody>
      </p:sp>
      <p:sp>
        <p:nvSpPr>
          <p:cNvPr name="TextBox 6" id="6"/>
          <p:cNvSpPr txBox="true"/>
          <p:nvPr/>
        </p:nvSpPr>
        <p:spPr>
          <a:xfrm rot="0">
            <a:off x="372506" y="906210"/>
            <a:ext cx="4174607" cy="891540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Extra-Bold"/>
              </a:rPr>
              <a:t>​Big Idea Different than the Work Done in Year 1​</a:t>
            </a:r>
          </a:p>
          <a:p>
            <a:pPr>
              <a:lnSpc>
                <a:spcPts val="2017"/>
              </a:lnSpc>
            </a:pPr>
          </a:p>
          <a:p>
            <a:pPr>
              <a:lnSpc>
                <a:spcPts val="2017"/>
              </a:lnSpc>
            </a:pPr>
            <a:r>
              <a:rPr lang="en-US" sz="1681" spc="124">
                <a:solidFill>
                  <a:srgbClr val="FFFFFF"/>
                </a:solidFill>
                <a:latin typeface="Montserrat"/>
              </a:rPr>
              <a:t>Connection to High School </a:t>
            </a:r>
            <a:r>
              <a:rPr lang="en-US" sz="1681" spc="124">
                <a:solidFill>
                  <a:srgbClr val="FFFFFF"/>
                </a:solidFill>
                <a:latin typeface="Montserrat"/>
              </a:rPr>
              <a:t>(Non-Credit)​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Community College (Non Credit)​</a:t>
            </a:r>
          </a:p>
          <a:p>
            <a:pPr>
              <a:lnSpc>
                <a:spcPts val="2017"/>
              </a:lnSpc>
            </a:pPr>
            <a:r>
              <a:rPr lang="en-US" sz="1681" spc="124">
                <a:solidFill>
                  <a:srgbClr val="FFFFFF"/>
                </a:solidFill>
                <a:latin typeface="Montserrat Classic"/>
              </a:rPr>
              <a:t>​</a:t>
            </a:r>
          </a:p>
          <a:p>
            <a:pPr>
              <a:lnSpc>
                <a:spcPts val="2017"/>
              </a:lnSpc>
            </a:pPr>
            <a:r>
              <a:rPr lang="en-US" sz="1681" spc="124">
                <a:solidFill>
                  <a:srgbClr val="FFFFFF"/>
                </a:solidFill>
                <a:latin typeface="Montserrat Light"/>
              </a:rPr>
              <a:t>Community College (Credit)​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Learners​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Pilot</a:t>
            </a:r>
          </a:p>
        </p:txBody>
      </p:sp>
      <p:sp>
        <p:nvSpPr>
          <p:cNvPr name="TextBox 7" id="7"/>
          <p:cNvSpPr txBox="true"/>
          <p:nvPr/>
        </p:nvSpPr>
        <p:spPr>
          <a:xfrm rot="0">
            <a:off x="372506" y="455865"/>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sp>
        <p:nvSpPr>
          <p:cNvPr name="AutoShape 3" id="3"/>
          <p:cNvSpPr/>
          <p:nvPr/>
        </p:nvSpPr>
        <p:spPr>
          <a:xfrm rot="0">
            <a:off x="-266700" y="6818034"/>
            <a:ext cx="18821400" cy="7929978"/>
          </a:xfrm>
          <a:prstGeom prst="rect">
            <a:avLst/>
          </a:prstGeom>
          <a:solidFill>
            <a:srgbClr val="263F6B">
              <a:alpha val="89804"/>
            </a:srgbClr>
          </a:solidFill>
        </p:spPr>
      </p:sp>
      <p:sp>
        <p:nvSpPr>
          <p:cNvPr name="AutoShape 4" id="4"/>
          <p:cNvSpPr/>
          <p:nvPr/>
        </p:nvSpPr>
        <p:spPr>
          <a:xfrm rot="0">
            <a:off x="1028700" y="8644069"/>
            <a:ext cx="15214131" cy="89692"/>
          </a:xfrm>
          <a:prstGeom prst="rect">
            <a:avLst/>
          </a:prstGeom>
          <a:solidFill>
            <a:srgbClr val="F8FBFD"/>
          </a:solidFill>
        </p:spPr>
      </p:sp>
      <p:sp>
        <p:nvSpPr>
          <p:cNvPr name="TextBox 5" id="5"/>
          <p:cNvSpPr txBox="true"/>
          <p:nvPr/>
        </p:nvSpPr>
        <p:spPr>
          <a:xfrm rot="0">
            <a:off x="1028700" y="7449371"/>
            <a:ext cx="16230600" cy="947048"/>
          </a:xfrm>
          <a:prstGeom prst="rect">
            <a:avLst/>
          </a:prstGeom>
        </p:spPr>
        <p:txBody>
          <a:bodyPr anchor="t" rtlCol="false" tIns="0" lIns="0" bIns="0" rIns="0">
            <a:spAutoFit/>
          </a:bodyPr>
          <a:lstStyle/>
          <a:p>
            <a:pPr algn="l">
              <a:lnSpc>
                <a:spcPts val="7093"/>
              </a:lnSpc>
            </a:pPr>
            <a:r>
              <a:rPr lang="en-US" sz="7313" spc="65">
                <a:solidFill>
                  <a:srgbClr val="F8FBFD"/>
                </a:solidFill>
                <a:latin typeface="Montserrat Classic Bold"/>
              </a:rPr>
              <a:t>Pathways to Careers in Nursing​</a:t>
            </a:r>
          </a:p>
        </p:txBody>
      </p:sp>
      <p:sp>
        <p:nvSpPr>
          <p:cNvPr name="TextBox 6" id="6"/>
          <p:cNvSpPr txBox="true"/>
          <p:nvPr/>
        </p:nvSpPr>
        <p:spPr>
          <a:xfrm rot="0">
            <a:off x="1028700" y="8867519"/>
            <a:ext cx="14701449" cy="880420"/>
          </a:xfrm>
          <a:prstGeom prst="rect">
            <a:avLst/>
          </a:prstGeom>
        </p:spPr>
        <p:txBody>
          <a:bodyPr anchor="t" rtlCol="false" tIns="0" lIns="0" bIns="0" rIns="0">
            <a:spAutoFit/>
          </a:bodyPr>
          <a:lstStyle/>
          <a:p>
            <a:pPr>
              <a:lnSpc>
                <a:spcPts val="7122"/>
              </a:lnSpc>
            </a:pPr>
            <a:r>
              <a:rPr lang="en-US" sz="5087">
                <a:solidFill>
                  <a:srgbClr val="F3F6FA"/>
                </a:solidFill>
                <a:latin typeface="Raleway 1"/>
              </a:rPr>
              <a:t>Scott Shanes, Brookdale Community College</a:t>
            </a:r>
          </a:p>
        </p:txBody>
      </p:sp>
      <p:sp>
        <p:nvSpPr>
          <p:cNvPr name="Freeform 7" id="7"/>
          <p:cNvSpPr/>
          <p:nvPr/>
        </p:nvSpPr>
        <p:spPr>
          <a:xfrm flipH="false" flipV="false" rot="0">
            <a:off x="692425" y="697639"/>
            <a:ext cx="837360" cy="824377"/>
          </a:xfrm>
          <a:custGeom>
            <a:avLst/>
            <a:gdLst/>
            <a:ahLst/>
            <a:cxnLst/>
            <a:rect r="r" b="b" t="t" l="l"/>
            <a:pathLst>
              <a:path h="824377" w="837360">
                <a:moveTo>
                  <a:pt x="0" y="0"/>
                </a:moveTo>
                <a:lnTo>
                  <a:pt x="837360" y="0"/>
                </a:lnTo>
                <a:lnTo>
                  <a:pt x="837360" y="824377"/>
                </a:lnTo>
                <a:lnTo>
                  <a:pt x="0" y="824377"/>
                </a:lnTo>
                <a:lnTo>
                  <a:pt x="0" y="0"/>
                </a:lnTo>
                <a:close/>
              </a:path>
            </a:pathLst>
          </a:custGeom>
          <a:blipFill>
            <a:blip r:embed="rId3">
              <a:alphaModFix amt="70000"/>
            </a:blip>
            <a:stretch>
              <a:fillRect l="-127619" t="-13039" r="-130462" b="-107466"/>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4919619" cy="10287000"/>
          </a:xfrm>
          <a:prstGeom prst="rect">
            <a:avLst/>
          </a:prstGeom>
          <a:solidFill>
            <a:srgbClr val="263F6B">
              <a:alpha val="94902"/>
            </a:srgbClr>
          </a:solidFill>
        </p:spPr>
      </p:sp>
      <p:sp>
        <p:nvSpPr>
          <p:cNvPr name="Freeform 3" id="3"/>
          <p:cNvSpPr/>
          <p:nvPr/>
        </p:nvSpPr>
        <p:spPr>
          <a:xfrm flipH="false" flipV="false" rot="0">
            <a:off x="568587" y="9104922"/>
            <a:ext cx="761032" cy="749233"/>
          </a:xfrm>
          <a:custGeom>
            <a:avLst/>
            <a:gdLst/>
            <a:ahLst/>
            <a:cxnLst/>
            <a:rect r="r" b="b" t="t" l="l"/>
            <a:pathLst>
              <a:path h="749233" w="761032">
                <a:moveTo>
                  <a:pt x="0" y="0"/>
                </a:moveTo>
                <a:lnTo>
                  <a:pt x="761032" y="0"/>
                </a:lnTo>
                <a:lnTo>
                  <a:pt x="761032" y="749232"/>
                </a:lnTo>
                <a:lnTo>
                  <a:pt x="0" y="749232"/>
                </a:lnTo>
                <a:lnTo>
                  <a:pt x="0" y="0"/>
                </a:lnTo>
                <a:close/>
              </a:path>
            </a:pathLst>
          </a:custGeom>
          <a:blipFill>
            <a:blip r:embed="rId2">
              <a:alphaModFix amt="70000"/>
            </a:blip>
            <a:stretch>
              <a:fillRect l="-127619" t="-13039" r="-130462" b="-107466"/>
            </a:stretch>
          </a:blipFill>
        </p:spPr>
      </p:sp>
      <p:sp>
        <p:nvSpPr>
          <p:cNvPr name="TextBox 4" id="4"/>
          <p:cNvSpPr txBox="true"/>
          <p:nvPr/>
        </p:nvSpPr>
        <p:spPr>
          <a:xfrm rot="0">
            <a:off x="5435330" y="1445131"/>
            <a:ext cx="12433587" cy="4481196"/>
          </a:xfrm>
          <a:prstGeom prst="rect">
            <a:avLst/>
          </a:prstGeom>
        </p:spPr>
        <p:txBody>
          <a:bodyPr anchor="t" rtlCol="false" tIns="0" lIns="0" bIns="0" rIns="0">
            <a:spAutoFit/>
          </a:bodyPr>
          <a:lstStyle/>
          <a:p>
            <a:pPr>
              <a:lnSpc>
                <a:spcPts val="4479"/>
              </a:lnSpc>
            </a:pPr>
            <a:r>
              <a:rPr lang="en-US" sz="3199">
                <a:solidFill>
                  <a:srgbClr val="000000"/>
                </a:solidFill>
                <a:latin typeface="Raleway 1 Bold"/>
              </a:rPr>
              <a:t>The Pathways to Careers in Nursing project is supporting students in our Certified Home Health Aide (CHHA), Certified Nurse Aide (CNA) and Patient Care Technician (PCT) programs. These classes are pre-requisites for Brookdale’s Nursing program. ​</a:t>
            </a:r>
          </a:p>
          <a:p>
            <a:pPr>
              <a:lnSpc>
                <a:spcPts val="4479"/>
              </a:lnSpc>
            </a:pPr>
            <a:r>
              <a:rPr lang="en-US" sz="3199">
                <a:solidFill>
                  <a:srgbClr val="000000"/>
                </a:solidFill>
                <a:latin typeface="Raleway 1 Bold"/>
              </a:rPr>
              <a:t>​</a:t>
            </a:r>
          </a:p>
          <a:p>
            <a:pPr>
              <a:lnSpc>
                <a:spcPts val="4479"/>
              </a:lnSpc>
            </a:pPr>
            <a:r>
              <a:rPr lang="en-US" sz="3199">
                <a:solidFill>
                  <a:srgbClr val="000000"/>
                </a:solidFill>
                <a:latin typeface="Raleway 1 Bold"/>
              </a:rPr>
              <a:t>The project will assist approximately 80 students across all three programs with tuition assistance.</a:t>
            </a:r>
          </a:p>
        </p:txBody>
      </p:sp>
      <p:sp>
        <p:nvSpPr>
          <p:cNvPr name="TextBox 5" id="5"/>
          <p:cNvSpPr txBox="true"/>
          <p:nvPr/>
        </p:nvSpPr>
        <p:spPr>
          <a:xfrm rot="0">
            <a:off x="5435330" y="327243"/>
            <a:ext cx="12852670" cy="72664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Pathways to Careers in Nursing​</a:t>
            </a:r>
          </a:p>
        </p:txBody>
      </p:sp>
      <p:sp>
        <p:nvSpPr>
          <p:cNvPr name="TextBox 6" id="6"/>
          <p:cNvSpPr txBox="true"/>
          <p:nvPr/>
        </p:nvSpPr>
        <p:spPr>
          <a:xfrm rot="0">
            <a:off x="487935" y="2090650"/>
            <a:ext cx="3943750" cy="772681"/>
          </a:xfrm>
          <a:prstGeom prst="rect">
            <a:avLst/>
          </a:prstGeom>
        </p:spPr>
        <p:txBody>
          <a:bodyPr anchor="t" rtlCol="false" tIns="0" lIns="0" bIns="0" rIns="0">
            <a:spAutoFit/>
          </a:bodyPr>
          <a:lstStyle/>
          <a:p>
            <a:pPr>
              <a:lnSpc>
                <a:spcPts val="3097"/>
              </a:lnSpc>
            </a:pPr>
            <a:r>
              <a:rPr lang="en-US" sz="2581" spc="191">
                <a:solidFill>
                  <a:srgbClr val="FFFFFF"/>
                </a:solidFill>
                <a:latin typeface="Montserrat Classic Bold"/>
              </a:rPr>
              <a:t>Brookdale Community College​</a:t>
            </a:r>
          </a:p>
        </p:txBody>
      </p:sp>
      <p:sp>
        <p:nvSpPr>
          <p:cNvPr name="TextBox 7" id="7"/>
          <p:cNvSpPr txBox="true"/>
          <p:nvPr/>
        </p:nvSpPr>
        <p:spPr>
          <a:xfrm rot="0">
            <a:off x="487935" y="3139556"/>
            <a:ext cx="3943750" cy="1159021"/>
          </a:xfrm>
          <a:prstGeom prst="rect">
            <a:avLst/>
          </a:prstGeom>
        </p:spPr>
        <p:txBody>
          <a:bodyPr anchor="t" rtlCol="false" tIns="0" lIns="0" bIns="0" rIns="0">
            <a:spAutoFit/>
          </a:bodyPr>
          <a:lstStyle/>
          <a:p>
            <a:pPr>
              <a:lnSpc>
                <a:spcPts val="3097"/>
              </a:lnSpc>
            </a:pPr>
            <a:r>
              <a:rPr lang="en-US" sz="2581" spc="191">
                <a:solidFill>
                  <a:srgbClr val="FFFFFF"/>
                </a:solidFill>
                <a:latin typeface="Montserrat Classic Bold"/>
              </a:rPr>
              <a:t>Monmouth County Vocational School District​</a:t>
            </a:r>
          </a:p>
        </p:txBody>
      </p:sp>
      <p:sp>
        <p:nvSpPr>
          <p:cNvPr name="TextBox 8" id="8"/>
          <p:cNvSpPr txBox="true"/>
          <p:nvPr/>
        </p:nvSpPr>
        <p:spPr>
          <a:xfrm rot="0">
            <a:off x="487935" y="374984"/>
            <a:ext cx="3943750" cy="1385967"/>
          </a:xfrm>
          <a:prstGeom prst="rect">
            <a:avLst/>
          </a:prstGeom>
        </p:spPr>
        <p:txBody>
          <a:bodyPr anchor="t" rtlCol="false" tIns="0" lIns="0" bIns="0" rIns="0">
            <a:spAutoFit/>
          </a:bodyPr>
          <a:lstStyle/>
          <a:p>
            <a:pPr algn="just">
              <a:lnSpc>
                <a:spcPts val="5528"/>
              </a:lnSpc>
            </a:pPr>
            <a:r>
              <a:rPr lang="en-US" sz="4387" spc="39">
                <a:solidFill>
                  <a:srgbClr val="F8FBFD"/>
                </a:solidFill>
                <a:latin typeface="Montserrat Classic Bold"/>
              </a:rPr>
              <a:t>EDUCATION PARTNERS: ​</a:t>
            </a:r>
          </a:p>
        </p:txBody>
      </p:sp>
      <p:sp>
        <p:nvSpPr>
          <p:cNvPr name="TextBox 9" id="9"/>
          <p:cNvSpPr txBox="true"/>
          <p:nvPr/>
        </p:nvSpPr>
        <p:spPr>
          <a:xfrm rot="0">
            <a:off x="487935" y="4574802"/>
            <a:ext cx="3943750" cy="772681"/>
          </a:xfrm>
          <a:prstGeom prst="rect">
            <a:avLst/>
          </a:prstGeom>
        </p:spPr>
        <p:txBody>
          <a:bodyPr anchor="t" rtlCol="false" tIns="0" lIns="0" bIns="0" rIns="0">
            <a:spAutoFit/>
          </a:bodyPr>
          <a:lstStyle/>
          <a:p>
            <a:pPr>
              <a:lnSpc>
                <a:spcPts val="3097"/>
              </a:lnSpc>
            </a:pPr>
            <a:r>
              <a:rPr lang="en-US" sz="2581" spc="191">
                <a:solidFill>
                  <a:srgbClr val="FFFFFF"/>
                </a:solidFill>
                <a:latin typeface="Montserrat Classic Bold"/>
              </a:rPr>
              <a:t>Home Helpers of Monmouth County​</a:t>
            </a:r>
          </a:p>
        </p:txBody>
      </p:sp>
    </p:spTree>
  </p:cSld>
  <p:clrMapOvr>
    <a:masterClrMapping/>
  </p:clrMapOvr>
</p:sld>
</file>

<file path=ppt/slides/slide1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5153762" y="1309929"/>
            <a:ext cx="12433587" cy="8362950"/>
          </a:xfrm>
          <a:prstGeom prst="rect">
            <a:avLst/>
          </a:prstGeom>
        </p:spPr>
        <p:txBody>
          <a:bodyPr anchor="t" rtlCol="false" tIns="0" lIns="0" bIns="0" rIns="0">
            <a:spAutoFit/>
          </a:bodyPr>
          <a:lstStyle/>
          <a:p>
            <a:pPr marL="647697" indent="-323848" lvl="1">
              <a:lnSpc>
                <a:spcPts val="4199"/>
              </a:lnSpc>
              <a:buFont typeface="Arial"/>
              <a:buChar char="•"/>
            </a:pPr>
            <a:r>
              <a:rPr lang="en-US" sz="2999">
                <a:solidFill>
                  <a:srgbClr val="000000"/>
                </a:solidFill>
                <a:latin typeface="Raleway 1 Bold"/>
              </a:rPr>
              <a:t>We are running two sections of the RN/LPN Refresher &amp; RN/PN Review course, providing 32 students with tuition assistance. Once completed with the courses these students will be ready to re-enter the workforce or prepare to take the NCLEX Exam and start their career as a Nurse. ​</a:t>
            </a:r>
          </a:p>
          <a:p>
            <a:pPr>
              <a:lnSpc>
                <a:spcPts val="4199"/>
              </a:lnSpc>
            </a:pPr>
            <a:r>
              <a:rPr lang="en-US" sz="2999">
                <a:solidFill>
                  <a:srgbClr val="000000"/>
                </a:solidFill>
                <a:latin typeface="Raleway 1 Bold"/>
              </a:rPr>
              <a:t>​</a:t>
            </a:r>
          </a:p>
          <a:p>
            <a:pPr marL="647697" indent="-323848" lvl="1">
              <a:lnSpc>
                <a:spcPts val="4199"/>
              </a:lnSpc>
              <a:buFont typeface="Arial"/>
              <a:buChar char="•"/>
            </a:pPr>
            <a:r>
              <a:rPr lang="en-US" sz="2999">
                <a:solidFill>
                  <a:srgbClr val="000000"/>
                </a:solidFill>
                <a:latin typeface="Raleway 1 Bold"/>
              </a:rPr>
              <a:t>We are providing a Math Workshop bootcamp for Nursing students currently enrolled in Brookdale’s Nursing program.​</a:t>
            </a:r>
          </a:p>
          <a:p>
            <a:pPr>
              <a:lnSpc>
                <a:spcPts val="4199"/>
              </a:lnSpc>
            </a:pPr>
          </a:p>
          <a:p>
            <a:pPr marL="647697" indent="-323848" lvl="1">
              <a:lnSpc>
                <a:spcPts val="4199"/>
              </a:lnSpc>
              <a:buFont typeface="Arial"/>
              <a:buChar char="•"/>
            </a:pPr>
            <a:r>
              <a:rPr lang="en-US" sz="2999">
                <a:solidFill>
                  <a:srgbClr val="000000"/>
                </a:solidFill>
                <a:latin typeface="Raleway 1 Bold"/>
              </a:rPr>
              <a:t>We </a:t>
            </a:r>
            <a:r>
              <a:rPr lang="en-US" sz="2999">
                <a:solidFill>
                  <a:srgbClr val="000000"/>
                </a:solidFill>
                <a:latin typeface="Raleway 1 Bold"/>
              </a:rPr>
              <a:t>have partnered with Home Helpers of Monmouth County to provide CHHA Instruction to CHHA candidates they are looking to hire.​</a:t>
            </a:r>
          </a:p>
          <a:p>
            <a:pPr>
              <a:lnSpc>
                <a:spcPts val="4199"/>
              </a:lnSpc>
            </a:pPr>
            <a:r>
              <a:rPr lang="en-US" sz="2999">
                <a:solidFill>
                  <a:srgbClr val="000000"/>
                </a:solidFill>
                <a:latin typeface="Raleway 1 Bold"/>
              </a:rPr>
              <a:t>​</a:t>
            </a:r>
          </a:p>
          <a:p>
            <a:pPr marL="647697" indent="-323848" lvl="1">
              <a:lnSpc>
                <a:spcPts val="4199"/>
              </a:lnSpc>
              <a:buFont typeface="Arial"/>
              <a:buChar char="•"/>
            </a:pPr>
            <a:r>
              <a:rPr lang="en-US" sz="2999">
                <a:solidFill>
                  <a:srgbClr val="000000"/>
                </a:solidFill>
                <a:latin typeface="Raleway 1 Bold"/>
              </a:rPr>
              <a:t>Monmouth County Vocational Technical School is delivering the LPN program while also offering tutoring to support LPN students. ​</a:t>
            </a:r>
          </a:p>
        </p:txBody>
      </p:sp>
      <p:sp>
        <p:nvSpPr>
          <p:cNvPr name="TextBox 3" id="3"/>
          <p:cNvSpPr txBox="true"/>
          <p:nvPr/>
        </p:nvSpPr>
        <p:spPr>
          <a:xfrm rot="0">
            <a:off x="5435330" y="327243"/>
            <a:ext cx="12852670" cy="72664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Pathways to Careers in Nursing​</a:t>
            </a:r>
          </a:p>
        </p:txBody>
      </p:sp>
      <p:sp>
        <p:nvSpPr>
          <p:cNvPr name="AutoShape 4" id="4"/>
          <p:cNvSpPr/>
          <p:nvPr/>
        </p:nvSpPr>
        <p:spPr>
          <a:xfrm rot="0">
            <a:off x="0" y="0"/>
            <a:ext cx="4919619" cy="10287000"/>
          </a:xfrm>
          <a:prstGeom prst="rect">
            <a:avLst/>
          </a:prstGeom>
          <a:solidFill>
            <a:srgbClr val="263F6B">
              <a:alpha val="94902"/>
            </a:srgbClr>
          </a:solidFill>
        </p:spPr>
      </p:sp>
      <p:sp>
        <p:nvSpPr>
          <p:cNvPr name="TextBox 5" id="5"/>
          <p:cNvSpPr txBox="true"/>
          <p:nvPr/>
        </p:nvSpPr>
        <p:spPr>
          <a:xfrm rot="0">
            <a:off x="372506" y="782385"/>
            <a:ext cx="4271011" cy="916305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a:rPr>
              <a:t>​Big Idea different than the work done in Year 1​</a:t>
            </a:r>
          </a:p>
          <a:p>
            <a:pPr>
              <a:lnSpc>
                <a:spcPts val="2017"/>
              </a:lnSpc>
            </a:pPr>
          </a:p>
          <a:p>
            <a:pPr>
              <a:lnSpc>
                <a:spcPts val="2017"/>
              </a:lnSpc>
            </a:pPr>
            <a:r>
              <a:rPr lang="en-US" sz="1681" spc="124">
                <a:solidFill>
                  <a:srgbClr val="FFFFFF"/>
                </a:solidFill>
                <a:latin typeface="Montserrat"/>
              </a:rPr>
              <a:t>Connection to High School </a:t>
            </a:r>
          </a:p>
          <a:p>
            <a:pPr>
              <a:lnSpc>
                <a:spcPts val="2017"/>
              </a:lnSpc>
            </a:pPr>
            <a:r>
              <a:rPr lang="en-US" sz="1681" spc="124">
                <a:solidFill>
                  <a:srgbClr val="FFFFFF"/>
                </a:solidFill>
                <a:latin typeface="Montserrat"/>
              </a:rPr>
              <a:t>(Non-Credit)​</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Connection to High School (Dual Enrollment)​</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Extra-Bold"/>
              </a:rPr>
              <a:t>Community College (Non Credit)​</a:t>
            </a:r>
          </a:p>
          <a:p>
            <a:pPr>
              <a:lnSpc>
                <a:spcPts val="2017"/>
              </a:lnSpc>
            </a:pPr>
            <a:r>
              <a:rPr lang="en-US" sz="1681" spc="124">
                <a:solidFill>
                  <a:srgbClr val="FFFFFF"/>
                </a:solidFill>
                <a:latin typeface="Montserrat Extra-Bold"/>
              </a:rPr>
              <a:t>​</a:t>
            </a:r>
          </a:p>
          <a:p>
            <a:pPr>
              <a:lnSpc>
                <a:spcPts val="2017"/>
              </a:lnSpc>
            </a:pPr>
            <a:r>
              <a:rPr lang="en-US" sz="1681" spc="124">
                <a:solidFill>
                  <a:srgbClr val="FFFFFF"/>
                </a:solidFill>
                <a:latin typeface="Montserrat Extra-Bold"/>
              </a:rPr>
              <a:t>Community College (Credit)​</a:t>
            </a:r>
          </a:p>
          <a:p>
            <a:pPr>
              <a:lnSpc>
                <a:spcPts val="2017"/>
              </a:lnSpc>
            </a:pPr>
            <a:r>
              <a:rPr lang="en-US" sz="1681" spc="124">
                <a:solidFill>
                  <a:srgbClr val="FFFFFF"/>
                </a:solidFill>
                <a:latin typeface="Montserrat Extra-Bold"/>
              </a:rPr>
              <a:t>​</a:t>
            </a:r>
          </a:p>
          <a:p>
            <a:pPr>
              <a:lnSpc>
                <a:spcPts val="2017"/>
              </a:lnSpc>
            </a:pPr>
            <a:r>
              <a:rPr lang="en-US" sz="1681" spc="124">
                <a:solidFill>
                  <a:srgbClr val="FFFFFF"/>
                </a:solidFill>
                <a:latin typeface="Montserrat"/>
              </a:rPr>
              <a:t>Apprenticeship Development​</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PLA for Apprenticeship RTI​</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PLA​</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Connection between Community Colleges (1+1)​</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Experiential Learning​</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Extra-Bold"/>
              </a:rPr>
              <a:t>Connection to CBOs​</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Adult Learners​</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Adult Literacy​</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Connection to 4-Yr College/University​</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Professional Development​</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Extra-Bold"/>
              </a:rPr>
              <a:t>Pilot</a:t>
            </a:r>
          </a:p>
          <a:p>
            <a:pPr>
              <a:lnSpc>
                <a:spcPts val="2017"/>
              </a:lnSpc>
            </a:pPr>
          </a:p>
        </p:txBody>
      </p:sp>
      <p:sp>
        <p:nvSpPr>
          <p:cNvPr name="TextBox 6" id="6"/>
          <p:cNvSpPr txBox="true"/>
          <p:nvPr/>
        </p:nvSpPr>
        <p:spPr>
          <a:xfrm rot="0">
            <a:off x="372506" y="332040"/>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5068" r="-7223" b="-12170"/>
            </a:stretch>
          </a:blipFill>
        </p:spPr>
      </p:sp>
      <p:sp>
        <p:nvSpPr>
          <p:cNvPr name="AutoShape 3" id="3"/>
          <p:cNvSpPr/>
          <p:nvPr/>
        </p:nvSpPr>
        <p:spPr>
          <a:xfrm rot="0">
            <a:off x="-266700" y="5333273"/>
            <a:ext cx="18821400" cy="9414739"/>
          </a:xfrm>
          <a:prstGeom prst="rect">
            <a:avLst/>
          </a:prstGeom>
          <a:solidFill>
            <a:srgbClr val="263F6B">
              <a:alpha val="89804"/>
            </a:srgbClr>
          </a:solidFill>
        </p:spPr>
      </p:sp>
      <p:sp>
        <p:nvSpPr>
          <p:cNvPr name="AutoShape 4" id="4"/>
          <p:cNvSpPr/>
          <p:nvPr/>
        </p:nvSpPr>
        <p:spPr>
          <a:xfrm rot="0">
            <a:off x="454300" y="7944164"/>
            <a:ext cx="12164416" cy="89692"/>
          </a:xfrm>
          <a:prstGeom prst="rect">
            <a:avLst/>
          </a:prstGeom>
          <a:solidFill>
            <a:srgbClr val="F8FBFD"/>
          </a:solidFill>
        </p:spPr>
      </p:sp>
      <p:sp>
        <p:nvSpPr>
          <p:cNvPr name="Freeform 5" id="5"/>
          <p:cNvSpPr/>
          <p:nvPr/>
        </p:nvSpPr>
        <p:spPr>
          <a:xfrm flipH="false" flipV="false" rot="0">
            <a:off x="692425" y="697639"/>
            <a:ext cx="837360" cy="824377"/>
          </a:xfrm>
          <a:custGeom>
            <a:avLst/>
            <a:gdLst/>
            <a:ahLst/>
            <a:cxnLst/>
            <a:rect r="r" b="b" t="t" l="l"/>
            <a:pathLst>
              <a:path h="824377" w="837360">
                <a:moveTo>
                  <a:pt x="0" y="0"/>
                </a:moveTo>
                <a:lnTo>
                  <a:pt x="837360" y="0"/>
                </a:lnTo>
                <a:lnTo>
                  <a:pt x="837360" y="824377"/>
                </a:lnTo>
                <a:lnTo>
                  <a:pt x="0" y="824377"/>
                </a:lnTo>
                <a:lnTo>
                  <a:pt x="0" y="0"/>
                </a:lnTo>
                <a:close/>
              </a:path>
            </a:pathLst>
          </a:custGeom>
          <a:blipFill>
            <a:blip r:embed="rId3">
              <a:alphaModFix amt="70000"/>
            </a:blip>
            <a:stretch>
              <a:fillRect l="-127619" t="-13039" r="-130462" b="-107466"/>
            </a:stretch>
          </a:blipFill>
        </p:spPr>
      </p:sp>
      <p:sp>
        <p:nvSpPr>
          <p:cNvPr name="TextBox 6" id="6"/>
          <p:cNvSpPr txBox="true"/>
          <p:nvPr/>
        </p:nvSpPr>
        <p:spPr>
          <a:xfrm rot="0">
            <a:off x="454300" y="8339064"/>
            <a:ext cx="17526000" cy="1392322"/>
          </a:xfrm>
          <a:prstGeom prst="rect">
            <a:avLst/>
          </a:prstGeom>
        </p:spPr>
        <p:txBody>
          <a:bodyPr anchor="t" rtlCol="false" tIns="0" lIns="0" bIns="0" rIns="0">
            <a:spAutoFit/>
          </a:bodyPr>
          <a:lstStyle/>
          <a:p>
            <a:pPr>
              <a:lnSpc>
                <a:spcPts val="5342"/>
              </a:lnSpc>
            </a:pPr>
            <a:r>
              <a:rPr lang="en-US" sz="5087">
                <a:solidFill>
                  <a:srgbClr val="F3F6FA"/>
                </a:solidFill>
                <a:latin typeface="Raleway 1"/>
              </a:rPr>
              <a:t>Monique Brathwaite​, </a:t>
            </a:r>
          </a:p>
          <a:p>
            <a:pPr>
              <a:lnSpc>
                <a:spcPts val="5342"/>
              </a:lnSpc>
            </a:pPr>
            <a:r>
              <a:rPr lang="en-US" sz="5087">
                <a:solidFill>
                  <a:srgbClr val="F3F6FA"/>
                </a:solidFill>
                <a:latin typeface="Raleway 1"/>
              </a:rPr>
              <a:t>UCNJ Union College of Union County, New Jersey (UCNJ)​</a:t>
            </a:r>
          </a:p>
        </p:txBody>
      </p:sp>
      <p:sp>
        <p:nvSpPr>
          <p:cNvPr name="TextBox 7" id="7"/>
          <p:cNvSpPr txBox="true"/>
          <p:nvPr/>
        </p:nvSpPr>
        <p:spPr>
          <a:xfrm rot="0">
            <a:off x="454300" y="5918710"/>
            <a:ext cx="16698227" cy="1765013"/>
          </a:xfrm>
          <a:prstGeom prst="rect">
            <a:avLst/>
          </a:prstGeom>
        </p:spPr>
        <p:txBody>
          <a:bodyPr anchor="t" rtlCol="false" tIns="0" lIns="0" bIns="0" rIns="0">
            <a:spAutoFit/>
          </a:bodyPr>
          <a:lstStyle/>
          <a:p>
            <a:pPr algn="l">
              <a:lnSpc>
                <a:spcPts val="6728"/>
              </a:lnSpc>
            </a:pPr>
            <a:r>
              <a:rPr lang="en-US" sz="7313" spc="65">
                <a:solidFill>
                  <a:srgbClr val="F8FBFD"/>
                </a:solidFill>
                <a:latin typeface="Montserrat Classic Bold"/>
              </a:rPr>
              <a:t>Certified Clinical Medical Assistant (CCMA) Pilot​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7537" r="0" b="-906"/>
            </a:stretch>
          </a:blipFill>
        </p:spPr>
      </p:sp>
      <p:sp>
        <p:nvSpPr>
          <p:cNvPr name="Freeform 3" id="3"/>
          <p:cNvSpPr/>
          <p:nvPr/>
        </p:nvSpPr>
        <p:spPr>
          <a:xfrm flipH="false" flipV="false" rot="-10800000">
            <a:off x="0" y="2224452"/>
            <a:ext cx="18288000" cy="9006840"/>
          </a:xfrm>
          <a:custGeom>
            <a:avLst/>
            <a:gdLst/>
            <a:ahLst/>
            <a:cxnLst/>
            <a:rect r="r" b="b" t="t" l="l"/>
            <a:pathLst>
              <a:path h="9006840" w="18288000">
                <a:moveTo>
                  <a:pt x="0" y="0"/>
                </a:moveTo>
                <a:lnTo>
                  <a:pt x="18288000" y="0"/>
                </a:lnTo>
                <a:lnTo>
                  <a:pt x="18288000" y="9006840"/>
                </a:lnTo>
                <a:lnTo>
                  <a:pt x="0" y="900684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028700" y="4242478"/>
            <a:ext cx="15389922" cy="2345109"/>
          </a:xfrm>
          <a:prstGeom prst="rect">
            <a:avLst/>
          </a:prstGeom>
        </p:spPr>
        <p:txBody>
          <a:bodyPr anchor="t" rtlCol="false" tIns="0" lIns="0" bIns="0" rIns="0">
            <a:spAutoFit/>
          </a:bodyPr>
          <a:lstStyle/>
          <a:p>
            <a:pPr>
              <a:lnSpc>
                <a:spcPts val="9186"/>
              </a:lnSpc>
            </a:pPr>
            <a:r>
              <a:rPr lang="en-US" sz="8275">
                <a:solidFill>
                  <a:srgbClr val="F3F6FA"/>
                </a:solidFill>
                <a:latin typeface="Montserrat Classic Bold"/>
              </a:rPr>
              <a:t>YEAR 2</a:t>
            </a:r>
          </a:p>
          <a:p>
            <a:pPr>
              <a:lnSpc>
                <a:spcPts val="9186"/>
              </a:lnSpc>
            </a:pPr>
            <a:r>
              <a:rPr lang="en-US" sz="8275">
                <a:solidFill>
                  <a:srgbClr val="F3F6FA"/>
                </a:solidFill>
                <a:latin typeface="Montserrat Classic Bold"/>
              </a:rPr>
              <a:t>PROGRESS UPDATE</a:t>
            </a:r>
          </a:p>
        </p:txBody>
      </p:sp>
      <p:sp>
        <p:nvSpPr>
          <p:cNvPr name="Freeform 5" id="5"/>
          <p:cNvSpPr/>
          <p:nvPr/>
        </p:nvSpPr>
        <p:spPr>
          <a:xfrm flipH="false" flipV="false" rot="0">
            <a:off x="13893041" y="2023486"/>
            <a:ext cx="3366259" cy="822174"/>
          </a:xfrm>
          <a:custGeom>
            <a:avLst/>
            <a:gdLst/>
            <a:ahLst/>
            <a:cxnLst/>
            <a:rect r="r" b="b" t="t" l="l"/>
            <a:pathLst>
              <a:path h="822174" w="3366259">
                <a:moveTo>
                  <a:pt x="0" y="0"/>
                </a:moveTo>
                <a:lnTo>
                  <a:pt x="3366259" y="0"/>
                </a:lnTo>
                <a:lnTo>
                  <a:pt x="3366259" y="822174"/>
                </a:lnTo>
                <a:lnTo>
                  <a:pt x="0" y="822174"/>
                </a:lnTo>
                <a:lnTo>
                  <a:pt x="0" y="0"/>
                </a:lnTo>
                <a:close/>
              </a:path>
            </a:pathLst>
          </a:custGeom>
          <a:blipFill>
            <a:blip r:embed="rId5">
              <a:alphaModFix amt="70000"/>
            </a:blip>
            <a:stretch>
              <a:fillRect l="-3908" t="-150020" r="-2526" b="-14171"/>
            </a:stretch>
          </a:blipFill>
        </p:spPr>
      </p:sp>
      <p:sp>
        <p:nvSpPr>
          <p:cNvPr name="Freeform 6" id="6"/>
          <p:cNvSpPr/>
          <p:nvPr/>
        </p:nvSpPr>
        <p:spPr>
          <a:xfrm flipH="false" flipV="false" rot="0">
            <a:off x="15159596" y="1028700"/>
            <a:ext cx="833150" cy="820233"/>
          </a:xfrm>
          <a:custGeom>
            <a:avLst/>
            <a:gdLst/>
            <a:ahLst/>
            <a:cxnLst/>
            <a:rect r="r" b="b" t="t" l="l"/>
            <a:pathLst>
              <a:path h="820233" w="833150">
                <a:moveTo>
                  <a:pt x="0" y="0"/>
                </a:moveTo>
                <a:lnTo>
                  <a:pt x="833149" y="0"/>
                </a:lnTo>
                <a:lnTo>
                  <a:pt x="833149" y="820233"/>
                </a:lnTo>
                <a:lnTo>
                  <a:pt x="0" y="820233"/>
                </a:lnTo>
                <a:lnTo>
                  <a:pt x="0" y="0"/>
                </a:lnTo>
                <a:close/>
              </a:path>
            </a:pathLst>
          </a:custGeom>
          <a:blipFill>
            <a:blip r:embed="rId5">
              <a:alphaModFix amt="70000"/>
            </a:blip>
            <a:stretch>
              <a:fillRect l="-127619" t="-13039" r="-130462" b="-107466"/>
            </a:stretch>
          </a:blipFill>
        </p:spPr>
      </p:sp>
      <p:sp>
        <p:nvSpPr>
          <p:cNvPr name="AutoShape 7" id="7"/>
          <p:cNvSpPr/>
          <p:nvPr/>
        </p:nvSpPr>
        <p:spPr>
          <a:xfrm rot="0">
            <a:off x="1028700" y="6996945"/>
            <a:ext cx="10868382" cy="114085"/>
          </a:xfrm>
          <a:prstGeom prst="rect">
            <a:avLst/>
          </a:prstGeom>
          <a:solidFill>
            <a:srgbClr val="F8FBFD"/>
          </a:solidFill>
        </p:spPr>
      </p:sp>
      <p:sp>
        <p:nvSpPr>
          <p:cNvPr name="TextBox 8" id="8"/>
          <p:cNvSpPr txBox="true"/>
          <p:nvPr/>
        </p:nvSpPr>
        <p:spPr>
          <a:xfrm rot="0">
            <a:off x="1028700" y="7202222"/>
            <a:ext cx="12167237" cy="2056078"/>
          </a:xfrm>
          <a:prstGeom prst="rect">
            <a:avLst/>
          </a:prstGeom>
        </p:spPr>
        <p:txBody>
          <a:bodyPr anchor="t" rtlCol="false" tIns="0" lIns="0" bIns="0" rIns="0">
            <a:spAutoFit/>
          </a:bodyPr>
          <a:lstStyle/>
          <a:p>
            <a:pPr>
              <a:lnSpc>
                <a:spcPts val="8275"/>
              </a:lnSpc>
            </a:pPr>
            <a:r>
              <a:rPr lang="en-US" sz="5910">
                <a:solidFill>
                  <a:srgbClr val="F3F6FA"/>
                </a:solidFill>
                <a:latin typeface="Montserrat"/>
              </a:rPr>
              <a:t>Center of Workforce Innovation for Patient Care</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4919619" cy="10287000"/>
          </a:xfrm>
          <a:prstGeom prst="rect">
            <a:avLst/>
          </a:prstGeom>
          <a:solidFill>
            <a:srgbClr val="263F6B">
              <a:alpha val="94902"/>
            </a:srgbClr>
          </a:solidFill>
        </p:spPr>
      </p:sp>
      <p:sp>
        <p:nvSpPr>
          <p:cNvPr name="TextBox 3" id="3"/>
          <p:cNvSpPr txBox="true"/>
          <p:nvPr/>
        </p:nvSpPr>
        <p:spPr>
          <a:xfrm rot="0">
            <a:off x="5435330" y="327243"/>
            <a:ext cx="12852670" cy="143149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Certified Clinical Medical Assistant (CCMA) Pilot​</a:t>
            </a:r>
          </a:p>
        </p:txBody>
      </p:sp>
      <p:sp>
        <p:nvSpPr>
          <p:cNvPr name="TextBox 4" id="4"/>
          <p:cNvSpPr txBox="true"/>
          <p:nvPr/>
        </p:nvSpPr>
        <p:spPr>
          <a:xfrm rot="0">
            <a:off x="487935" y="2111590"/>
            <a:ext cx="3943750" cy="1159021"/>
          </a:xfrm>
          <a:prstGeom prst="rect">
            <a:avLst/>
          </a:prstGeom>
        </p:spPr>
        <p:txBody>
          <a:bodyPr anchor="t" rtlCol="false" tIns="0" lIns="0" bIns="0" rIns="0">
            <a:spAutoFit/>
          </a:bodyPr>
          <a:lstStyle/>
          <a:p>
            <a:pPr>
              <a:lnSpc>
                <a:spcPts val="3097"/>
              </a:lnSpc>
            </a:pPr>
            <a:r>
              <a:rPr lang="en-US" sz="2581" spc="191">
                <a:solidFill>
                  <a:srgbClr val="FFFFFF"/>
                </a:solidFill>
                <a:latin typeface="Montserrat Classic Bold"/>
              </a:rPr>
              <a:t>UCNJ Union College of Union County, NJ (UCNJ)</a:t>
            </a:r>
          </a:p>
        </p:txBody>
      </p:sp>
      <p:sp>
        <p:nvSpPr>
          <p:cNvPr name="TextBox 5" id="5"/>
          <p:cNvSpPr txBox="true"/>
          <p:nvPr/>
        </p:nvSpPr>
        <p:spPr>
          <a:xfrm rot="0">
            <a:off x="487935" y="374984"/>
            <a:ext cx="3943750" cy="1385967"/>
          </a:xfrm>
          <a:prstGeom prst="rect">
            <a:avLst/>
          </a:prstGeom>
        </p:spPr>
        <p:txBody>
          <a:bodyPr anchor="t" rtlCol="false" tIns="0" lIns="0" bIns="0" rIns="0">
            <a:spAutoFit/>
          </a:bodyPr>
          <a:lstStyle/>
          <a:p>
            <a:pPr algn="just">
              <a:lnSpc>
                <a:spcPts val="5528"/>
              </a:lnSpc>
            </a:pPr>
            <a:r>
              <a:rPr lang="en-US" sz="4387" spc="39">
                <a:solidFill>
                  <a:srgbClr val="F8FBFD"/>
                </a:solidFill>
                <a:latin typeface="Montserrat Classic Bold"/>
              </a:rPr>
              <a:t>EDUCATION PARTNERS: ​</a:t>
            </a:r>
          </a:p>
        </p:txBody>
      </p:sp>
      <p:sp>
        <p:nvSpPr>
          <p:cNvPr name="TextBox 6" id="6"/>
          <p:cNvSpPr txBox="true"/>
          <p:nvPr/>
        </p:nvSpPr>
        <p:spPr>
          <a:xfrm rot="0">
            <a:off x="5435330" y="2044915"/>
            <a:ext cx="12433587" cy="6167121"/>
          </a:xfrm>
          <a:prstGeom prst="rect">
            <a:avLst/>
          </a:prstGeom>
        </p:spPr>
        <p:txBody>
          <a:bodyPr anchor="t" rtlCol="false" tIns="0" lIns="0" bIns="0" rIns="0">
            <a:spAutoFit/>
          </a:bodyPr>
          <a:lstStyle/>
          <a:p>
            <a:pPr>
              <a:lnSpc>
                <a:spcPts val="4479"/>
              </a:lnSpc>
            </a:pPr>
            <a:r>
              <a:rPr lang="en-US" sz="3199">
                <a:solidFill>
                  <a:srgbClr val="000000"/>
                </a:solidFill>
                <a:latin typeface="Raleway 1 Bold"/>
              </a:rPr>
              <a:t>The CMA program is in high demand within the community served by UCNJ Union College of Union County, NJ (UCNJ). Through this project 15 UCNJ Union College of Union County, New Jersey (UCNJ)​ students receive Certified Clinical Medical Assistant (CCMA) training. ​</a:t>
            </a:r>
          </a:p>
          <a:p>
            <a:pPr>
              <a:lnSpc>
                <a:spcPts val="4479"/>
              </a:lnSpc>
            </a:pPr>
            <a:r>
              <a:rPr lang="en-US" sz="3199">
                <a:solidFill>
                  <a:srgbClr val="000000"/>
                </a:solidFill>
                <a:latin typeface="Raleway 1 Bold"/>
              </a:rPr>
              <a:t>​</a:t>
            </a:r>
          </a:p>
          <a:p>
            <a:pPr>
              <a:lnSpc>
                <a:spcPts val="4479"/>
              </a:lnSpc>
            </a:pPr>
            <a:r>
              <a:rPr lang="en-US" sz="3199">
                <a:solidFill>
                  <a:srgbClr val="000000"/>
                </a:solidFill>
                <a:latin typeface="Raleway 1 Bold"/>
              </a:rPr>
              <a:t>This initiative is beneficial for adult learners aspiring to acquire new skills and attain industry-recognized certifications in the thriving Allied Health Market, positioning them to enter the Allied Health workforce as Certified Clinical Medical Assistants equipped to secure a sustainable living wage.​</a:t>
            </a:r>
          </a:p>
        </p:txBody>
      </p:sp>
      <p:sp>
        <p:nvSpPr>
          <p:cNvPr name="Freeform 7" id="7"/>
          <p:cNvSpPr/>
          <p:nvPr/>
        </p:nvSpPr>
        <p:spPr>
          <a:xfrm flipH="false" flipV="false" rot="0">
            <a:off x="568587" y="9104922"/>
            <a:ext cx="761032" cy="749233"/>
          </a:xfrm>
          <a:custGeom>
            <a:avLst/>
            <a:gdLst/>
            <a:ahLst/>
            <a:cxnLst/>
            <a:rect r="r" b="b" t="t" l="l"/>
            <a:pathLst>
              <a:path h="749233" w="761032">
                <a:moveTo>
                  <a:pt x="0" y="0"/>
                </a:moveTo>
                <a:lnTo>
                  <a:pt x="761032" y="0"/>
                </a:lnTo>
                <a:lnTo>
                  <a:pt x="761032" y="749232"/>
                </a:lnTo>
                <a:lnTo>
                  <a:pt x="0" y="749232"/>
                </a:lnTo>
                <a:lnTo>
                  <a:pt x="0" y="0"/>
                </a:lnTo>
                <a:close/>
              </a:path>
            </a:pathLst>
          </a:custGeom>
          <a:blipFill>
            <a:blip r:embed="rId2">
              <a:alphaModFix amt="70000"/>
            </a:blip>
            <a:stretch>
              <a:fillRect l="-127619" t="-13039" r="-130462" b="-107466"/>
            </a:stretch>
          </a:blipFill>
        </p:spPr>
      </p:sp>
    </p:spTree>
  </p:cSld>
  <p:clrMapOvr>
    <a:masterClrMapping/>
  </p:clrMapOvr>
</p:sld>
</file>

<file path=ppt/slides/slide2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5435330" y="327243"/>
            <a:ext cx="12852670" cy="143149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Certified Clinical Medical Assistant (CCMA) Pilot​</a:t>
            </a:r>
          </a:p>
        </p:txBody>
      </p:sp>
      <p:sp>
        <p:nvSpPr>
          <p:cNvPr name="TextBox 3" id="3"/>
          <p:cNvSpPr txBox="true"/>
          <p:nvPr/>
        </p:nvSpPr>
        <p:spPr>
          <a:xfrm rot="0">
            <a:off x="5435330" y="1974915"/>
            <a:ext cx="12433587" cy="7612380"/>
          </a:xfrm>
          <a:prstGeom prst="rect">
            <a:avLst/>
          </a:prstGeom>
        </p:spPr>
        <p:txBody>
          <a:bodyPr anchor="t" rtlCol="false" tIns="0" lIns="0" bIns="0" rIns="0">
            <a:spAutoFit/>
          </a:bodyPr>
          <a:lstStyle/>
          <a:p>
            <a:pPr>
              <a:lnSpc>
                <a:spcPts val="3569"/>
              </a:lnSpc>
            </a:pPr>
            <a:r>
              <a:rPr lang="en-US" sz="2550">
                <a:solidFill>
                  <a:srgbClr val="000000"/>
                </a:solidFill>
                <a:latin typeface="Raleway 1 Bold"/>
              </a:rPr>
              <a:t>Students engage with 13 modules encompassing both theoretical concepts and practical applications to solidify their understanding of the subject matter. ​</a:t>
            </a:r>
          </a:p>
          <a:p>
            <a:pPr>
              <a:lnSpc>
                <a:spcPts val="3569"/>
              </a:lnSpc>
            </a:pPr>
            <a:r>
              <a:rPr lang="en-US" sz="2550">
                <a:solidFill>
                  <a:srgbClr val="000000"/>
                </a:solidFill>
                <a:latin typeface="Raleway 1 Bold"/>
              </a:rPr>
              <a:t>​</a:t>
            </a:r>
          </a:p>
          <a:p>
            <a:pPr>
              <a:lnSpc>
                <a:spcPts val="3569"/>
              </a:lnSpc>
            </a:pPr>
            <a:r>
              <a:rPr lang="en-US" sz="2550">
                <a:solidFill>
                  <a:srgbClr val="000000"/>
                </a:solidFill>
                <a:latin typeface="Raleway 1 Bold"/>
              </a:rPr>
              <a:t>The program includes a job development component, involving group sessions and one-on-one meeting</a:t>
            </a:r>
            <a:r>
              <a:rPr lang="en-US" sz="2550">
                <a:solidFill>
                  <a:srgbClr val="000000"/>
                </a:solidFill>
                <a:latin typeface="Raleway 1 Bold"/>
              </a:rPr>
              <a:t>s with UCNJ Union College of Union County, New Jersey (UCNJ)​'s, Job Developer. During these sessions, participants focus on enhancing resume-building skills and participating in mock interviews. ​</a:t>
            </a:r>
          </a:p>
          <a:p>
            <a:pPr>
              <a:lnSpc>
                <a:spcPts val="3569"/>
              </a:lnSpc>
            </a:pPr>
            <a:r>
              <a:rPr lang="en-US" sz="2550">
                <a:solidFill>
                  <a:srgbClr val="000000"/>
                </a:solidFill>
                <a:latin typeface="Raleway 1 Bold"/>
              </a:rPr>
              <a:t>​</a:t>
            </a:r>
          </a:p>
          <a:p>
            <a:pPr>
              <a:lnSpc>
                <a:spcPts val="3569"/>
              </a:lnSpc>
            </a:pPr>
            <a:r>
              <a:rPr lang="en-US" sz="2550">
                <a:solidFill>
                  <a:srgbClr val="000000"/>
                </a:solidFill>
                <a:latin typeface="Raleway 1 Bold"/>
              </a:rPr>
              <a:t>Additionally, students prepare to test for four industry-valued credentials as part of the program:​</a:t>
            </a:r>
          </a:p>
          <a:p>
            <a:pPr marL="550545" indent="-275272" lvl="1">
              <a:lnSpc>
                <a:spcPts val="3569"/>
              </a:lnSpc>
              <a:buFont typeface="Arial"/>
              <a:buChar char="•"/>
            </a:pPr>
            <a:r>
              <a:rPr lang="en-US" sz="2550">
                <a:solidFill>
                  <a:srgbClr val="000000"/>
                </a:solidFill>
                <a:latin typeface="Raleway 1 Bold"/>
              </a:rPr>
              <a:t>Certified EKG Technician (CET) - National Healthcareer Association (NHA)​</a:t>
            </a:r>
          </a:p>
          <a:p>
            <a:pPr marL="550545" indent="-275272" lvl="1">
              <a:lnSpc>
                <a:spcPts val="3569"/>
              </a:lnSpc>
              <a:buFont typeface="Arial"/>
              <a:buChar char="•"/>
            </a:pPr>
            <a:r>
              <a:rPr lang="en-US" sz="2550">
                <a:solidFill>
                  <a:srgbClr val="000000"/>
                </a:solidFill>
                <a:latin typeface="Raleway 1 Bold"/>
              </a:rPr>
              <a:t>Certified Phlebotomy Technician (CPT) - National Healthcareer Association (NHA)​</a:t>
            </a:r>
          </a:p>
          <a:p>
            <a:pPr marL="550545" indent="-275272" lvl="1">
              <a:lnSpc>
                <a:spcPts val="3569"/>
              </a:lnSpc>
              <a:buFont typeface="Arial"/>
              <a:buChar char="•"/>
            </a:pPr>
            <a:r>
              <a:rPr lang="en-US" sz="2550">
                <a:solidFill>
                  <a:srgbClr val="000000"/>
                </a:solidFill>
                <a:latin typeface="Raleway 1 Bold"/>
              </a:rPr>
              <a:t>Certified Clinical Medical Assistant (CCMA) -National Healthcareer Association (NHA)​</a:t>
            </a:r>
          </a:p>
          <a:p>
            <a:pPr marL="550545" indent="-275272" lvl="1">
              <a:lnSpc>
                <a:spcPts val="3569"/>
              </a:lnSpc>
              <a:buFont typeface="Arial"/>
              <a:buChar char="•"/>
            </a:pPr>
            <a:r>
              <a:rPr lang="en-US" sz="2550">
                <a:solidFill>
                  <a:srgbClr val="000000"/>
                </a:solidFill>
                <a:latin typeface="Raleway 1 Bold"/>
              </a:rPr>
              <a:t>Basic Life Support/ Cardio Pulmonary Resuscitation - (BLS/CPR) - American Heart Association (AHA)​</a:t>
            </a:r>
          </a:p>
        </p:txBody>
      </p:sp>
      <p:sp>
        <p:nvSpPr>
          <p:cNvPr name="AutoShape 4" id="4"/>
          <p:cNvSpPr/>
          <p:nvPr/>
        </p:nvSpPr>
        <p:spPr>
          <a:xfrm rot="0">
            <a:off x="0" y="0"/>
            <a:ext cx="4919619" cy="10287000"/>
          </a:xfrm>
          <a:prstGeom prst="rect">
            <a:avLst/>
          </a:prstGeom>
          <a:solidFill>
            <a:srgbClr val="263F6B">
              <a:alpha val="94902"/>
            </a:srgbClr>
          </a:solidFill>
        </p:spPr>
      </p:sp>
      <p:sp>
        <p:nvSpPr>
          <p:cNvPr name="TextBox 5" id="5"/>
          <p:cNvSpPr txBox="true"/>
          <p:nvPr/>
        </p:nvSpPr>
        <p:spPr>
          <a:xfrm rot="0">
            <a:off x="372506" y="906210"/>
            <a:ext cx="4174607" cy="891540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a:rPr>
              <a:t>​Big Idea Different than the Work Done in Year 1​</a:t>
            </a:r>
          </a:p>
          <a:p>
            <a:pPr>
              <a:lnSpc>
                <a:spcPts val="2017"/>
              </a:lnSpc>
            </a:pPr>
          </a:p>
          <a:p>
            <a:pPr>
              <a:lnSpc>
                <a:spcPts val="2017"/>
              </a:lnSpc>
            </a:pPr>
            <a:r>
              <a:rPr lang="en-US" sz="1681" spc="124">
                <a:solidFill>
                  <a:srgbClr val="FFFFFF"/>
                </a:solidFill>
                <a:latin typeface="Montserrat"/>
              </a:rPr>
              <a:t>Connection to High School </a:t>
            </a:r>
            <a:r>
              <a:rPr lang="en-US" sz="1681" spc="124">
                <a:solidFill>
                  <a:srgbClr val="FFFFFF"/>
                </a:solidFill>
                <a:latin typeface="Montserrat"/>
              </a:rPr>
              <a:t>(Non-Credit)​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Community College (Non Credit)​</a:t>
            </a:r>
          </a:p>
          <a:p>
            <a:pPr>
              <a:lnSpc>
                <a:spcPts val="2017"/>
              </a:lnSpc>
            </a:pPr>
            <a:r>
              <a:rPr lang="en-US" sz="1681" spc="124">
                <a:solidFill>
                  <a:srgbClr val="FFFFFF"/>
                </a:solidFill>
                <a:latin typeface="Montserrat Classic"/>
              </a:rPr>
              <a:t>​</a:t>
            </a:r>
          </a:p>
          <a:p>
            <a:pPr>
              <a:lnSpc>
                <a:spcPts val="2017"/>
              </a:lnSpc>
            </a:pPr>
            <a:r>
              <a:rPr lang="en-US" sz="1681" spc="124">
                <a:solidFill>
                  <a:srgbClr val="FFFFFF"/>
                </a:solidFill>
                <a:latin typeface="Montserrat Light"/>
              </a:rPr>
              <a:t>Community College (Credit)​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Learners​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a:rPr>
              <a:t>Pilot</a:t>
            </a:r>
          </a:p>
        </p:txBody>
      </p:sp>
      <p:sp>
        <p:nvSpPr>
          <p:cNvPr name="TextBox 6" id="6"/>
          <p:cNvSpPr txBox="true"/>
          <p:nvPr/>
        </p:nvSpPr>
        <p:spPr>
          <a:xfrm rot="0">
            <a:off x="372506" y="455865"/>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Tree>
  </p:cSld>
  <p:clrMapOvr>
    <a:masterClrMapping/>
  </p:clrMapOvr>
</p:sld>
</file>

<file path=ppt/slides/slide2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5435330" y="327243"/>
            <a:ext cx="12852670" cy="143149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Certified Clinical Medical Assistant (CCMA) Pilot​</a:t>
            </a:r>
          </a:p>
        </p:txBody>
      </p:sp>
      <p:sp>
        <p:nvSpPr>
          <p:cNvPr name="TextBox 3" id="3"/>
          <p:cNvSpPr txBox="true"/>
          <p:nvPr/>
        </p:nvSpPr>
        <p:spPr>
          <a:xfrm rot="0">
            <a:off x="5435330" y="2153089"/>
            <a:ext cx="12433587" cy="7769860"/>
          </a:xfrm>
          <a:prstGeom prst="rect">
            <a:avLst/>
          </a:prstGeom>
        </p:spPr>
        <p:txBody>
          <a:bodyPr anchor="t" rtlCol="false" tIns="0" lIns="0" bIns="0" rIns="0">
            <a:spAutoFit/>
          </a:bodyPr>
          <a:lstStyle/>
          <a:p>
            <a:pPr>
              <a:lnSpc>
                <a:spcPts val="3289"/>
              </a:lnSpc>
            </a:pPr>
            <a:r>
              <a:rPr lang="en-US" sz="2349">
                <a:solidFill>
                  <a:srgbClr val="000000"/>
                </a:solidFill>
                <a:latin typeface="Raleway 1 Bold"/>
              </a:rPr>
              <a:t>UCNJ Union College of Union County, NJ (UCNJ), did not previously offer a CMA program. Due to the pilot program, UCNJ Union College of Union County, NJ (UCNJ), now has a successfully established CMA program which employer partners are particularly enthusiastic about collaborating and employing our students.​</a:t>
            </a:r>
          </a:p>
          <a:p>
            <a:pPr>
              <a:lnSpc>
                <a:spcPts val="3289"/>
              </a:lnSpc>
            </a:pPr>
            <a:r>
              <a:rPr lang="en-US" sz="2349">
                <a:solidFill>
                  <a:srgbClr val="000000"/>
                </a:solidFill>
                <a:latin typeface="Raleway 1 Bold"/>
              </a:rPr>
              <a:t>​</a:t>
            </a:r>
          </a:p>
          <a:p>
            <a:pPr>
              <a:lnSpc>
                <a:spcPts val="3289"/>
              </a:lnSpc>
            </a:pPr>
            <a:r>
              <a:rPr lang="en-US" sz="2349">
                <a:solidFill>
                  <a:srgbClr val="000000"/>
                </a:solidFill>
                <a:latin typeface="Raleway 1 Heavy"/>
              </a:rPr>
              <a:t>Challenges: </a:t>
            </a:r>
            <a:r>
              <a:rPr lang="en-US" sz="2349">
                <a:solidFill>
                  <a:srgbClr val="000000"/>
                </a:solidFill>
                <a:latin typeface="Raleway 1 Bold"/>
              </a:rPr>
              <a:t>The challenges encountered were not solely program-related but rather encompassed broader student life issues, including concerns related to food insecurity, stable housing, and mental health needs. ​</a:t>
            </a:r>
          </a:p>
          <a:p>
            <a:pPr>
              <a:lnSpc>
                <a:spcPts val="3289"/>
              </a:lnSpc>
            </a:pPr>
            <a:r>
              <a:rPr lang="en-US" sz="2349">
                <a:solidFill>
                  <a:srgbClr val="000000"/>
                </a:solidFill>
                <a:latin typeface="Raleway 1 Bold"/>
              </a:rPr>
              <a:t>​</a:t>
            </a:r>
          </a:p>
          <a:p>
            <a:pPr>
              <a:lnSpc>
                <a:spcPts val="3289"/>
              </a:lnSpc>
            </a:pPr>
            <a:r>
              <a:rPr lang="en-US" sz="2349">
                <a:solidFill>
                  <a:srgbClr val="000000"/>
                </a:solidFill>
                <a:latin typeface="Raleway 1 Heavy"/>
              </a:rPr>
              <a:t>Solutions:</a:t>
            </a:r>
            <a:r>
              <a:rPr lang="en-US" sz="2349">
                <a:solidFill>
                  <a:srgbClr val="000000"/>
                </a:solidFill>
                <a:latin typeface="Raleway 1 Bold"/>
              </a:rPr>
              <a:t> Our steadfast commitment to ensuring students' access to on-campus services enabled us to provide assistance and guidance, addressing these vital support needs within the college community.​</a:t>
            </a:r>
          </a:p>
          <a:p>
            <a:pPr>
              <a:lnSpc>
                <a:spcPts val="3289"/>
              </a:lnSpc>
            </a:pPr>
            <a:r>
              <a:rPr lang="en-US" sz="2349">
                <a:solidFill>
                  <a:srgbClr val="000000"/>
                </a:solidFill>
                <a:latin typeface="Raleway 1 Bold"/>
              </a:rPr>
              <a:t>​</a:t>
            </a:r>
          </a:p>
          <a:p>
            <a:pPr>
              <a:lnSpc>
                <a:spcPts val="3289"/>
              </a:lnSpc>
            </a:pPr>
            <a:r>
              <a:rPr lang="en-US" sz="2349">
                <a:solidFill>
                  <a:srgbClr val="000000"/>
                </a:solidFill>
                <a:latin typeface="Raleway 1 Heavy"/>
              </a:rPr>
              <a:t>Words of advice:</a:t>
            </a:r>
          </a:p>
          <a:p>
            <a:pPr>
              <a:lnSpc>
                <a:spcPts val="3289"/>
              </a:lnSpc>
            </a:pPr>
            <a:r>
              <a:rPr lang="en-US" sz="2349">
                <a:solidFill>
                  <a:srgbClr val="000000"/>
                </a:solidFill>
                <a:latin typeface="Raleway 1 Bold"/>
              </a:rPr>
              <a:t>Conduct information sessions and interview prospective candidates to ensure thorough awareness of program details among students. Participate in career fairs specifically targeted at attracting Allied Health candidates to enhance program promotion. Implement course evaluations periodically throughout the program to gather insights from the students' perspective on the progression of the courses.</a:t>
            </a:r>
          </a:p>
        </p:txBody>
      </p:sp>
      <p:sp>
        <p:nvSpPr>
          <p:cNvPr name="AutoShape 4" id="4"/>
          <p:cNvSpPr/>
          <p:nvPr/>
        </p:nvSpPr>
        <p:spPr>
          <a:xfrm rot="0">
            <a:off x="0" y="0"/>
            <a:ext cx="4919619" cy="10287000"/>
          </a:xfrm>
          <a:prstGeom prst="rect">
            <a:avLst/>
          </a:prstGeom>
          <a:solidFill>
            <a:srgbClr val="263F6B">
              <a:alpha val="94902"/>
            </a:srgbClr>
          </a:solidFill>
        </p:spPr>
      </p:sp>
      <p:sp>
        <p:nvSpPr>
          <p:cNvPr name="TextBox 5" id="5"/>
          <p:cNvSpPr txBox="true"/>
          <p:nvPr/>
        </p:nvSpPr>
        <p:spPr>
          <a:xfrm rot="0">
            <a:off x="372506" y="906210"/>
            <a:ext cx="4174607" cy="891540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a:rPr>
              <a:t>​Big Idea Different than the Work Done in Year 1​</a:t>
            </a:r>
          </a:p>
          <a:p>
            <a:pPr>
              <a:lnSpc>
                <a:spcPts val="2017"/>
              </a:lnSpc>
            </a:pPr>
          </a:p>
          <a:p>
            <a:pPr>
              <a:lnSpc>
                <a:spcPts val="2017"/>
              </a:lnSpc>
            </a:pPr>
            <a:r>
              <a:rPr lang="en-US" sz="1681" spc="124">
                <a:solidFill>
                  <a:srgbClr val="FFFFFF"/>
                </a:solidFill>
                <a:latin typeface="Montserrat"/>
              </a:rPr>
              <a:t>Connection to High School </a:t>
            </a:r>
            <a:r>
              <a:rPr lang="en-US" sz="1681" spc="124">
                <a:solidFill>
                  <a:srgbClr val="FFFFFF"/>
                </a:solidFill>
                <a:latin typeface="Montserrat"/>
              </a:rPr>
              <a:t>(Non-Credit)​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Community College (Non Credit)​</a:t>
            </a:r>
          </a:p>
          <a:p>
            <a:pPr>
              <a:lnSpc>
                <a:spcPts val="2017"/>
              </a:lnSpc>
            </a:pPr>
            <a:r>
              <a:rPr lang="en-US" sz="1681" spc="124">
                <a:solidFill>
                  <a:srgbClr val="FFFFFF"/>
                </a:solidFill>
                <a:latin typeface="Montserrat Classic"/>
              </a:rPr>
              <a:t>​</a:t>
            </a:r>
          </a:p>
          <a:p>
            <a:pPr>
              <a:lnSpc>
                <a:spcPts val="2017"/>
              </a:lnSpc>
            </a:pPr>
            <a:r>
              <a:rPr lang="en-US" sz="1681" spc="124">
                <a:solidFill>
                  <a:srgbClr val="FFFFFF"/>
                </a:solidFill>
                <a:latin typeface="Montserrat Light"/>
              </a:rPr>
              <a:t>Community College (Credit)​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Learners​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a:rPr>
              <a:t>Pilot</a:t>
            </a:r>
          </a:p>
        </p:txBody>
      </p:sp>
      <p:sp>
        <p:nvSpPr>
          <p:cNvPr name="TextBox 6" id="6"/>
          <p:cNvSpPr txBox="true"/>
          <p:nvPr/>
        </p:nvSpPr>
        <p:spPr>
          <a:xfrm rot="0">
            <a:off x="372506" y="455865"/>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978" t="-29968" r="-6750" b="0"/>
            </a:stretch>
          </a:blipFill>
        </p:spPr>
      </p:sp>
      <p:sp>
        <p:nvSpPr>
          <p:cNvPr name="AutoShape 3" id="3"/>
          <p:cNvSpPr/>
          <p:nvPr/>
        </p:nvSpPr>
        <p:spPr>
          <a:xfrm rot="0">
            <a:off x="-266700" y="4932716"/>
            <a:ext cx="18821400" cy="9815296"/>
          </a:xfrm>
          <a:prstGeom prst="rect">
            <a:avLst/>
          </a:prstGeom>
          <a:solidFill>
            <a:srgbClr val="263F6B">
              <a:alpha val="89804"/>
            </a:srgbClr>
          </a:solidFill>
        </p:spPr>
      </p:sp>
      <p:sp>
        <p:nvSpPr>
          <p:cNvPr name="AutoShape 4" id="4"/>
          <p:cNvSpPr/>
          <p:nvPr/>
        </p:nvSpPr>
        <p:spPr>
          <a:xfrm rot="0">
            <a:off x="1028700" y="8555872"/>
            <a:ext cx="16421964" cy="89692"/>
          </a:xfrm>
          <a:prstGeom prst="rect">
            <a:avLst/>
          </a:prstGeom>
          <a:solidFill>
            <a:srgbClr val="F8FBFD"/>
          </a:solidFill>
        </p:spPr>
      </p:sp>
      <p:sp>
        <p:nvSpPr>
          <p:cNvPr name="TextBox 5" id="5"/>
          <p:cNvSpPr txBox="true"/>
          <p:nvPr/>
        </p:nvSpPr>
        <p:spPr>
          <a:xfrm rot="0">
            <a:off x="1028700" y="8803703"/>
            <a:ext cx="17526000" cy="856038"/>
          </a:xfrm>
          <a:prstGeom prst="rect">
            <a:avLst/>
          </a:prstGeom>
        </p:spPr>
        <p:txBody>
          <a:bodyPr anchor="t" rtlCol="false" tIns="0" lIns="0" bIns="0" rIns="0">
            <a:spAutoFit/>
          </a:bodyPr>
          <a:lstStyle/>
          <a:p>
            <a:pPr>
              <a:lnSpc>
                <a:spcPts val="6984"/>
              </a:lnSpc>
            </a:pPr>
            <a:r>
              <a:rPr lang="en-US" sz="4989">
                <a:solidFill>
                  <a:srgbClr val="F3F6FA"/>
                </a:solidFill>
                <a:latin typeface="Raleway 1"/>
              </a:rPr>
              <a:t>​</a:t>
            </a:r>
            <a:r>
              <a:rPr lang="en-US" sz="4989">
                <a:solidFill>
                  <a:srgbClr val="F3F6FA"/>
                </a:solidFill>
                <a:latin typeface="Raleway 1"/>
              </a:rPr>
              <a:t>Winster D. Ceballos, ​Passaic County Community College</a:t>
            </a:r>
          </a:p>
        </p:txBody>
      </p:sp>
      <p:sp>
        <p:nvSpPr>
          <p:cNvPr name="TextBox 6" id="6"/>
          <p:cNvSpPr txBox="true"/>
          <p:nvPr/>
        </p:nvSpPr>
        <p:spPr>
          <a:xfrm rot="0">
            <a:off x="1028700" y="5515728"/>
            <a:ext cx="16374407" cy="2921318"/>
          </a:xfrm>
          <a:prstGeom prst="rect">
            <a:avLst/>
          </a:prstGeom>
        </p:spPr>
        <p:txBody>
          <a:bodyPr anchor="t" rtlCol="false" tIns="0" lIns="0" bIns="0" rIns="0">
            <a:spAutoFit/>
          </a:bodyPr>
          <a:lstStyle/>
          <a:p>
            <a:pPr>
              <a:lnSpc>
                <a:spcPts val="7588"/>
              </a:lnSpc>
            </a:pPr>
            <a:r>
              <a:rPr lang="en-US" sz="7367" spc="66">
                <a:solidFill>
                  <a:srgbClr val="F8FBFD"/>
                </a:solidFill>
                <a:latin typeface="Montserrat Classic Bold"/>
              </a:rPr>
              <a:t>Adult Literacy Pilot: Allied Health Professional Fundamentals </a:t>
            </a:r>
          </a:p>
          <a:p>
            <a:pPr algn="l">
              <a:lnSpc>
                <a:spcPts val="7588"/>
              </a:lnSpc>
            </a:pPr>
            <a:r>
              <a:rPr lang="en-US" sz="7367" spc="66">
                <a:solidFill>
                  <a:srgbClr val="F8FBFD"/>
                </a:solidFill>
                <a:latin typeface="Montserrat Classic Bold"/>
              </a:rPr>
              <a:t>for ESL Students​</a:t>
            </a:r>
          </a:p>
        </p:txBody>
      </p:sp>
      <p:sp>
        <p:nvSpPr>
          <p:cNvPr name="Freeform 7" id="7"/>
          <p:cNvSpPr/>
          <p:nvPr/>
        </p:nvSpPr>
        <p:spPr>
          <a:xfrm flipH="false" flipV="false" rot="0">
            <a:off x="692425" y="697639"/>
            <a:ext cx="837360" cy="824377"/>
          </a:xfrm>
          <a:custGeom>
            <a:avLst/>
            <a:gdLst/>
            <a:ahLst/>
            <a:cxnLst/>
            <a:rect r="r" b="b" t="t" l="l"/>
            <a:pathLst>
              <a:path h="824377" w="837360">
                <a:moveTo>
                  <a:pt x="0" y="0"/>
                </a:moveTo>
                <a:lnTo>
                  <a:pt x="837360" y="0"/>
                </a:lnTo>
                <a:lnTo>
                  <a:pt x="837360" y="824377"/>
                </a:lnTo>
                <a:lnTo>
                  <a:pt x="0" y="824377"/>
                </a:lnTo>
                <a:lnTo>
                  <a:pt x="0" y="0"/>
                </a:lnTo>
                <a:close/>
              </a:path>
            </a:pathLst>
          </a:custGeom>
          <a:blipFill>
            <a:blip r:embed="rId3">
              <a:alphaModFix amt="70000"/>
            </a:blip>
            <a:stretch>
              <a:fillRect l="-127619" t="-13039" r="-130462" b="-107466"/>
            </a:stretch>
          </a:blipFill>
        </p:spPr>
      </p:sp>
    </p:spTree>
  </p:cSld>
  <p:clrMapOvr>
    <a:masterClrMapping/>
  </p:clrMapOvr>
</p:sld>
</file>

<file path=ppt/slides/slide2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0" y="0"/>
            <a:ext cx="4919619" cy="10287000"/>
          </a:xfrm>
          <a:prstGeom prst="rect">
            <a:avLst/>
          </a:prstGeom>
          <a:solidFill>
            <a:srgbClr val="263F6B">
              <a:alpha val="94902"/>
            </a:srgbClr>
          </a:solidFill>
        </p:spPr>
      </p:sp>
      <p:sp>
        <p:nvSpPr>
          <p:cNvPr name="TextBox 3" id="3"/>
          <p:cNvSpPr txBox="true"/>
          <p:nvPr/>
        </p:nvSpPr>
        <p:spPr>
          <a:xfrm rot="0">
            <a:off x="5435330" y="327243"/>
            <a:ext cx="12852670" cy="2136340"/>
          </a:xfrm>
          <a:prstGeom prst="rect">
            <a:avLst/>
          </a:prstGeom>
        </p:spPr>
        <p:txBody>
          <a:bodyPr anchor="t" rtlCol="false" tIns="0" lIns="0" bIns="0" rIns="0">
            <a:spAutoFit/>
          </a:bodyPr>
          <a:lstStyle/>
          <a:p>
            <a:pPr>
              <a:lnSpc>
                <a:spcPts val="5551"/>
              </a:lnSpc>
            </a:pPr>
            <a:r>
              <a:rPr lang="en-US" sz="4957" spc="44">
                <a:solidFill>
                  <a:srgbClr val="263F6B"/>
                </a:solidFill>
                <a:latin typeface="Montserrat Classic Bold"/>
              </a:rPr>
              <a:t>Adult Literacy Pilot: Allied Health Professional Fundamentals </a:t>
            </a:r>
          </a:p>
          <a:p>
            <a:pPr algn="l">
              <a:lnSpc>
                <a:spcPts val="5551"/>
              </a:lnSpc>
            </a:pPr>
            <a:r>
              <a:rPr lang="en-US" sz="4957" spc="44">
                <a:solidFill>
                  <a:srgbClr val="263F6B"/>
                </a:solidFill>
                <a:latin typeface="Montserrat Classic Bold"/>
              </a:rPr>
              <a:t>for ESL Students​</a:t>
            </a:r>
          </a:p>
        </p:txBody>
      </p:sp>
      <p:sp>
        <p:nvSpPr>
          <p:cNvPr name="TextBox 4" id="4"/>
          <p:cNvSpPr txBox="true"/>
          <p:nvPr/>
        </p:nvSpPr>
        <p:spPr>
          <a:xfrm rot="0">
            <a:off x="487935" y="2003220"/>
            <a:ext cx="3943750" cy="772681"/>
          </a:xfrm>
          <a:prstGeom prst="rect">
            <a:avLst/>
          </a:prstGeom>
        </p:spPr>
        <p:txBody>
          <a:bodyPr anchor="t" rtlCol="false" tIns="0" lIns="0" bIns="0" rIns="0">
            <a:spAutoFit/>
          </a:bodyPr>
          <a:lstStyle/>
          <a:p>
            <a:pPr>
              <a:lnSpc>
                <a:spcPts val="3097"/>
              </a:lnSpc>
            </a:pPr>
            <a:r>
              <a:rPr lang="en-US" sz="2581" spc="191">
                <a:solidFill>
                  <a:srgbClr val="FFFFFF"/>
                </a:solidFill>
                <a:latin typeface="Montserrat Classic Bold"/>
              </a:rPr>
              <a:t>Passaic County Community College​</a:t>
            </a:r>
          </a:p>
        </p:txBody>
      </p:sp>
      <p:sp>
        <p:nvSpPr>
          <p:cNvPr name="TextBox 5" id="5"/>
          <p:cNvSpPr txBox="true"/>
          <p:nvPr/>
        </p:nvSpPr>
        <p:spPr>
          <a:xfrm rot="0">
            <a:off x="487935" y="374984"/>
            <a:ext cx="3943750" cy="1385967"/>
          </a:xfrm>
          <a:prstGeom prst="rect">
            <a:avLst/>
          </a:prstGeom>
        </p:spPr>
        <p:txBody>
          <a:bodyPr anchor="t" rtlCol="false" tIns="0" lIns="0" bIns="0" rIns="0">
            <a:spAutoFit/>
          </a:bodyPr>
          <a:lstStyle/>
          <a:p>
            <a:pPr algn="just">
              <a:lnSpc>
                <a:spcPts val="5528"/>
              </a:lnSpc>
            </a:pPr>
            <a:r>
              <a:rPr lang="en-US" sz="4387" spc="39">
                <a:solidFill>
                  <a:srgbClr val="F8FBFD"/>
                </a:solidFill>
                <a:latin typeface="Montserrat Classic Bold"/>
              </a:rPr>
              <a:t>EDUCATION PARTNERS: ​</a:t>
            </a:r>
          </a:p>
        </p:txBody>
      </p:sp>
      <p:sp>
        <p:nvSpPr>
          <p:cNvPr name="TextBox 6" id="6"/>
          <p:cNvSpPr txBox="true"/>
          <p:nvPr/>
        </p:nvSpPr>
        <p:spPr>
          <a:xfrm rot="0">
            <a:off x="5435330" y="2718751"/>
            <a:ext cx="12433587" cy="7249795"/>
          </a:xfrm>
          <a:prstGeom prst="rect">
            <a:avLst/>
          </a:prstGeom>
        </p:spPr>
        <p:txBody>
          <a:bodyPr anchor="t" rtlCol="false" tIns="0" lIns="0" bIns="0" rIns="0">
            <a:spAutoFit/>
          </a:bodyPr>
          <a:lstStyle/>
          <a:p>
            <a:pPr>
              <a:lnSpc>
                <a:spcPts val="4199"/>
              </a:lnSpc>
            </a:pPr>
            <a:r>
              <a:rPr lang="en-US" sz="2999">
                <a:solidFill>
                  <a:srgbClr val="000000"/>
                </a:solidFill>
                <a:latin typeface="Raleway 1 Bold"/>
              </a:rPr>
              <a:t>Adult literacy pilot program to provide ESL students with Integrated Education and Training (IET) related to the health care career pathway.​ </a:t>
            </a:r>
            <a:r>
              <a:rPr lang="en-US" sz="2999">
                <a:solidFill>
                  <a:srgbClr val="000000"/>
                </a:solidFill>
                <a:latin typeface="Raleway 1 Bold"/>
              </a:rPr>
              <a:t>ESL students have language skills and cultural competencies which are valuable in the health care field. This integrated education and training program will provide a pilot to prepare students to move forward on the health care career pathway. ​</a:t>
            </a:r>
          </a:p>
          <a:p>
            <a:pPr>
              <a:lnSpc>
                <a:spcPts val="4059"/>
              </a:lnSpc>
            </a:pPr>
            <a:r>
              <a:rPr lang="en-US" sz="2899">
                <a:solidFill>
                  <a:srgbClr val="000000"/>
                </a:solidFill>
                <a:latin typeface="Raleway 1 Bold"/>
              </a:rPr>
              <a:t>​</a:t>
            </a:r>
          </a:p>
          <a:p>
            <a:pPr>
              <a:lnSpc>
                <a:spcPts val="4059"/>
              </a:lnSpc>
            </a:pPr>
            <a:r>
              <a:rPr lang="en-US" sz="2899">
                <a:solidFill>
                  <a:srgbClr val="000000"/>
                </a:solidFill>
                <a:latin typeface="Raleway 1 Bold"/>
              </a:rPr>
              <a:t>The Medical Assistant Foundation Fundamentals for ESL course will  prepare students for their role in the Allied Health setting as well as use real world applications. Students will be introduced to medical terminology, vital signs, basic anatomy and physiology, computers in the medical office, front office procedures, OSHA standards, first aid and CPR, and medical/surgical aseptic technique. </a:t>
            </a:r>
          </a:p>
        </p:txBody>
      </p:sp>
    </p:spTree>
  </p:cSld>
  <p:clrMapOvr>
    <a:masterClrMapping/>
  </p:clrMapOvr>
</p:sld>
</file>

<file path=ppt/slides/slide2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5435330" y="2637349"/>
            <a:ext cx="12433587" cy="6950710"/>
          </a:xfrm>
          <a:prstGeom prst="rect">
            <a:avLst/>
          </a:prstGeom>
        </p:spPr>
        <p:txBody>
          <a:bodyPr anchor="t" rtlCol="false" tIns="0" lIns="0" bIns="0" rIns="0">
            <a:spAutoFit/>
          </a:bodyPr>
          <a:lstStyle/>
          <a:p>
            <a:pPr>
              <a:lnSpc>
                <a:spcPts val="3289"/>
              </a:lnSpc>
            </a:pPr>
            <a:r>
              <a:rPr lang="en-US" sz="2349">
                <a:solidFill>
                  <a:srgbClr val="000000"/>
                </a:solidFill>
                <a:latin typeface="Raleway 1 Bold"/>
              </a:rPr>
              <a:t>The course was developed in partnership with Passaic County Community College Certified Medical Assistant Program to provide high-end instruction with the goal to serve as a bridge to students to get certified.​</a:t>
            </a:r>
          </a:p>
          <a:p>
            <a:pPr>
              <a:lnSpc>
                <a:spcPts val="3289"/>
              </a:lnSpc>
            </a:pPr>
            <a:r>
              <a:rPr lang="en-US" sz="2349">
                <a:solidFill>
                  <a:srgbClr val="000000"/>
                </a:solidFill>
                <a:latin typeface="Raleway 1 Bold"/>
              </a:rPr>
              <a:t>​</a:t>
            </a:r>
          </a:p>
          <a:p>
            <a:pPr>
              <a:lnSpc>
                <a:spcPts val="3289"/>
              </a:lnSpc>
            </a:pPr>
            <a:r>
              <a:rPr lang="en-US" sz="2349">
                <a:solidFill>
                  <a:srgbClr val="000000"/>
                </a:solidFill>
                <a:latin typeface="Montserrat Extra-Bold Bold"/>
              </a:rPr>
              <a:t>Challenges:​</a:t>
            </a:r>
          </a:p>
          <a:p>
            <a:pPr>
              <a:lnSpc>
                <a:spcPts val="3289"/>
              </a:lnSpc>
            </a:pPr>
            <a:r>
              <a:rPr lang="en-US" sz="2349">
                <a:solidFill>
                  <a:srgbClr val="000000"/>
                </a:solidFill>
                <a:latin typeface="Raleway 1 Bold"/>
              </a:rPr>
              <a:t>The language proficiency is an issue because students are at different levels of the English language.  ​</a:t>
            </a:r>
          </a:p>
          <a:p>
            <a:pPr>
              <a:lnSpc>
                <a:spcPts val="3289"/>
              </a:lnSpc>
            </a:pPr>
            <a:r>
              <a:rPr lang="en-US" sz="2349">
                <a:solidFill>
                  <a:srgbClr val="000000"/>
                </a:solidFill>
                <a:latin typeface="Raleway 1 Bold"/>
              </a:rPr>
              <a:t>​</a:t>
            </a:r>
          </a:p>
          <a:p>
            <a:pPr>
              <a:lnSpc>
                <a:spcPts val="3289"/>
              </a:lnSpc>
            </a:pPr>
            <a:r>
              <a:rPr lang="en-US" sz="2349">
                <a:solidFill>
                  <a:srgbClr val="000000"/>
                </a:solidFill>
                <a:latin typeface="Montserrat Extra-Bold Bold"/>
              </a:rPr>
              <a:t>Solutions:​</a:t>
            </a:r>
          </a:p>
          <a:p>
            <a:pPr marL="507364" indent="-253682" lvl="1">
              <a:lnSpc>
                <a:spcPts val="3289"/>
              </a:lnSpc>
              <a:buFont typeface="Arial"/>
              <a:buChar char="•"/>
            </a:pPr>
            <a:r>
              <a:rPr lang="en-US" sz="2349">
                <a:solidFill>
                  <a:srgbClr val="000000"/>
                </a:solidFill>
                <a:latin typeface="Raleway 1 Bold"/>
              </a:rPr>
              <a:t>Supplementary English for Specific Purposes (ESP) sessions are being incorporated focusing on medical terminology and language used in healthcare settings. ​</a:t>
            </a:r>
          </a:p>
          <a:p>
            <a:pPr marL="507364" indent="-253682" lvl="1">
              <a:lnSpc>
                <a:spcPts val="3289"/>
              </a:lnSpc>
              <a:buFont typeface="Arial"/>
              <a:buChar char="•"/>
            </a:pPr>
            <a:r>
              <a:rPr lang="en-US" sz="2349">
                <a:solidFill>
                  <a:srgbClr val="000000"/>
                </a:solidFill>
                <a:latin typeface="Raleway 1 Bold"/>
              </a:rPr>
              <a:t>BurlingtonEnglish will be ideal to help with this challenge.​</a:t>
            </a:r>
          </a:p>
          <a:p>
            <a:pPr marL="507364" indent="-253682" lvl="1">
              <a:lnSpc>
                <a:spcPts val="3289"/>
              </a:lnSpc>
              <a:buFont typeface="Arial"/>
              <a:buChar char="•"/>
            </a:pPr>
            <a:r>
              <a:rPr lang="en-US" sz="2349">
                <a:solidFill>
                  <a:srgbClr val="000000"/>
                </a:solidFill>
                <a:latin typeface="Raleway 1 Bold"/>
              </a:rPr>
              <a:t>Utilize visual aids and interactive learning tools to enhance comprehension for non-native English speakers.​</a:t>
            </a:r>
          </a:p>
          <a:p>
            <a:pPr marL="507364" indent="-253682" lvl="1">
              <a:lnSpc>
                <a:spcPts val="3289"/>
              </a:lnSpc>
              <a:buFont typeface="Arial"/>
              <a:buChar char="•"/>
            </a:pPr>
            <a:r>
              <a:rPr lang="en-US" sz="2349">
                <a:solidFill>
                  <a:srgbClr val="000000"/>
                </a:solidFill>
                <a:latin typeface="Raleway 1 Bold"/>
              </a:rPr>
              <a:t>Displaying essential concepts and new vocabulary on the board will serve as a crucial element in aiding students' comprehension of challenging information.</a:t>
            </a:r>
          </a:p>
          <a:p>
            <a:pPr>
              <a:lnSpc>
                <a:spcPts val="3289"/>
              </a:lnSpc>
            </a:pPr>
          </a:p>
        </p:txBody>
      </p:sp>
      <p:sp>
        <p:nvSpPr>
          <p:cNvPr name="TextBox 3" id="3"/>
          <p:cNvSpPr txBox="true"/>
          <p:nvPr/>
        </p:nvSpPr>
        <p:spPr>
          <a:xfrm rot="0">
            <a:off x="5435330" y="327243"/>
            <a:ext cx="12852670" cy="2136340"/>
          </a:xfrm>
          <a:prstGeom prst="rect">
            <a:avLst/>
          </a:prstGeom>
        </p:spPr>
        <p:txBody>
          <a:bodyPr anchor="t" rtlCol="false" tIns="0" lIns="0" bIns="0" rIns="0">
            <a:spAutoFit/>
          </a:bodyPr>
          <a:lstStyle/>
          <a:p>
            <a:pPr>
              <a:lnSpc>
                <a:spcPts val="5551"/>
              </a:lnSpc>
            </a:pPr>
            <a:r>
              <a:rPr lang="en-US" sz="4957" spc="44">
                <a:solidFill>
                  <a:srgbClr val="263F6B"/>
                </a:solidFill>
                <a:latin typeface="Montserrat Classic Bold"/>
              </a:rPr>
              <a:t>Adult Literacy Pilot: Allied Health Professional Fundamentals </a:t>
            </a:r>
          </a:p>
          <a:p>
            <a:pPr algn="l">
              <a:lnSpc>
                <a:spcPts val="5551"/>
              </a:lnSpc>
            </a:pPr>
            <a:r>
              <a:rPr lang="en-US" sz="4957" spc="44">
                <a:solidFill>
                  <a:srgbClr val="263F6B"/>
                </a:solidFill>
                <a:latin typeface="Montserrat Classic Bold"/>
              </a:rPr>
              <a:t>for ESL Students​</a:t>
            </a:r>
          </a:p>
        </p:txBody>
      </p:sp>
      <p:sp>
        <p:nvSpPr>
          <p:cNvPr name="AutoShape 4" id="4"/>
          <p:cNvSpPr/>
          <p:nvPr/>
        </p:nvSpPr>
        <p:spPr>
          <a:xfrm rot="0">
            <a:off x="0" y="0"/>
            <a:ext cx="4919619" cy="10287000"/>
          </a:xfrm>
          <a:prstGeom prst="rect">
            <a:avLst/>
          </a:prstGeom>
          <a:solidFill>
            <a:srgbClr val="263F6B">
              <a:alpha val="94902"/>
            </a:srgbClr>
          </a:solidFill>
        </p:spPr>
      </p:sp>
      <p:sp>
        <p:nvSpPr>
          <p:cNvPr name="TextBox 5" id="5"/>
          <p:cNvSpPr txBox="true"/>
          <p:nvPr/>
        </p:nvSpPr>
        <p:spPr>
          <a:xfrm rot="0">
            <a:off x="372506" y="906210"/>
            <a:ext cx="4174607" cy="891540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a:rPr>
              <a:t>​Big Idea Different than the Work Done in Year 1​</a:t>
            </a:r>
          </a:p>
          <a:p>
            <a:pPr>
              <a:lnSpc>
                <a:spcPts val="2017"/>
              </a:lnSpc>
            </a:pPr>
          </a:p>
          <a:p>
            <a:pPr>
              <a:lnSpc>
                <a:spcPts val="2017"/>
              </a:lnSpc>
            </a:pPr>
            <a:r>
              <a:rPr lang="en-US" sz="1681" spc="124">
                <a:solidFill>
                  <a:srgbClr val="FFFFFF"/>
                </a:solidFill>
                <a:latin typeface="Montserrat"/>
              </a:rPr>
              <a:t>Connection to High School </a:t>
            </a:r>
            <a:r>
              <a:rPr lang="en-US" sz="1681" spc="124">
                <a:solidFill>
                  <a:srgbClr val="FFFFFF"/>
                </a:solidFill>
                <a:latin typeface="Montserrat"/>
              </a:rPr>
              <a:t>(Non-Credit)​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Community College (Non Credit)​</a:t>
            </a:r>
          </a:p>
          <a:p>
            <a:pPr>
              <a:lnSpc>
                <a:spcPts val="2017"/>
              </a:lnSpc>
            </a:pPr>
            <a:r>
              <a:rPr lang="en-US" sz="1681" spc="124">
                <a:solidFill>
                  <a:srgbClr val="FFFFFF"/>
                </a:solidFill>
                <a:latin typeface="Montserrat Classic"/>
              </a:rPr>
              <a:t>​</a:t>
            </a:r>
          </a:p>
          <a:p>
            <a:pPr>
              <a:lnSpc>
                <a:spcPts val="2017"/>
              </a:lnSpc>
            </a:pPr>
            <a:r>
              <a:rPr lang="en-US" sz="1681" spc="124">
                <a:solidFill>
                  <a:srgbClr val="FFFFFF"/>
                </a:solidFill>
                <a:latin typeface="Montserrat Light"/>
              </a:rPr>
              <a:t>Community College (Credit)​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Learners​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a:rPr>
              <a:t>Pilot</a:t>
            </a:r>
          </a:p>
        </p:txBody>
      </p:sp>
      <p:sp>
        <p:nvSpPr>
          <p:cNvPr name="TextBox 6" id="6"/>
          <p:cNvSpPr txBox="true"/>
          <p:nvPr/>
        </p:nvSpPr>
        <p:spPr>
          <a:xfrm rot="0">
            <a:off x="372506" y="455865"/>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Tree>
  </p:cSld>
  <p:clrMapOvr>
    <a:masterClrMapping/>
  </p:clrMapOvr>
</p:sld>
</file>

<file path=ppt/slides/slide2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5435330" y="2637349"/>
            <a:ext cx="12433587" cy="6697980"/>
          </a:xfrm>
          <a:prstGeom prst="rect">
            <a:avLst/>
          </a:prstGeom>
        </p:spPr>
        <p:txBody>
          <a:bodyPr anchor="t" rtlCol="false" tIns="0" lIns="0" bIns="0" rIns="0">
            <a:spAutoFit/>
          </a:bodyPr>
          <a:lstStyle/>
          <a:p>
            <a:pPr>
              <a:lnSpc>
                <a:spcPts val="3569"/>
              </a:lnSpc>
            </a:pPr>
            <a:r>
              <a:rPr lang="en-US" sz="2549">
                <a:solidFill>
                  <a:srgbClr val="000000"/>
                </a:solidFill>
                <a:latin typeface="Montserrat Extra-Bold Bold"/>
              </a:rPr>
              <a:t>Challenges:</a:t>
            </a:r>
            <a:r>
              <a:rPr lang="en-US" sz="2549">
                <a:solidFill>
                  <a:srgbClr val="000000"/>
                </a:solidFill>
                <a:latin typeface="Montserrat Extra-Bold Bold"/>
              </a:rPr>
              <a:t>​</a:t>
            </a:r>
          </a:p>
          <a:p>
            <a:pPr>
              <a:lnSpc>
                <a:spcPts val="3569"/>
              </a:lnSpc>
            </a:pPr>
            <a:r>
              <a:rPr lang="en-US" sz="2549">
                <a:solidFill>
                  <a:srgbClr val="000000"/>
                </a:solidFill>
                <a:latin typeface="Raleway 1 Bold Italics"/>
              </a:rPr>
              <a:t>Class size has surpassed our expectations. </a:t>
            </a:r>
            <a:r>
              <a:rPr lang="en-US" sz="2549">
                <a:solidFill>
                  <a:srgbClr val="000000"/>
                </a:solidFill>
                <a:latin typeface="Raleway 1 Bold"/>
              </a:rPr>
              <a:t>​</a:t>
            </a:r>
          </a:p>
          <a:p>
            <a:pPr>
              <a:lnSpc>
                <a:spcPts val="3569"/>
              </a:lnSpc>
            </a:pPr>
            <a:r>
              <a:rPr lang="en-US" sz="2549">
                <a:solidFill>
                  <a:srgbClr val="000000"/>
                </a:solidFill>
                <a:latin typeface="Raleway 1 Bold"/>
              </a:rPr>
              <a:t>​</a:t>
            </a:r>
          </a:p>
          <a:p>
            <a:pPr>
              <a:lnSpc>
                <a:spcPts val="3569"/>
              </a:lnSpc>
            </a:pPr>
            <a:r>
              <a:rPr lang="en-US" sz="2549">
                <a:solidFill>
                  <a:srgbClr val="000000"/>
                </a:solidFill>
                <a:latin typeface="Montserrat Extra-Bold Bold"/>
              </a:rPr>
              <a:t>Solutions:​</a:t>
            </a:r>
          </a:p>
          <a:p>
            <a:pPr>
              <a:lnSpc>
                <a:spcPts val="3569"/>
              </a:lnSpc>
            </a:pPr>
            <a:r>
              <a:rPr lang="en-US" sz="2549">
                <a:solidFill>
                  <a:srgbClr val="000000"/>
                </a:solidFill>
                <a:latin typeface="Raleway 1 Bold Italics"/>
              </a:rPr>
              <a:t>Course will be split into 2 cohorts with alternating lab sessions to manage the space effectively.</a:t>
            </a:r>
            <a:r>
              <a:rPr lang="en-US" sz="2549">
                <a:solidFill>
                  <a:srgbClr val="000000"/>
                </a:solidFill>
                <a:latin typeface="Raleway 1 Bold"/>
              </a:rPr>
              <a:t>​</a:t>
            </a:r>
          </a:p>
          <a:p>
            <a:pPr>
              <a:lnSpc>
                <a:spcPts val="3569"/>
              </a:lnSpc>
            </a:pPr>
            <a:r>
              <a:rPr lang="en-US" sz="2549">
                <a:solidFill>
                  <a:srgbClr val="000000"/>
                </a:solidFill>
                <a:latin typeface="Raleway 1 Bold"/>
              </a:rPr>
              <a:t>​</a:t>
            </a:r>
          </a:p>
          <a:p>
            <a:pPr>
              <a:lnSpc>
                <a:spcPts val="3569"/>
              </a:lnSpc>
            </a:pPr>
            <a:r>
              <a:rPr lang="en-US" sz="2549">
                <a:solidFill>
                  <a:srgbClr val="000000"/>
                </a:solidFill>
                <a:latin typeface="Montserrat Extra-Bold Bold"/>
              </a:rPr>
              <a:t>Interim Recommendations:​</a:t>
            </a:r>
          </a:p>
          <a:p>
            <a:pPr marL="550543" indent="-275272" lvl="1">
              <a:lnSpc>
                <a:spcPts val="3569"/>
              </a:lnSpc>
              <a:buFont typeface="Arial"/>
              <a:buChar char="•"/>
            </a:pPr>
            <a:r>
              <a:rPr lang="en-US" sz="2549">
                <a:solidFill>
                  <a:srgbClr val="000000"/>
                </a:solidFill>
                <a:latin typeface="Raleway 1 Bold Italics"/>
              </a:rPr>
              <a:t>Review and modify the syllabus to focus on foundational topics and skills that are essential for entry-level medical assistants, ensuring they are achievable for our students' proficiency levels.</a:t>
            </a:r>
            <a:r>
              <a:rPr lang="en-US" sz="2549">
                <a:solidFill>
                  <a:srgbClr val="000000"/>
                </a:solidFill>
                <a:latin typeface="Raleway 1 Bold"/>
              </a:rPr>
              <a:t>​</a:t>
            </a:r>
          </a:p>
          <a:p>
            <a:pPr marL="550543" indent="-275272" lvl="1">
              <a:lnSpc>
                <a:spcPts val="3569"/>
              </a:lnSpc>
              <a:buFont typeface="Arial"/>
              <a:buChar char="•"/>
            </a:pPr>
            <a:r>
              <a:rPr lang="en-US" sz="2549">
                <a:solidFill>
                  <a:srgbClr val="000000"/>
                </a:solidFill>
                <a:latin typeface="Raleway 1 Bold Italics"/>
              </a:rPr>
              <a:t>Introduce a modular approach that allows for flexibility in teaching complex subjects, breaking them down into more manageable segments.</a:t>
            </a:r>
            <a:r>
              <a:rPr lang="en-US" sz="2549">
                <a:solidFill>
                  <a:srgbClr val="000000"/>
                </a:solidFill>
                <a:latin typeface="Raleway 1 Bold"/>
              </a:rPr>
              <a:t>​</a:t>
            </a:r>
          </a:p>
          <a:p>
            <a:pPr marL="550543" indent="-275272" lvl="1">
              <a:lnSpc>
                <a:spcPts val="3569"/>
              </a:lnSpc>
              <a:buFont typeface="Arial"/>
              <a:buChar char="•"/>
            </a:pPr>
            <a:r>
              <a:rPr lang="en-US" sz="2549">
                <a:solidFill>
                  <a:srgbClr val="000000"/>
                </a:solidFill>
                <a:latin typeface="Raleway 1 Bold Italics"/>
              </a:rPr>
              <a:t>Implement continuous assessment methods to gauge student understanding and adjust teaching strategies accordingly.</a:t>
            </a:r>
          </a:p>
        </p:txBody>
      </p:sp>
      <p:sp>
        <p:nvSpPr>
          <p:cNvPr name="TextBox 3" id="3"/>
          <p:cNvSpPr txBox="true"/>
          <p:nvPr/>
        </p:nvSpPr>
        <p:spPr>
          <a:xfrm rot="0">
            <a:off x="5435330" y="327243"/>
            <a:ext cx="12852670" cy="2136340"/>
          </a:xfrm>
          <a:prstGeom prst="rect">
            <a:avLst/>
          </a:prstGeom>
        </p:spPr>
        <p:txBody>
          <a:bodyPr anchor="t" rtlCol="false" tIns="0" lIns="0" bIns="0" rIns="0">
            <a:spAutoFit/>
          </a:bodyPr>
          <a:lstStyle/>
          <a:p>
            <a:pPr>
              <a:lnSpc>
                <a:spcPts val="5551"/>
              </a:lnSpc>
            </a:pPr>
            <a:r>
              <a:rPr lang="en-US" sz="4957" spc="44">
                <a:solidFill>
                  <a:srgbClr val="263F6B"/>
                </a:solidFill>
                <a:latin typeface="Montserrat Classic Bold"/>
              </a:rPr>
              <a:t>Adult Literacy Pilot: Allied Health Professional Fundamentals </a:t>
            </a:r>
          </a:p>
          <a:p>
            <a:pPr algn="l">
              <a:lnSpc>
                <a:spcPts val="5551"/>
              </a:lnSpc>
            </a:pPr>
            <a:r>
              <a:rPr lang="en-US" sz="4957" spc="44">
                <a:solidFill>
                  <a:srgbClr val="263F6B"/>
                </a:solidFill>
                <a:latin typeface="Montserrat Classic Bold"/>
              </a:rPr>
              <a:t>for ESL Students​</a:t>
            </a:r>
          </a:p>
        </p:txBody>
      </p:sp>
      <p:sp>
        <p:nvSpPr>
          <p:cNvPr name="AutoShape 4" id="4"/>
          <p:cNvSpPr/>
          <p:nvPr/>
        </p:nvSpPr>
        <p:spPr>
          <a:xfrm rot="0">
            <a:off x="0" y="0"/>
            <a:ext cx="4919619" cy="10287000"/>
          </a:xfrm>
          <a:prstGeom prst="rect">
            <a:avLst/>
          </a:prstGeom>
          <a:solidFill>
            <a:srgbClr val="263F6B">
              <a:alpha val="94902"/>
            </a:srgbClr>
          </a:solidFill>
        </p:spPr>
      </p:sp>
      <p:sp>
        <p:nvSpPr>
          <p:cNvPr name="TextBox 5" id="5"/>
          <p:cNvSpPr txBox="true"/>
          <p:nvPr/>
        </p:nvSpPr>
        <p:spPr>
          <a:xfrm rot="0">
            <a:off x="372506" y="906210"/>
            <a:ext cx="4174607" cy="891540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a:rPr>
              <a:t>​Big Idea Different than the Work Done in Year 1​</a:t>
            </a:r>
          </a:p>
          <a:p>
            <a:pPr>
              <a:lnSpc>
                <a:spcPts val="2017"/>
              </a:lnSpc>
            </a:pPr>
          </a:p>
          <a:p>
            <a:pPr>
              <a:lnSpc>
                <a:spcPts val="2017"/>
              </a:lnSpc>
            </a:pPr>
            <a:r>
              <a:rPr lang="en-US" sz="1681" spc="124">
                <a:solidFill>
                  <a:srgbClr val="FFFFFF"/>
                </a:solidFill>
                <a:latin typeface="Montserrat"/>
              </a:rPr>
              <a:t>Connection to High School </a:t>
            </a:r>
            <a:r>
              <a:rPr lang="en-US" sz="1681" spc="124">
                <a:solidFill>
                  <a:srgbClr val="FFFFFF"/>
                </a:solidFill>
                <a:latin typeface="Montserrat"/>
              </a:rPr>
              <a:t>(Non-Credit)​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Community College (Non Credit)​</a:t>
            </a:r>
          </a:p>
          <a:p>
            <a:pPr>
              <a:lnSpc>
                <a:spcPts val="2017"/>
              </a:lnSpc>
            </a:pPr>
            <a:r>
              <a:rPr lang="en-US" sz="1681" spc="124">
                <a:solidFill>
                  <a:srgbClr val="FFFFFF"/>
                </a:solidFill>
                <a:latin typeface="Montserrat Classic"/>
              </a:rPr>
              <a:t>​</a:t>
            </a:r>
          </a:p>
          <a:p>
            <a:pPr>
              <a:lnSpc>
                <a:spcPts val="2017"/>
              </a:lnSpc>
            </a:pPr>
            <a:r>
              <a:rPr lang="en-US" sz="1681" spc="124">
                <a:solidFill>
                  <a:srgbClr val="FFFFFF"/>
                </a:solidFill>
                <a:latin typeface="Montserrat Light"/>
              </a:rPr>
              <a:t>Community College (Credit)​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Learners​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a:rPr>
              <a:t>Pilot</a:t>
            </a:r>
          </a:p>
        </p:txBody>
      </p:sp>
      <p:sp>
        <p:nvSpPr>
          <p:cNvPr name="TextBox 6" id="6"/>
          <p:cNvSpPr txBox="true"/>
          <p:nvPr/>
        </p:nvSpPr>
        <p:spPr>
          <a:xfrm rot="0">
            <a:off x="372506" y="455865"/>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666" r="0" b="0"/>
            </a:stretch>
          </a:blipFill>
        </p:spPr>
      </p:sp>
      <p:sp>
        <p:nvSpPr>
          <p:cNvPr name="AutoShape 3" id="3"/>
          <p:cNvSpPr/>
          <p:nvPr/>
        </p:nvSpPr>
        <p:spPr>
          <a:xfrm rot="0">
            <a:off x="-266700" y="4335713"/>
            <a:ext cx="18821400" cy="10161234"/>
          </a:xfrm>
          <a:prstGeom prst="rect">
            <a:avLst/>
          </a:prstGeom>
          <a:solidFill>
            <a:srgbClr val="263F6B">
              <a:alpha val="89804"/>
            </a:srgbClr>
          </a:solidFill>
        </p:spPr>
      </p:sp>
      <p:sp>
        <p:nvSpPr>
          <p:cNvPr name="AutoShape 4" id="4"/>
          <p:cNvSpPr/>
          <p:nvPr/>
        </p:nvSpPr>
        <p:spPr>
          <a:xfrm rot="0">
            <a:off x="1028700" y="6998335"/>
            <a:ext cx="11366439" cy="89692"/>
          </a:xfrm>
          <a:prstGeom prst="rect">
            <a:avLst/>
          </a:prstGeom>
          <a:solidFill>
            <a:srgbClr val="F8FBFD"/>
          </a:solidFill>
        </p:spPr>
      </p:sp>
      <p:sp>
        <p:nvSpPr>
          <p:cNvPr name="TextBox 5" id="5"/>
          <p:cNvSpPr txBox="true"/>
          <p:nvPr/>
        </p:nvSpPr>
        <p:spPr>
          <a:xfrm rot="0">
            <a:off x="1028700" y="7246166"/>
            <a:ext cx="17526000" cy="856038"/>
          </a:xfrm>
          <a:prstGeom prst="rect">
            <a:avLst/>
          </a:prstGeom>
        </p:spPr>
        <p:txBody>
          <a:bodyPr anchor="t" rtlCol="false" tIns="0" lIns="0" bIns="0" rIns="0">
            <a:spAutoFit/>
          </a:bodyPr>
          <a:lstStyle/>
          <a:p>
            <a:pPr>
              <a:lnSpc>
                <a:spcPts val="6984"/>
              </a:lnSpc>
            </a:pPr>
            <a:r>
              <a:rPr lang="en-US" sz="4989">
                <a:solidFill>
                  <a:srgbClr val="F3F6FA"/>
                </a:solidFill>
                <a:latin typeface="Raleway 1"/>
              </a:rPr>
              <a:t>Elvy Vieira, Essex County College​</a:t>
            </a:r>
          </a:p>
        </p:txBody>
      </p:sp>
      <p:sp>
        <p:nvSpPr>
          <p:cNvPr name="TextBox 6" id="6"/>
          <p:cNvSpPr txBox="true"/>
          <p:nvPr/>
        </p:nvSpPr>
        <p:spPr>
          <a:xfrm rot="0">
            <a:off x="1028700" y="4868601"/>
            <a:ext cx="16374407" cy="1863034"/>
          </a:xfrm>
          <a:prstGeom prst="rect">
            <a:avLst/>
          </a:prstGeom>
        </p:spPr>
        <p:txBody>
          <a:bodyPr anchor="t" rtlCol="false" tIns="0" lIns="0" bIns="0" rIns="0">
            <a:spAutoFit/>
          </a:bodyPr>
          <a:lstStyle/>
          <a:p>
            <a:pPr>
              <a:lnSpc>
                <a:spcPts val="7146"/>
              </a:lnSpc>
            </a:pPr>
            <a:r>
              <a:rPr lang="en-US" sz="7367" spc="66">
                <a:solidFill>
                  <a:srgbClr val="F8FBFD"/>
                </a:solidFill>
                <a:latin typeface="Montserrat Classic Bold"/>
              </a:rPr>
              <a:t>Healthcare Technology </a:t>
            </a:r>
          </a:p>
          <a:p>
            <a:pPr algn="l">
              <a:lnSpc>
                <a:spcPts val="7146"/>
              </a:lnSpc>
            </a:pPr>
            <a:r>
              <a:rPr lang="en-US" sz="7367" spc="66">
                <a:solidFill>
                  <a:srgbClr val="F8FBFD"/>
                </a:solidFill>
                <a:latin typeface="Montserrat Classic Bold"/>
              </a:rPr>
              <a:t>&amp; Administration​</a:t>
            </a:r>
          </a:p>
        </p:txBody>
      </p:sp>
      <p:sp>
        <p:nvSpPr>
          <p:cNvPr name="Freeform 7" id="7"/>
          <p:cNvSpPr/>
          <p:nvPr/>
        </p:nvSpPr>
        <p:spPr>
          <a:xfrm flipH="false" flipV="false" rot="0">
            <a:off x="692425" y="697639"/>
            <a:ext cx="837360" cy="824377"/>
          </a:xfrm>
          <a:custGeom>
            <a:avLst/>
            <a:gdLst/>
            <a:ahLst/>
            <a:cxnLst/>
            <a:rect r="r" b="b" t="t" l="l"/>
            <a:pathLst>
              <a:path h="824377" w="837360">
                <a:moveTo>
                  <a:pt x="0" y="0"/>
                </a:moveTo>
                <a:lnTo>
                  <a:pt x="837360" y="0"/>
                </a:lnTo>
                <a:lnTo>
                  <a:pt x="837360" y="824377"/>
                </a:lnTo>
                <a:lnTo>
                  <a:pt x="0" y="824377"/>
                </a:lnTo>
                <a:lnTo>
                  <a:pt x="0" y="0"/>
                </a:lnTo>
                <a:close/>
              </a:path>
            </a:pathLst>
          </a:custGeom>
          <a:blipFill>
            <a:blip r:embed="rId3">
              <a:alphaModFix amt="70000"/>
            </a:blip>
            <a:stretch>
              <a:fillRect l="-127619" t="-13039" r="-130462" b="-107466"/>
            </a:stretch>
          </a:blipFill>
        </p:spPr>
      </p:sp>
      <p:sp>
        <p:nvSpPr>
          <p:cNvPr name="TextBox 8" id="8"/>
          <p:cNvSpPr txBox="true"/>
          <p:nvPr/>
        </p:nvSpPr>
        <p:spPr>
          <a:xfrm rot="0">
            <a:off x="1028700" y="8257070"/>
            <a:ext cx="15861390" cy="1387295"/>
          </a:xfrm>
          <a:prstGeom prst="rect">
            <a:avLst/>
          </a:prstGeom>
        </p:spPr>
        <p:txBody>
          <a:bodyPr anchor="t" rtlCol="false" tIns="0" lIns="0" bIns="0" rIns="0">
            <a:spAutoFit/>
          </a:bodyPr>
          <a:lstStyle/>
          <a:p>
            <a:pPr>
              <a:lnSpc>
                <a:spcPts val="5338"/>
              </a:lnSpc>
            </a:pPr>
            <a:r>
              <a:rPr lang="en-US" sz="4989">
                <a:solidFill>
                  <a:srgbClr val="F3F6FA"/>
                </a:solidFill>
                <a:latin typeface="Raleway 1"/>
              </a:rPr>
              <a:t>Dana Castro, Healthcare Information and Management Systems Society (HIMSS) Institute </a:t>
            </a:r>
          </a:p>
        </p:txBody>
      </p:sp>
    </p:spTree>
  </p:cSld>
  <p:clrMapOvr>
    <a:masterClrMapping/>
  </p:clrMapOvr>
</p:sld>
</file>

<file path=ppt/slides/slide2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0" y="0"/>
            <a:ext cx="4919619" cy="10287000"/>
          </a:xfrm>
          <a:prstGeom prst="rect">
            <a:avLst/>
          </a:prstGeom>
          <a:solidFill>
            <a:srgbClr val="263F6B">
              <a:alpha val="94902"/>
            </a:srgbClr>
          </a:solidFill>
        </p:spPr>
      </p:sp>
      <p:sp>
        <p:nvSpPr>
          <p:cNvPr name="TextBox 3" id="3"/>
          <p:cNvSpPr txBox="true"/>
          <p:nvPr/>
        </p:nvSpPr>
        <p:spPr>
          <a:xfrm rot="0">
            <a:off x="5435330" y="327243"/>
            <a:ext cx="12852670" cy="1431490"/>
          </a:xfrm>
          <a:prstGeom prst="rect">
            <a:avLst/>
          </a:prstGeom>
        </p:spPr>
        <p:txBody>
          <a:bodyPr anchor="t" rtlCol="false" tIns="0" lIns="0" bIns="0" rIns="0">
            <a:spAutoFit/>
          </a:bodyPr>
          <a:lstStyle/>
          <a:p>
            <a:pPr>
              <a:lnSpc>
                <a:spcPts val="5551"/>
              </a:lnSpc>
            </a:pPr>
            <a:r>
              <a:rPr lang="en-US" sz="4957" spc="44">
                <a:solidFill>
                  <a:srgbClr val="263F6B"/>
                </a:solidFill>
                <a:latin typeface="Montserrat Classic Bold"/>
              </a:rPr>
              <a:t>Healthcare Technology </a:t>
            </a:r>
          </a:p>
          <a:p>
            <a:pPr algn="l">
              <a:lnSpc>
                <a:spcPts val="5551"/>
              </a:lnSpc>
            </a:pPr>
            <a:r>
              <a:rPr lang="en-US" sz="4957" spc="44">
                <a:solidFill>
                  <a:srgbClr val="263F6B"/>
                </a:solidFill>
                <a:latin typeface="Montserrat Classic Bold"/>
              </a:rPr>
              <a:t>&amp; Administration​</a:t>
            </a:r>
          </a:p>
        </p:txBody>
      </p:sp>
      <p:sp>
        <p:nvSpPr>
          <p:cNvPr name="TextBox 4" id="4"/>
          <p:cNvSpPr txBox="true"/>
          <p:nvPr/>
        </p:nvSpPr>
        <p:spPr>
          <a:xfrm rot="0">
            <a:off x="487935" y="2013195"/>
            <a:ext cx="3943750" cy="7860271"/>
          </a:xfrm>
          <a:prstGeom prst="rect">
            <a:avLst/>
          </a:prstGeom>
        </p:spPr>
        <p:txBody>
          <a:bodyPr anchor="t" rtlCol="false" tIns="0" lIns="0" bIns="0" rIns="0">
            <a:spAutoFit/>
          </a:bodyPr>
          <a:lstStyle/>
          <a:p>
            <a:pPr>
              <a:lnSpc>
                <a:spcPts val="3097"/>
              </a:lnSpc>
            </a:pPr>
            <a:r>
              <a:rPr lang="en-US" sz="2581" spc="191">
                <a:solidFill>
                  <a:srgbClr val="FFFFFF"/>
                </a:solidFill>
                <a:latin typeface="Montserrat Classic Bold Italics"/>
              </a:rPr>
              <a:t>Essex County College</a:t>
            </a:r>
            <a:r>
              <a:rPr lang="en-US" sz="2581" spc="191">
                <a:solidFill>
                  <a:srgbClr val="FFFFFF"/>
                </a:solidFill>
                <a:latin typeface="Montserrat Classic Bold"/>
              </a:rPr>
              <a:t>​</a:t>
            </a:r>
          </a:p>
          <a:p>
            <a:pPr>
              <a:lnSpc>
                <a:spcPts val="3097"/>
              </a:lnSpc>
            </a:pPr>
            <a:r>
              <a:rPr lang="en-US" sz="2581" spc="191">
                <a:solidFill>
                  <a:srgbClr val="FFFFFF"/>
                </a:solidFill>
                <a:latin typeface="Montserrat Classic Bold"/>
              </a:rPr>
              <a:t>​</a:t>
            </a:r>
          </a:p>
          <a:p>
            <a:pPr>
              <a:lnSpc>
                <a:spcPts val="3097"/>
              </a:lnSpc>
            </a:pPr>
            <a:r>
              <a:rPr lang="en-US" sz="2581" spc="191">
                <a:solidFill>
                  <a:srgbClr val="FFFFFF"/>
                </a:solidFill>
                <a:latin typeface="Montserrat Classic Bold Italics"/>
              </a:rPr>
              <a:t>HIMSS Institute (Healthcare Information and Management Systems Society)</a:t>
            </a:r>
            <a:r>
              <a:rPr lang="en-US" sz="2581" spc="191">
                <a:solidFill>
                  <a:srgbClr val="FFFFFF"/>
                </a:solidFill>
                <a:latin typeface="Montserrat Classic Bold"/>
              </a:rPr>
              <a:t>​</a:t>
            </a:r>
          </a:p>
          <a:p>
            <a:pPr>
              <a:lnSpc>
                <a:spcPts val="3097"/>
              </a:lnSpc>
            </a:pPr>
            <a:r>
              <a:rPr lang="en-US" sz="2581" spc="191">
                <a:solidFill>
                  <a:srgbClr val="FFFFFF"/>
                </a:solidFill>
                <a:latin typeface="Montserrat Classic Bold"/>
              </a:rPr>
              <a:t>​</a:t>
            </a:r>
          </a:p>
          <a:p>
            <a:pPr>
              <a:lnSpc>
                <a:spcPts val="3097"/>
              </a:lnSpc>
            </a:pPr>
            <a:r>
              <a:rPr lang="en-US" sz="2581" spc="191">
                <a:solidFill>
                  <a:srgbClr val="FFFFFF"/>
                </a:solidFill>
                <a:latin typeface="Montserrat Classic Bold Italics"/>
              </a:rPr>
              <a:t>Weequahic High School</a:t>
            </a:r>
            <a:r>
              <a:rPr lang="en-US" sz="2581" spc="191">
                <a:solidFill>
                  <a:srgbClr val="FFFFFF"/>
                </a:solidFill>
                <a:latin typeface="Montserrat Classic Bold"/>
              </a:rPr>
              <a:t>​</a:t>
            </a:r>
          </a:p>
          <a:p>
            <a:pPr>
              <a:lnSpc>
                <a:spcPts val="3097"/>
              </a:lnSpc>
            </a:pPr>
            <a:r>
              <a:rPr lang="en-US" sz="2581" spc="191">
                <a:solidFill>
                  <a:srgbClr val="FFFFFF"/>
                </a:solidFill>
                <a:latin typeface="Montserrat Classic Bold"/>
              </a:rPr>
              <a:t>​</a:t>
            </a:r>
          </a:p>
          <a:p>
            <a:pPr>
              <a:lnSpc>
                <a:spcPts val="3097"/>
              </a:lnSpc>
            </a:pPr>
            <a:r>
              <a:rPr lang="en-US" sz="2581" spc="191">
                <a:solidFill>
                  <a:srgbClr val="FFFFFF"/>
                </a:solidFill>
                <a:latin typeface="Montserrat Classic Bold Italics"/>
              </a:rPr>
              <a:t>Newark School of Data Science and Info Technology</a:t>
            </a:r>
            <a:r>
              <a:rPr lang="en-US" sz="2581" spc="191">
                <a:solidFill>
                  <a:srgbClr val="FFFFFF"/>
                </a:solidFill>
                <a:latin typeface="Montserrat Classic Bold"/>
              </a:rPr>
              <a:t>​</a:t>
            </a:r>
          </a:p>
          <a:p>
            <a:pPr>
              <a:lnSpc>
                <a:spcPts val="3097"/>
              </a:lnSpc>
            </a:pPr>
            <a:r>
              <a:rPr lang="en-US" sz="2581" spc="191">
                <a:solidFill>
                  <a:srgbClr val="FFFFFF"/>
                </a:solidFill>
                <a:latin typeface="Montserrat Classic Bold"/>
              </a:rPr>
              <a:t>​</a:t>
            </a:r>
          </a:p>
          <a:p>
            <a:pPr>
              <a:lnSpc>
                <a:spcPts val="3097"/>
              </a:lnSpc>
            </a:pPr>
            <a:r>
              <a:rPr lang="en-US" sz="2581" spc="191">
                <a:solidFill>
                  <a:srgbClr val="FFFFFF"/>
                </a:solidFill>
                <a:latin typeface="Montserrat Classic Bold Italics"/>
              </a:rPr>
              <a:t>Rutgers University, Rutgers School of Health Professions</a:t>
            </a:r>
          </a:p>
          <a:p>
            <a:pPr>
              <a:lnSpc>
                <a:spcPts val="3097"/>
              </a:lnSpc>
            </a:pPr>
          </a:p>
        </p:txBody>
      </p:sp>
      <p:sp>
        <p:nvSpPr>
          <p:cNvPr name="TextBox 5" id="5"/>
          <p:cNvSpPr txBox="true"/>
          <p:nvPr/>
        </p:nvSpPr>
        <p:spPr>
          <a:xfrm rot="0">
            <a:off x="487935" y="384959"/>
            <a:ext cx="3943750" cy="1385967"/>
          </a:xfrm>
          <a:prstGeom prst="rect">
            <a:avLst/>
          </a:prstGeom>
        </p:spPr>
        <p:txBody>
          <a:bodyPr anchor="t" rtlCol="false" tIns="0" lIns="0" bIns="0" rIns="0">
            <a:spAutoFit/>
          </a:bodyPr>
          <a:lstStyle/>
          <a:p>
            <a:pPr algn="just">
              <a:lnSpc>
                <a:spcPts val="5528"/>
              </a:lnSpc>
            </a:pPr>
            <a:r>
              <a:rPr lang="en-US" sz="4387" spc="39">
                <a:solidFill>
                  <a:srgbClr val="F8FBFD"/>
                </a:solidFill>
                <a:latin typeface="Montserrat Classic Bold"/>
              </a:rPr>
              <a:t>EDUCATION PARTNERS: ​</a:t>
            </a:r>
          </a:p>
        </p:txBody>
      </p:sp>
      <p:sp>
        <p:nvSpPr>
          <p:cNvPr name="TextBox 6" id="6"/>
          <p:cNvSpPr txBox="true"/>
          <p:nvPr/>
        </p:nvSpPr>
        <p:spPr>
          <a:xfrm rot="0">
            <a:off x="5435330" y="1956045"/>
            <a:ext cx="12433587" cy="7959090"/>
          </a:xfrm>
          <a:prstGeom prst="rect">
            <a:avLst/>
          </a:prstGeom>
        </p:spPr>
        <p:txBody>
          <a:bodyPr anchor="t" rtlCol="false" tIns="0" lIns="0" bIns="0" rIns="0">
            <a:spAutoFit/>
          </a:bodyPr>
          <a:lstStyle/>
          <a:p>
            <a:pPr>
              <a:lnSpc>
                <a:spcPts val="3359"/>
              </a:lnSpc>
            </a:pPr>
            <a:r>
              <a:rPr lang="en-US" sz="2400">
                <a:solidFill>
                  <a:srgbClr val="000000"/>
                </a:solidFill>
                <a:latin typeface="Raleway 1 Bold"/>
              </a:rPr>
              <a:t>​</a:t>
            </a:r>
            <a:r>
              <a:rPr lang="en-US" sz="2400">
                <a:solidFill>
                  <a:srgbClr val="000000"/>
                </a:solidFill>
                <a:latin typeface="Raleway 1 Bold"/>
              </a:rPr>
              <a:t>Increase Adult Learners certification obtainment though marketing to HIMSS members. Offer the Certified Associate in Healthcare Information and Management Systems (CAHIMS) and Certified Professional in Healthcare Information and Management Systems (CPHIMS) Exam Review Course to 20 individuals. ​</a:t>
            </a:r>
          </a:p>
          <a:p>
            <a:pPr>
              <a:lnSpc>
                <a:spcPts val="3359"/>
              </a:lnSpc>
            </a:pPr>
            <a:r>
              <a:rPr lang="en-US" sz="2400">
                <a:solidFill>
                  <a:srgbClr val="000000"/>
                </a:solidFill>
                <a:latin typeface="Raleway 1 Bold"/>
              </a:rPr>
              <a:t>​</a:t>
            </a:r>
          </a:p>
          <a:p>
            <a:pPr>
              <a:lnSpc>
                <a:spcPts val="3359"/>
              </a:lnSpc>
            </a:pPr>
            <a:r>
              <a:rPr lang="en-US" sz="2400">
                <a:solidFill>
                  <a:srgbClr val="000000"/>
                </a:solidFill>
                <a:latin typeface="Raleway 1 Bold"/>
              </a:rPr>
              <a:t>Develop a Healthcare IT Technician Apprenticeship with HIMSS. </a:t>
            </a:r>
          </a:p>
          <a:p>
            <a:pPr>
              <a:lnSpc>
                <a:spcPts val="3359"/>
              </a:lnSpc>
            </a:pPr>
            <a:r>
              <a:rPr lang="en-US" sz="2400">
                <a:solidFill>
                  <a:srgbClr val="000000"/>
                </a:solidFill>
                <a:latin typeface="Raleway 1 Bold"/>
              </a:rPr>
              <a:t>​</a:t>
            </a:r>
          </a:p>
          <a:p>
            <a:pPr>
              <a:lnSpc>
                <a:spcPts val="3359"/>
              </a:lnSpc>
            </a:pPr>
            <a:r>
              <a:rPr lang="en-US" sz="2400">
                <a:solidFill>
                  <a:srgbClr val="000000"/>
                </a:solidFill>
                <a:latin typeface="Raleway 1 Bold"/>
              </a:rPr>
              <a:t>Collaborate with HIMSS to build capacity, by offering an Adjunct Professor Program to 15 individuals. Interested individuals will participate in the Train the Trainer program. ​</a:t>
            </a:r>
          </a:p>
          <a:p>
            <a:pPr>
              <a:lnSpc>
                <a:spcPts val="3359"/>
              </a:lnSpc>
            </a:pPr>
            <a:r>
              <a:rPr lang="en-US" sz="2400">
                <a:solidFill>
                  <a:srgbClr val="000000"/>
                </a:solidFill>
                <a:latin typeface="Raleway 1 Bold"/>
              </a:rPr>
              <a:t>​</a:t>
            </a:r>
          </a:p>
          <a:p>
            <a:pPr>
              <a:lnSpc>
                <a:spcPts val="3359"/>
              </a:lnSpc>
            </a:pPr>
            <a:r>
              <a:rPr lang="en-US" sz="2400">
                <a:solidFill>
                  <a:srgbClr val="000000"/>
                </a:solidFill>
                <a:latin typeface="Raleway 1 Bold"/>
              </a:rPr>
              <a:t>Provide Experiential Learning experience via AI Hackathon for 15 dual enrollment students and students in the Associated Degree programs in Healthcare Data Science. ​</a:t>
            </a:r>
          </a:p>
          <a:p>
            <a:pPr>
              <a:lnSpc>
                <a:spcPts val="3359"/>
              </a:lnSpc>
            </a:pPr>
            <a:r>
              <a:rPr lang="en-US" sz="2400">
                <a:solidFill>
                  <a:srgbClr val="000000"/>
                </a:solidFill>
                <a:latin typeface="Raleway 1 Bold"/>
              </a:rPr>
              <a:t>​</a:t>
            </a:r>
          </a:p>
          <a:p>
            <a:pPr>
              <a:lnSpc>
                <a:spcPts val="3359"/>
              </a:lnSpc>
            </a:pPr>
            <a:r>
              <a:rPr lang="en-US" sz="2400">
                <a:solidFill>
                  <a:srgbClr val="000000"/>
                </a:solidFill>
                <a:latin typeface="Raleway 1 Bold"/>
              </a:rPr>
              <a:t>The AI Hackathon sponsored by the Innovation Center at Cooper University Hospital will include 2 face-to-face sessions and 1 virtual session. This program will be scaled by developing a tool kit that will be shared with all hospital systems nationally. </a:t>
            </a:r>
          </a:p>
          <a:p>
            <a:pPr>
              <a:lnSpc>
                <a:spcPts val="3359"/>
              </a:lnSpc>
            </a:pPr>
          </a:p>
        </p:txBody>
      </p:sp>
    </p:spTree>
  </p:cSld>
  <p:clrMapOvr>
    <a:masterClrMapping/>
  </p:clrMapOvr>
</p:sld>
</file>

<file path=ppt/slides/slide2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5435330" y="327243"/>
            <a:ext cx="12852670" cy="1431490"/>
          </a:xfrm>
          <a:prstGeom prst="rect">
            <a:avLst/>
          </a:prstGeom>
        </p:spPr>
        <p:txBody>
          <a:bodyPr anchor="t" rtlCol="false" tIns="0" lIns="0" bIns="0" rIns="0">
            <a:spAutoFit/>
          </a:bodyPr>
          <a:lstStyle/>
          <a:p>
            <a:pPr>
              <a:lnSpc>
                <a:spcPts val="5551"/>
              </a:lnSpc>
            </a:pPr>
            <a:r>
              <a:rPr lang="en-US" sz="4957" spc="44">
                <a:solidFill>
                  <a:srgbClr val="263F6B"/>
                </a:solidFill>
                <a:latin typeface="Montserrat Classic Bold"/>
              </a:rPr>
              <a:t>Healthcare Technology </a:t>
            </a:r>
          </a:p>
          <a:p>
            <a:pPr algn="l">
              <a:lnSpc>
                <a:spcPts val="5551"/>
              </a:lnSpc>
            </a:pPr>
            <a:r>
              <a:rPr lang="en-US" sz="4957" spc="44">
                <a:solidFill>
                  <a:srgbClr val="263F6B"/>
                </a:solidFill>
                <a:latin typeface="Montserrat Classic Bold"/>
              </a:rPr>
              <a:t>&amp; Administration​</a:t>
            </a:r>
          </a:p>
        </p:txBody>
      </p:sp>
      <p:sp>
        <p:nvSpPr>
          <p:cNvPr name="TextBox 3" id="3"/>
          <p:cNvSpPr txBox="true"/>
          <p:nvPr/>
        </p:nvSpPr>
        <p:spPr>
          <a:xfrm rot="0">
            <a:off x="5435330" y="2013071"/>
            <a:ext cx="12364348" cy="7473950"/>
          </a:xfrm>
          <a:prstGeom prst="rect">
            <a:avLst/>
          </a:prstGeom>
        </p:spPr>
        <p:txBody>
          <a:bodyPr anchor="t" rtlCol="false" tIns="0" lIns="0" bIns="0" rIns="0">
            <a:spAutoFit/>
          </a:bodyPr>
          <a:lstStyle/>
          <a:p>
            <a:pPr>
              <a:lnSpc>
                <a:spcPts val="3499"/>
              </a:lnSpc>
            </a:pPr>
            <a:r>
              <a:rPr lang="en-US" sz="2499">
                <a:solidFill>
                  <a:srgbClr val="000000"/>
                </a:solidFill>
                <a:latin typeface="Montserrat Extra-Bold Bold"/>
              </a:rPr>
              <a:t>Credential:</a:t>
            </a:r>
            <a:r>
              <a:rPr lang="en-US" sz="2499">
                <a:solidFill>
                  <a:srgbClr val="000000"/>
                </a:solidFill>
                <a:latin typeface="Montserrat Extra-Bold Bold"/>
              </a:rPr>
              <a:t>​</a:t>
            </a:r>
          </a:p>
          <a:p>
            <a:pPr marL="539749" indent="-269875" lvl="1">
              <a:lnSpc>
                <a:spcPts val="3499"/>
              </a:lnSpc>
              <a:buFont typeface="Arial"/>
              <a:buChar char="•"/>
            </a:pPr>
            <a:r>
              <a:rPr lang="en-US" sz="2499">
                <a:solidFill>
                  <a:srgbClr val="000000"/>
                </a:solidFill>
                <a:latin typeface="Raleway 1 Bold Italics"/>
              </a:rPr>
              <a:t>Offer HIMSS Professional Certification Prep Course, a 16-week course, to prepare professionals and college students to earn a HIM certification.</a:t>
            </a:r>
            <a:r>
              <a:rPr lang="en-US" sz="2499">
                <a:solidFill>
                  <a:srgbClr val="000000"/>
                </a:solidFill>
                <a:latin typeface="Raleway 1 Bold"/>
              </a:rPr>
              <a:t>​</a:t>
            </a:r>
          </a:p>
          <a:p>
            <a:pPr>
              <a:lnSpc>
                <a:spcPts val="3499"/>
              </a:lnSpc>
            </a:pPr>
            <a:r>
              <a:rPr lang="en-US" sz="2499">
                <a:solidFill>
                  <a:srgbClr val="000000"/>
                </a:solidFill>
                <a:latin typeface="Montserrat Light Bold Italics"/>
              </a:rPr>
              <a:t>Milestone: Course is Board approved; Adjunct Teaching Professional hired.</a:t>
            </a:r>
            <a:r>
              <a:rPr lang="en-US" sz="2499">
                <a:solidFill>
                  <a:srgbClr val="000000"/>
                </a:solidFill>
                <a:latin typeface="Montserrat Light Bold"/>
              </a:rPr>
              <a:t>​</a:t>
            </a:r>
          </a:p>
          <a:p>
            <a:pPr>
              <a:lnSpc>
                <a:spcPts val="3499"/>
              </a:lnSpc>
            </a:pPr>
            <a:r>
              <a:rPr lang="en-US" sz="2499">
                <a:solidFill>
                  <a:srgbClr val="000000"/>
                </a:solidFill>
                <a:latin typeface="Raleway 1 Bold"/>
              </a:rPr>
              <a:t>​</a:t>
            </a:r>
          </a:p>
          <a:p>
            <a:pPr>
              <a:lnSpc>
                <a:spcPts val="3499"/>
              </a:lnSpc>
            </a:pPr>
            <a:r>
              <a:rPr lang="en-US" sz="2499">
                <a:solidFill>
                  <a:srgbClr val="000000"/>
                </a:solidFill>
                <a:latin typeface="Montserrat Extra-Bold Bold"/>
              </a:rPr>
              <a:t>Experiential Learning​:</a:t>
            </a:r>
          </a:p>
          <a:p>
            <a:pPr marL="539749" indent="-269875" lvl="1">
              <a:lnSpc>
                <a:spcPts val="3499"/>
              </a:lnSpc>
              <a:buFont typeface="Arial"/>
              <a:buChar char="•"/>
            </a:pPr>
            <a:r>
              <a:rPr lang="en-US" sz="2499">
                <a:solidFill>
                  <a:srgbClr val="000000"/>
                </a:solidFill>
                <a:latin typeface="Raleway 1 Bold Italics"/>
              </a:rPr>
              <a:t>Essex County College students participated in a NJ Provider’s SDOH Hackathon and moved forward to present project at The Healthcare Innovation Company 360 conference in Washington, DC.</a:t>
            </a:r>
            <a:r>
              <a:rPr lang="en-US" sz="2499">
                <a:solidFill>
                  <a:srgbClr val="000000"/>
                </a:solidFill>
                <a:latin typeface="Raleway 1 Bold"/>
              </a:rPr>
              <a:t>​</a:t>
            </a:r>
          </a:p>
          <a:p>
            <a:pPr marL="539749" indent="-269875" lvl="1">
              <a:lnSpc>
                <a:spcPts val="3499"/>
              </a:lnSpc>
              <a:buFont typeface="Arial"/>
              <a:buChar char="•"/>
            </a:pPr>
            <a:r>
              <a:rPr lang="en-US" sz="2499">
                <a:solidFill>
                  <a:srgbClr val="000000"/>
                </a:solidFill>
                <a:latin typeface="Raleway 1 Bold Italics"/>
              </a:rPr>
              <a:t>5 Essex County College students interned with HIMSS.</a:t>
            </a:r>
            <a:r>
              <a:rPr lang="en-US" sz="2499">
                <a:solidFill>
                  <a:srgbClr val="000000"/>
                </a:solidFill>
                <a:latin typeface="Raleway 1 Bold"/>
              </a:rPr>
              <a:t>​</a:t>
            </a:r>
          </a:p>
          <a:p>
            <a:pPr>
              <a:lnSpc>
                <a:spcPts val="3499"/>
              </a:lnSpc>
            </a:pPr>
            <a:r>
              <a:rPr lang="en-US" sz="2499">
                <a:solidFill>
                  <a:srgbClr val="000000"/>
                </a:solidFill>
                <a:latin typeface="Montserrat Light Bold Italics"/>
              </a:rPr>
              <a:t>Milestone: The Hackathon has been approved for Fall 2024 &amp; Fall 2025.</a:t>
            </a:r>
            <a:r>
              <a:rPr lang="en-US" sz="2499">
                <a:solidFill>
                  <a:srgbClr val="000000"/>
                </a:solidFill>
                <a:latin typeface="Montserrat Light Bold"/>
              </a:rPr>
              <a:t>​</a:t>
            </a:r>
          </a:p>
          <a:p>
            <a:pPr>
              <a:lnSpc>
                <a:spcPts val="3499"/>
              </a:lnSpc>
            </a:pPr>
            <a:r>
              <a:rPr lang="en-US" sz="2499">
                <a:solidFill>
                  <a:srgbClr val="000000"/>
                </a:solidFill>
                <a:latin typeface="Raleway 1 Bold"/>
              </a:rPr>
              <a:t>​</a:t>
            </a:r>
          </a:p>
          <a:p>
            <a:pPr>
              <a:lnSpc>
                <a:spcPts val="3499"/>
              </a:lnSpc>
            </a:pPr>
            <a:r>
              <a:rPr lang="en-US" sz="2499">
                <a:solidFill>
                  <a:srgbClr val="000000"/>
                </a:solidFill>
                <a:latin typeface="Montserrat Extra-Bold Bold"/>
              </a:rPr>
              <a:t>Adult Learners​:</a:t>
            </a:r>
          </a:p>
          <a:p>
            <a:pPr marL="539749" indent="-269875" lvl="1">
              <a:lnSpc>
                <a:spcPts val="3499"/>
              </a:lnSpc>
              <a:buFont typeface="Arial"/>
              <a:buChar char="•"/>
            </a:pPr>
            <a:r>
              <a:rPr lang="en-US" sz="2499">
                <a:solidFill>
                  <a:srgbClr val="000000"/>
                </a:solidFill>
                <a:latin typeface="Raleway 1 Bold Italics"/>
              </a:rPr>
              <a:t>A co-marketing agreement between ECC and HIMSS NJ Chapter is in-process, whereby the Chapter promotes the credential course to local professionals.</a:t>
            </a:r>
            <a:r>
              <a:rPr lang="en-US" sz="2499">
                <a:solidFill>
                  <a:srgbClr val="000000"/>
                </a:solidFill>
                <a:latin typeface="Raleway 1 Bold"/>
              </a:rPr>
              <a:t>​</a:t>
            </a:r>
          </a:p>
          <a:p>
            <a:pPr>
              <a:lnSpc>
                <a:spcPts val="3499"/>
              </a:lnSpc>
            </a:pPr>
            <a:r>
              <a:rPr lang="en-US" sz="2499">
                <a:solidFill>
                  <a:srgbClr val="000000"/>
                </a:solidFill>
                <a:latin typeface="Montserrat Light Bold Italics"/>
              </a:rPr>
              <a:t>Milestone:  MOU is in legal review.</a:t>
            </a:r>
          </a:p>
        </p:txBody>
      </p:sp>
      <p:sp>
        <p:nvSpPr>
          <p:cNvPr name="AutoShape 4" id="4"/>
          <p:cNvSpPr/>
          <p:nvPr/>
        </p:nvSpPr>
        <p:spPr>
          <a:xfrm rot="0">
            <a:off x="0" y="0"/>
            <a:ext cx="4919619" cy="10287000"/>
          </a:xfrm>
          <a:prstGeom prst="rect">
            <a:avLst/>
          </a:prstGeom>
          <a:solidFill>
            <a:srgbClr val="263F6B">
              <a:alpha val="94902"/>
            </a:srgbClr>
          </a:solidFill>
        </p:spPr>
      </p:sp>
      <p:sp>
        <p:nvSpPr>
          <p:cNvPr name="TextBox 5" id="5"/>
          <p:cNvSpPr txBox="true"/>
          <p:nvPr/>
        </p:nvSpPr>
        <p:spPr>
          <a:xfrm rot="0">
            <a:off x="372506" y="906210"/>
            <a:ext cx="4174607" cy="891540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a:rPr>
              <a:t>​Big Idea Different than the Work Done in Year 1​</a:t>
            </a:r>
          </a:p>
          <a:p>
            <a:pPr>
              <a:lnSpc>
                <a:spcPts val="2017"/>
              </a:lnSpc>
            </a:pPr>
          </a:p>
          <a:p>
            <a:pPr>
              <a:lnSpc>
                <a:spcPts val="2017"/>
              </a:lnSpc>
            </a:pPr>
            <a:r>
              <a:rPr lang="en-US" sz="1681" spc="124">
                <a:solidFill>
                  <a:srgbClr val="FFFFFF"/>
                </a:solidFill>
                <a:latin typeface="Montserrat"/>
              </a:rPr>
              <a:t>Connection to High School </a:t>
            </a:r>
            <a:r>
              <a:rPr lang="en-US" sz="1681" spc="124">
                <a:solidFill>
                  <a:srgbClr val="FFFFFF"/>
                </a:solidFill>
                <a:latin typeface="Montserrat"/>
              </a:rPr>
              <a:t>(Non-Credit)​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Classic Bold"/>
              </a:rPr>
              <a:t>Community College (Non-Credit)​</a:t>
            </a:r>
          </a:p>
          <a:p>
            <a:pPr>
              <a:lnSpc>
                <a:spcPts val="2017"/>
              </a:lnSpc>
            </a:pPr>
            <a:r>
              <a:rPr lang="en-US" sz="1681" spc="124">
                <a:solidFill>
                  <a:srgbClr val="FFFFFF"/>
                </a:solidFill>
                <a:latin typeface="Montserrat Classic"/>
              </a:rPr>
              <a:t>​</a:t>
            </a:r>
          </a:p>
          <a:p>
            <a:pPr>
              <a:lnSpc>
                <a:spcPts val="2017"/>
              </a:lnSpc>
            </a:pPr>
            <a:r>
              <a:rPr lang="en-US" sz="1681" spc="124">
                <a:solidFill>
                  <a:srgbClr val="FFFFFF"/>
                </a:solidFill>
                <a:latin typeface="Montserrat Light"/>
              </a:rPr>
              <a:t>Community College (Credit)​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a:rPr>
              <a:t>Adult Learners​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Pilot</a:t>
            </a:r>
          </a:p>
        </p:txBody>
      </p:sp>
      <p:sp>
        <p:nvSpPr>
          <p:cNvPr name="TextBox 6" id="6"/>
          <p:cNvSpPr txBox="true"/>
          <p:nvPr/>
        </p:nvSpPr>
        <p:spPr>
          <a:xfrm rot="0">
            <a:off x="372506" y="455865"/>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263F6B"/>
        </a:solidFill>
      </p:bgPr>
    </p:bg>
    <p:spTree>
      <p:nvGrpSpPr>
        <p:cNvPr id="1" name=""/>
        <p:cNvGrpSpPr/>
        <p:nvPr/>
      </p:nvGrpSpPr>
      <p:grpSpPr>
        <a:xfrm>
          <a:off x="0" y="0"/>
          <a:ext cx="0" cy="0"/>
          <a:chOff x="0" y="0"/>
          <a:chExt cx="0" cy="0"/>
        </a:xfrm>
      </p:grpSpPr>
      <p:sp>
        <p:nvSpPr>
          <p:cNvPr name="AutoShape 2" id="2"/>
          <p:cNvSpPr/>
          <p:nvPr/>
        </p:nvSpPr>
        <p:spPr>
          <a:xfrm rot="0">
            <a:off x="0" y="-401130"/>
            <a:ext cx="12003396" cy="11089261"/>
          </a:xfrm>
          <a:prstGeom prst="rect">
            <a:avLst/>
          </a:prstGeom>
          <a:solidFill>
            <a:srgbClr val="F8FBFD"/>
          </a:solidFill>
        </p:spPr>
      </p:sp>
      <p:sp>
        <p:nvSpPr>
          <p:cNvPr name="TextBox 3" id="3"/>
          <p:cNvSpPr txBox="true"/>
          <p:nvPr/>
        </p:nvSpPr>
        <p:spPr>
          <a:xfrm rot="0">
            <a:off x="12182090" y="724202"/>
            <a:ext cx="5347699" cy="1878714"/>
          </a:xfrm>
          <a:prstGeom prst="rect">
            <a:avLst/>
          </a:prstGeom>
        </p:spPr>
        <p:txBody>
          <a:bodyPr anchor="t" rtlCol="false" tIns="0" lIns="0" bIns="0" rIns="0">
            <a:spAutoFit/>
          </a:bodyPr>
          <a:lstStyle/>
          <a:p>
            <a:pPr algn="r">
              <a:lnSpc>
                <a:spcPts val="7496"/>
              </a:lnSpc>
            </a:pPr>
            <a:r>
              <a:rPr lang="en-US" sz="5949" spc="53">
                <a:solidFill>
                  <a:srgbClr val="F8FBFD"/>
                </a:solidFill>
                <a:latin typeface="Montserrat Classic Bold"/>
              </a:rPr>
              <a:t>WELCOMING REMARKS</a:t>
            </a:r>
          </a:p>
        </p:txBody>
      </p:sp>
      <p:sp>
        <p:nvSpPr>
          <p:cNvPr name="TextBox 4" id="4"/>
          <p:cNvSpPr txBox="true"/>
          <p:nvPr/>
        </p:nvSpPr>
        <p:spPr>
          <a:xfrm rot="0">
            <a:off x="5100625" y="895350"/>
            <a:ext cx="6902771" cy="533400"/>
          </a:xfrm>
          <a:prstGeom prst="rect">
            <a:avLst/>
          </a:prstGeom>
        </p:spPr>
        <p:txBody>
          <a:bodyPr anchor="t" rtlCol="false" tIns="0" lIns="0" bIns="0" rIns="0">
            <a:spAutoFit/>
          </a:bodyPr>
          <a:lstStyle/>
          <a:p>
            <a:pPr>
              <a:lnSpc>
                <a:spcPts val="4200"/>
              </a:lnSpc>
            </a:pPr>
            <a:r>
              <a:rPr lang="en-US" sz="3500" spc="259">
                <a:solidFill>
                  <a:srgbClr val="263F6B"/>
                </a:solidFill>
                <a:latin typeface="Montserrat Classic Bold"/>
              </a:rPr>
              <a:t>Catherine Starghill, Esq.</a:t>
            </a:r>
          </a:p>
        </p:txBody>
      </p:sp>
      <p:sp>
        <p:nvSpPr>
          <p:cNvPr name="TextBox 5" id="5"/>
          <p:cNvSpPr txBox="true"/>
          <p:nvPr/>
        </p:nvSpPr>
        <p:spPr>
          <a:xfrm rot="0">
            <a:off x="5100625" y="1717257"/>
            <a:ext cx="6902771" cy="542925"/>
          </a:xfrm>
          <a:prstGeom prst="rect">
            <a:avLst/>
          </a:prstGeom>
        </p:spPr>
        <p:txBody>
          <a:bodyPr anchor="t" rtlCol="false" tIns="0" lIns="0" bIns="0" rIns="0">
            <a:spAutoFit/>
          </a:bodyPr>
          <a:lstStyle/>
          <a:p>
            <a:pPr>
              <a:lnSpc>
                <a:spcPts val="4500"/>
              </a:lnSpc>
            </a:pPr>
            <a:r>
              <a:rPr lang="en-US" sz="3000" spc="30">
                <a:solidFill>
                  <a:srgbClr val="053D57"/>
                </a:solidFill>
                <a:latin typeface="Montserrat Light"/>
              </a:rPr>
              <a:t>Vice President</a:t>
            </a:r>
          </a:p>
        </p:txBody>
      </p:sp>
      <p:sp>
        <p:nvSpPr>
          <p:cNvPr name="TextBox 6" id="6"/>
          <p:cNvSpPr txBox="true"/>
          <p:nvPr/>
        </p:nvSpPr>
        <p:spPr>
          <a:xfrm rot="0">
            <a:off x="5100625" y="2488057"/>
            <a:ext cx="6902771" cy="979170"/>
          </a:xfrm>
          <a:prstGeom prst="rect">
            <a:avLst/>
          </a:prstGeom>
        </p:spPr>
        <p:txBody>
          <a:bodyPr anchor="t" rtlCol="false" tIns="0" lIns="0" bIns="0" rIns="0">
            <a:spAutoFit/>
          </a:bodyPr>
          <a:lstStyle/>
          <a:p>
            <a:pPr>
              <a:lnSpc>
                <a:spcPts val="3840"/>
              </a:lnSpc>
            </a:pPr>
            <a:r>
              <a:rPr lang="en-US" sz="3000" spc="30">
                <a:solidFill>
                  <a:srgbClr val="053D57"/>
                </a:solidFill>
                <a:latin typeface="Montserrat Light Italics"/>
              </a:rPr>
              <a:t>New Jersey Council of</a:t>
            </a:r>
            <a:r>
              <a:rPr lang="en-US" sz="3000" spc="30">
                <a:solidFill>
                  <a:srgbClr val="053D57"/>
                </a:solidFill>
                <a:latin typeface="Montserrat Light Italics"/>
              </a:rPr>
              <a:t> </a:t>
            </a:r>
          </a:p>
          <a:p>
            <a:pPr>
              <a:lnSpc>
                <a:spcPts val="3840"/>
              </a:lnSpc>
            </a:pPr>
            <a:r>
              <a:rPr lang="en-US" sz="3000" spc="30">
                <a:solidFill>
                  <a:srgbClr val="053D57"/>
                </a:solidFill>
                <a:latin typeface="Montserrat Light Italics"/>
              </a:rPr>
              <a:t>County Colleges</a:t>
            </a:r>
          </a:p>
        </p:txBody>
      </p:sp>
      <p:sp>
        <p:nvSpPr>
          <p:cNvPr name="TextBox 7" id="7"/>
          <p:cNvSpPr txBox="true"/>
          <p:nvPr/>
        </p:nvSpPr>
        <p:spPr>
          <a:xfrm rot="0">
            <a:off x="5100625" y="3872926"/>
            <a:ext cx="6902771" cy="542925"/>
          </a:xfrm>
          <a:prstGeom prst="rect">
            <a:avLst/>
          </a:prstGeom>
        </p:spPr>
        <p:txBody>
          <a:bodyPr anchor="t" rtlCol="false" tIns="0" lIns="0" bIns="0" rIns="0">
            <a:spAutoFit/>
          </a:bodyPr>
          <a:lstStyle/>
          <a:p>
            <a:pPr>
              <a:lnSpc>
                <a:spcPts val="4500"/>
              </a:lnSpc>
            </a:pPr>
            <a:r>
              <a:rPr lang="en-US" sz="3000" spc="30">
                <a:solidFill>
                  <a:srgbClr val="053D57"/>
                </a:solidFill>
                <a:latin typeface="Montserrat Light"/>
              </a:rPr>
              <a:t>Executive Director</a:t>
            </a:r>
          </a:p>
        </p:txBody>
      </p:sp>
      <p:sp>
        <p:nvSpPr>
          <p:cNvPr name="TextBox 8" id="8"/>
          <p:cNvSpPr txBox="true"/>
          <p:nvPr/>
        </p:nvSpPr>
        <p:spPr>
          <a:xfrm rot="0">
            <a:off x="5100625" y="4643726"/>
            <a:ext cx="6902771" cy="1474470"/>
          </a:xfrm>
          <a:prstGeom prst="rect">
            <a:avLst/>
          </a:prstGeom>
        </p:spPr>
        <p:txBody>
          <a:bodyPr anchor="t" rtlCol="false" tIns="0" lIns="0" bIns="0" rIns="0">
            <a:spAutoFit/>
          </a:bodyPr>
          <a:lstStyle/>
          <a:p>
            <a:pPr>
              <a:lnSpc>
                <a:spcPts val="3840"/>
              </a:lnSpc>
            </a:pPr>
            <a:r>
              <a:rPr lang="en-US" sz="3000" spc="30">
                <a:solidFill>
                  <a:srgbClr val="053D57"/>
                </a:solidFill>
                <a:latin typeface="Montserrat Light Italics"/>
              </a:rPr>
              <a:t>New Jersey Community College Consortium for Workforce &amp; Economic Development</a:t>
            </a:r>
          </a:p>
        </p:txBody>
      </p:sp>
      <p:sp>
        <p:nvSpPr>
          <p:cNvPr name="Freeform 9" id="9"/>
          <p:cNvSpPr/>
          <p:nvPr/>
        </p:nvSpPr>
        <p:spPr>
          <a:xfrm flipH="false" flipV="false" rot="0">
            <a:off x="-1977216" y="0"/>
            <a:ext cx="8991845" cy="10768677"/>
          </a:xfrm>
          <a:custGeom>
            <a:avLst/>
            <a:gdLst/>
            <a:ahLst/>
            <a:cxnLst/>
            <a:rect r="r" b="b" t="t" l="l"/>
            <a:pathLst>
              <a:path h="10768677" w="8991845">
                <a:moveTo>
                  <a:pt x="0" y="0"/>
                </a:moveTo>
                <a:lnTo>
                  <a:pt x="8991845" y="0"/>
                </a:lnTo>
                <a:lnTo>
                  <a:pt x="8991845" y="10768677"/>
                </a:lnTo>
                <a:lnTo>
                  <a:pt x="0" y="10768677"/>
                </a:lnTo>
                <a:lnTo>
                  <a:pt x="0" y="0"/>
                </a:lnTo>
                <a:close/>
              </a:path>
            </a:pathLst>
          </a:custGeom>
          <a:blipFill>
            <a:blip r:embed="rId2"/>
            <a:stretch>
              <a:fillRect l="0" t="0" r="0" b="0"/>
            </a:stretch>
          </a:blipFill>
        </p:spPr>
      </p:sp>
      <p:sp>
        <p:nvSpPr>
          <p:cNvPr name="Freeform 10" id="10"/>
          <p:cNvSpPr/>
          <p:nvPr/>
        </p:nvSpPr>
        <p:spPr>
          <a:xfrm flipH="false" flipV="false" rot="0">
            <a:off x="16857240" y="8927239"/>
            <a:ext cx="672549" cy="662122"/>
          </a:xfrm>
          <a:custGeom>
            <a:avLst/>
            <a:gdLst/>
            <a:ahLst/>
            <a:cxnLst/>
            <a:rect r="r" b="b" t="t" l="l"/>
            <a:pathLst>
              <a:path h="662122" w="672549">
                <a:moveTo>
                  <a:pt x="0" y="0"/>
                </a:moveTo>
                <a:lnTo>
                  <a:pt x="672549" y="0"/>
                </a:lnTo>
                <a:lnTo>
                  <a:pt x="672549" y="662122"/>
                </a:lnTo>
                <a:lnTo>
                  <a:pt x="0" y="662122"/>
                </a:lnTo>
                <a:lnTo>
                  <a:pt x="0" y="0"/>
                </a:lnTo>
                <a:close/>
              </a:path>
            </a:pathLst>
          </a:custGeom>
          <a:blipFill>
            <a:blip r:embed="rId3">
              <a:alphaModFix amt="70000"/>
            </a:blip>
            <a:stretch>
              <a:fillRect l="-127619" t="-13039" r="-130462" b="-107466"/>
            </a:stretch>
          </a:blipFill>
        </p:spPr>
      </p:sp>
    </p:spTree>
  </p:cSld>
  <p:clrMapOvr>
    <a:masterClrMapping/>
  </p:clrMapOvr>
</p:sld>
</file>

<file path=ppt/slides/slide3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5435330" y="334058"/>
            <a:ext cx="12852670" cy="1431490"/>
          </a:xfrm>
          <a:prstGeom prst="rect">
            <a:avLst/>
          </a:prstGeom>
        </p:spPr>
        <p:txBody>
          <a:bodyPr anchor="t" rtlCol="false" tIns="0" lIns="0" bIns="0" rIns="0">
            <a:spAutoFit/>
          </a:bodyPr>
          <a:lstStyle/>
          <a:p>
            <a:pPr>
              <a:lnSpc>
                <a:spcPts val="5551"/>
              </a:lnSpc>
            </a:pPr>
            <a:r>
              <a:rPr lang="en-US" sz="4957" spc="44">
                <a:solidFill>
                  <a:srgbClr val="263F6B"/>
                </a:solidFill>
                <a:latin typeface="Montserrat Classic Bold"/>
              </a:rPr>
              <a:t>Healthcare Technology </a:t>
            </a:r>
          </a:p>
          <a:p>
            <a:pPr algn="l">
              <a:lnSpc>
                <a:spcPts val="5551"/>
              </a:lnSpc>
            </a:pPr>
            <a:r>
              <a:rPr lang="en-US" sz="4957" spc="44">
                <a:solidFill>
                  <a:srgbClr val="263F6B"/>
                </a:solidFill>
                <a:latin typeface="Montserrat Classic Bold"/>
              </a:rPr>
              <a:t>&amp; Administration​</a:t>
            </a:r>
          </a:p>
        </p:txBody>
      </p:sp>
      <p:sp>
        <p:nvSpPr>
          <p:cNvPr name="TextBox 3" id="3"/>
          <p:cNvSpPr txBox="true"/>
          <p:nvPr/>
        </p:nvSpPr>
        <p:spPr>
          <a:xfrm rot="0">
            <a:off x="5435330" y="2010362"/>
            <a:ext cx="12527122" cy="7971155"/>
          </a:xfrm>
          <a:prstGeom prst="rect">
            <a:avLst/>
          </a:prstGeom>
        </p:spPr>
        <p:txBody>
          <a:bodyPr anchor="t" rtlCol="false" tIns="0" lIns="0" bIns="0" rIns="0">
            <a:spAutoFit/>
          </a:bodyPr>
          <a:lstStyle/>
          <a:p>
            <a:pPr>
              <a:lnSpc>
                <a:spcPts val="2869"/>
              </a:lnSpc>
            </a:pPr>
            <a:r>
              <a:rPr lang="en-US" sz="2049">
                <a:solidFill>
                  <a:srgbClr val="000000"/>
                </a:solidFill>
                <a:latin typeface="Raleway 1 Heavy"/>
              </a:rPr>
              <a:t>New! Health IT Foundations Course for Professional Credentialing​</a:t>
            </a:r>
          </a:p>
          <a:p>
            <a:pPr>
              <a:lnSpc>
                <a:spcPts val="2869"/>
              </a:lnSpc>
            </a:pPr>
            <a:r>
              <a:rPr lang="en-US" sz="2049">
                <a:solidFill>
                  <a:srgbClr val="000000"/>
                </a:solidFill>
                <a:latin typeface="Montserrat Light Bold Italics"/>
              </a:rPr>
              <a:t>16-week instructor facilitated course and a 2-week exam prep course​</a:t>
            </a:r>
          </a:p>
          <a:p>
            <a:pPr marL="442594" indent="-221297" lvl="1">
              <a:lnSpc>
                <a:spcPts val="2869"/>
              </a:lnSpc>
              <a:buFont typeface="Arial"/>
              <a:buChar char="•"/>
            </a:pPr>
            <a:r>
              <a:rPr lang="en-US" sz="2049">
                <a:solidFill>
                  <a:srgbClr val="000000"/>
                </a:solidFill>
                <a:latin typeface="Raleway 1 Bold"/>
              </a:rPr>
              <a:t>Enrollment opens in Spring ‘24, with class starting in early Summer.​</a:t>
            </a:r>
          </a:p>
          <a:p>
            <a:pPr marL="442594" indent="-221297" lvl="1">
              <a:lnSpc>
                <a:spcPts val="2869"/>
              </a:lnSpc>
              <a:buFont typeface="Arial"/>
              <a:buChar char="•"/>
            </a:pPr>
            <a:r>
              <a:rPr lang="en-US" sz="2049">
                <a:solidFill>
                  <a:srgbClr val="000000"/>
                </a:solidFill>
                <a:latin typeface="Raleway 1 Bold"/>
              </a:rPr>
              <a:t>Goal is 10-12 adult professionals enrolled.​</a:t>
            </a:r>
          </a:p>
          <a:p>
            <a:pPr>
              <a:lnSpc>
                <a:spcPts val="2869"/>
              </a:lnSpc>
            </a:pPr>
            <a:r>
              <a:rPr lang="en-US" sz="2049">
                <a:solidFill>
                  <a:srgbClr val="000000"/>
                </a:solidFill>
                <a:latin typeface="Raleway 1 Bold"/>
              </a:rPr>
              <a:t>​</a:t>
            </a:r>
          </a:p>
          <a:p>
            <a:pPr>
              <a:lnSpc>
                <a:spcPts val="2869"/>
              </a:lnSpc>
            </a:pPr>
            <a:r>
              <a:rPr lang="en-US" sz="2049">
                <a:solidFill>
                  <a:srgbClr val="000000"/>
                </a:solidFill>
                <a:latin typeface="Raleway 1 Heavy"/>
              </a:rPr>
              <a:t>Challenges​</a:t>
            </a:r>
          </a:p>
          <a:p>
            <a:pPr marL="442594" indent="-221297" lvl="1">
              <a:lnSpc>
                <a:spcPts val="2869"/>
              </a:lnSpc>
              <a:buFont typeface="Arial"/>
              <a:buChar char="•"/>
            </a:pPr>
            <a:r>
              <a:rPr lang="en-US" sz="2049">
                <a:solidFill>
                  <a:srgbClr val="000000"/>
                </a:solidFill>
                <a:latin typeface="Raleway 1 Bold"/>
              </a:rPr>
              <a:t>Marketing &amp; Awareness ​</a:t>
            </a:r>
          </a:p>
          <a:p>
            <a:pPr marL="442594" indent="-221297" lvl="1">
              <a:lnSpc>
                <a:spcPts val="2869"/>
              </a:lnSpc>
              <a:buFont typeface="Arial"/>
              <a:buChar char="•"/>
            </a:pPr>
            <a:r>
              <a:rPr lang="en-US" sz="2049">
                <a:solidFill>
                  <a:srgbClr val="000000"/>
                </a:solidFill>
                <a:latin typeface="Raleway 1 Bold"/>
              </a:rPr>
              <a:t>Onboarding the Adjunct ​</a:t>
            </a:r>
          </a:p>
          <a:p>
            <a:pPr marL="442594" indent="-221297" lvl="1">
              <a:lnSpc>
                <a:spcPts val="2869"/>
              </a:lnSpc>
              <a:buFont typeface="Arial"/>
              <a:buChar char="•"/>
            </a:pPr>
            <a:r>
              <a:rPr lang="en-US" sz="2049">
                <a:solidFill>
                  <a:srgbClr val="000000"/>
                </a:solidFill>
                <a:latin typeface="Raleway 1 Bold"/>
              </a:rPr>
              <a:t>Enrolling Adult Learners​</a:t>
            </a:r>
          </a:p>
          <a:p>
            <a:pPr>
              <a:lnSpc>
                <a:spcPts val="2869"/>
              </a:lnSpc>
            </a:pPr>
            <a:r>
              <a:rPr lang="en-US" sz="2049">
                <a:solidFill>
                  <a:srgbClr val="000000"/>
                </a:solidFill>
                <a:latin typeface="Raleway 1 Bold"/>
              </a:rPr>
              <a:t>​</a:t>
            </a:r>
          </a:p>
          <a:p>
            <a:pPr>
              <a:lnSpc>
                <a:spcPts val="2869"/>
              </a:lnSpc>
            </a:pPr>
            <a:r>
              <a:rPr lang="en-US" sz="2049">
                <a:solidFill>
                  <a:srgbClr val="000000"/>
                </a:solidFill>
                <a:latin typeface="Raleway 1 Heavy"/>
              </a:rPr>
              <a:t>Solutions​:</a:t>
            </a:r>
          </a:p>
          <a:p>
            <a:pPr marL="442594" indent="-221297" lvl="1">
              <a:lnSpc>
                <a:spcPts val="2869"/>
              </a:lnSpc>
              <a:buFont typeface="Arial"/>
              <a:buChar char="•"/>
            </a:pPr>
            <a:r>
              <a:rPr lang="en-US" sz="2049">
                <a:solidFill>
                  <a:srgbClr val="000000"/>
                </a:solidFill>
                <a:latin typeface="Raleway 1 Bold"/>
              </a:rPr>
              <a:t>Engaged in a co-marketing agreement with the State Chapter of HIMSS to promote the Essex County College course.​</a:t>
            </a:r>
          </a:p>
          <a:p>
            <a:pPr marL="442594" indent="-221297" lvl="1">
              <a:lnSpc>
                <a:spcPts val="2869"/>
              </a:lnSpc>
              <a:buFont typeface="Arial"/>
              <a:buChar char="•"/>
            </a:pPr>
            <a:r>
              <a:rPr lang="en-US" sz="2049">
                <a:solidFill>
                  <a:srgbClr val="000000"/>
                </a:solidFill>
                <a:latin typeface="Raleway 1 Bold"/>
              </a:rPr>
              <a:t>HIMSS provided a grant for the Teaching Professional to earn their credential and receive teaching materials.​</a:t>
            </a:r>
          </a:p>
          <a:p>
            <a:pPr marL="442594" indent="-221297" lvl="1">
              <a:lnSpc>
                <a:spcPts val="2869"/>
              </a:lnSpc>
              <a:buFont typeface="Arial"/>
              <a:buChar char="•"/>
            </a:pPr>
            <a:r>
              <a:rPr lang="en-US" sz="2049">
                <a:solidFill>
                  <a:srgbClr val="000000"/>
                </a:solidFill>
                <a:latin typeface="Raleway 1 Bold"/>
              </a:rPr>
              <a:t>Initially</a:t>
            </a:r>
            <a:r>
              <a:rPr lang="en-US" sz="2049">
                <a:solidFill>
                  <a:srgbClr val="000000"/>
                </a:solidFill>
                <a:latin typeface="Raleway 1 Bold"/>
              </a:rPr>
              <a:t> subsidize a portion (or all, if needed) of course fees to launch the program for Adult Learners.​</a:t>
            </a:r>
          </a:p>
          <a:p>
            <a:pPr>
              <a:lnSpc>
                <a:spcPts val="2869"/>
              </a:lnSpc>
            </a:pPr>
            <a:r>
              <a:rPr lang="en-US" sz="2049">
                <a:solidFill>
                  <a:srgbClr val="000000"/>
                </a:solidFill>
                <a:latin typeface="Raleway 1 Bold"/>
              </a:rPr>
              <a:t>​</a:t>
            </a:r>
          </a:p>
          <a:p>
            <a:pPr>
              <a:lnSpc>
                <a:spcPts val="2869"/>
              </a:lnSpc>
            </a:pPr>
            <a:r>
              <a:rPr lang="en-US" sz="2049">
                <a:solidFill>
                  <a:srgbClr val="000000"/>
                </a:solidFill>
                <a:latin typeface="Raleway 1 Heavy"/>
              </a:rPr>
              <a:t>Advice:</a:t>
            </a:r>
            <a:r>
              <a:rPr lang="en-US" sz="2049">
                <a:solidFill>
                  <a:srgbClr val="000000"/>
                </a:solidFill>
                <a:latin typeface="Raleway 1 Bold"/>
              </a:rPr>
              <a:t>​</a:t>
            </a:r>
          </a:p>
          <a:p>
            <a:pPr marL="442594" indent="-221297" lvl="1">
              <a:lnSpc>
                <a:spcPts val="2869"/>
              </a:lnSpc>
              <a:buFont typeface="Arial"/>
              <a:buChar char="•"/>
            </a:pPr>
            <a:r>
              <a:rPr lang="en-US" sz="2049">
                <a:solidFill>
                  <a:srgbClr val="000000"/>
                </a:solidFill>
                <a:latin typeface="Raleway 1 Bold"/>
              </a:rPr>
              <a:t>Exhibit at association conferences, which is how we found the Adjunct.​</a:t>
            </a:r>
          </a:p>
          <a:p>
            <a:pPr marL="442594" indent="-221297" lvl="1">
              <a:lnSpc>
                <a:spcPts val="2869"/>
              </a:lnSpc>
              <a:buFont typeface="Arial"/>
              <a:buChar char="•"/>
            </a:pPr>
            <a:r>
              <a:rPr lang="en-US" sz="2049">
                <a:solidFill>
                  <a:srgbClr val="000000"/>
                </a:solidFill>
                <a:latin typeface="Raleway 1 Bold"/>
              </a:rPr>
              <a:t>To drive enrollment, explore partnerships with local business associations.</a:t>
            </a:r>
          </a:p>
          <a:p>
            <a:pPr>
              <a:lnSpc>
                <a:spcPts val="2869"/>
              </a:lnSpc>
            </a:pPr>
          </a:p>
        </p:txBody>
      </p:sp>
      <p:sp>
        <p:nvSpPr>
          <p:cNvPr name="AutoShape 4" id="4"/>
          <p:cNvSpPr/>
          <p:nvPr/>
        </p:nvSpPr>
        <p:spPr>
          <a:xfrm rot="0">
            <a:off x="0" y="0"/>
            <a:ext cx="4919619" cy="10287000"/>
          </a:xfrm>
          <a:prstGeom prst="rect">
            <a:avLst/>
          </a:prstGeom>
          <a:solidFill>
            <a:srgbClr val="263F6B">
              <a:alpha val="94902"/>
            </a:srgbClr>
          </a:solidFill>
        </p:spPr>
      </p:sp>
      <p:sp>
        <p:nvSpPr>
          <p:cNvPr name="TextBox 5" id="5"/>
          <p:cNvSpPr txBox="true"/>
          <p:nvPr/>
        </p:nvSpPr>
        <p:spPr>
          <a:xfrm rot="0">
            <a:off x="372506" y="906210"/>
            <a:ext cx="4174607" cy="891540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a:rPr>
              <a:t>​Big Idea Different than the Work Done in Year 1​</a:t>
            </a:r>
          </a:p>
          <a:p>
            <a:pPr>
              <a:lnSpc>
                <a:spcPts val="2017"/>
              </a:lnSpc>
            </a:pPr>
          </a:p>
          <a:p>
            <a:pPr>
              <a:lnSpc>
                <a:spcPts val="2017"/>
              </a:lnSpc>
            </a:pPr>
            <a:r>
              <a:rPr lang="en-US" sz="1681" spc="124">
                <a:solidFill>
                  <a:srgbClr val="FFFFFF"/>
                </a:solidFill>
                <a:latin typeface="Montserrat"/>
              </a:rPr>
              <a:t>Connection to High School </a:t>
            </a:r>
            <a:r>
              <a:rPr lang="en-US" sz="1681" spc="124">
                <a:solidFill>
                  <a:srgbClr val="FFFFFF"/>
                </a:solidFill>
                <a:latin typeface="Montserrat"/>
              </a:rPr>
              <a:t>(Non-Credit)​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Classic Bold"/>
              </a:rPr>
              <a:t>Community College (Non-Credit)​</a:t>
            </a:r>
          </a:p>
          <a:p>
            <a:pPr>
              <a:lnSpc>
                <a:spcPts val="2017"/>
              </a:lnSpc>
            </a:pPr>
            <a:r>
              <a:rPr lang="en-US" sz="1681" spc="124">
                <a:solidFill>
                  <a:srgbClr val="FFFFFF"/>
                </a:solidFill>
                <a:latin typeface="Montserrat Classic"/>
              </a:rPr>
              <a:t>​</a:t>
            </a:r>
          </a:p>
          <a:p>
            <a:pPr>
              <a:lnSpc>
                <a:spcPts val="2017"/>
              </a:lnSpc>
            </a:pPr>
            <a:r>
              <a:rPr lang="en-US" sz="1681" spc="124">
                <a:solidFill>
                  <a:srgbClr val="FFFFFF"/>
                </a:solidFill>
                <a:latin typeface="Montserrat Light"/>
              </a:rPr>
              <a:t>Community College (Credit)​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a:rPr>
              <a:t>Adult Learners​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Pilot</a:t>
            </a:r>
          </a:p>
        </p:txBody>
      </p:sp>
      <p:sp>
        <p:nvSpPr>
          <p:cNvPr name="TextBox 6" id="6"/>
          <p:cNvSpPr txBox="true"/>
          <p:nvPr/>
        </p:nvSpPr>
        <p:spPr>
          <a:xfrm rot="0">
            <a:off x="372506" y="455865"/>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Tree>
  </p:cSld>
  <p:clrMapOvr>
    <a:masterClrMapping/>
  </p:clrMapOvr>
</p:sld>
</file>

<file path=ppt/slides/slide3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5435330" y="334058"/>
            <a:ext cx="12852670" cy="1431490"/>
          </a:xfrm>
          <a:prstGeom prst="rect">
            <a:avLst/>
          </a:prstGeom>
        </p:spPr>
        <p:txBody>
          <a:bodyPr anchor="t" rtlCol="false" tIns="0" lIns="0" bIns="0" rIns="0">
            <a:spAutoFit/>
          </a:bodyPr>
          <a:lstStyle/>
          <a:p>
            <a:pPr>
              <a:lnSpc>
                <a:spcPts val="5551"/>
              </a:lnSpc>
            </a:pPr>
            <a:r>
              <a:rPr lang="en-US" sz="4957" spc="44">
                <a:solidFill>
                  <a:srgbClr val="263F6B"/>
                </a:solidFill>
                <a:latin typeface="Montserrat Classic Bold"/>
              </a:rPr>
              <a:t>Healthcare Technology </a:t>
            </a:r>
          </a:p>
          <a:p>
            <a:pPr algn="l">
              <a:lnSpc>
                <a:spcPts val="5551"/>
              </a:lnSpc>
            </a:pPr>
            <a:r>
              <a:rPr lang="en-US" sz="4957" spc="44">
                <a:solidFill>
                  <a:srgbClr val="263F6B"/>
                </a:solidFill>
                <a:latin typeface="Montserrat Classic Bold"/>
              </a:rPr>
              <a:t>&amp; Administration​</a:t>
            </a:r>
          </a:p>
        </p:txBody>
      </p:sp>
      <p:sp>
        <p:nvSpPr>
          <p:cNvPr name="TextBox 3" id="3"/>
          <p:cNvSpPr txBox="true"/>
          <p:nvPr/>
        </p:nvSpPr>
        <p:spPr>
          <a:xfrm rot="0">
            <a:off x="5435330" y="1991312"/>
            <a:ext cx="12527122" cy="7612380"/>
          </a:xfrm>
          <a:prstGeom prst="rect">
            <a:avLst/>
          </a:prstGeom>
        </p:spPr>
        <p:txBody>
          <a:bodyPr anchor="t" rtlCol="false" tIns="0" lIns="0" bIns="0" rIns="0">
            <a:spAutoFit/>
          </a:bodyPr>
          <a:lstStyle/>
          <a:p>
            <a:pPr>
              <a:lnSpc>
                <a:spcPts val="3569"/>
              </a:lnSpc>
            </a:pPr>
            <a:r>
              <a:rPr lang="en-US" sz="2549">
                <a:solidFill>
                  <a:srgbClr val="000000"/>
                </a:solidFill>
                <a:latin typeface="Raleway 1 Heavy"/>
              </a:rPr>
              <a:t>Health IT &amp; Informatics Apprenticeship:</a:t>
            </a:r>
          </a:p>
          <a:p>
            <a:pPr>
              <a:lnSpc>
                <a:spcPts val="3569"/>
              </a:lnSpc>
            </a:pPr>
            <a:r>
              <a:rPr lang="en-US" sz="2549">
                <a:solidFill>
                  <a:srgbClr val="000000"/>
                </a:solidFill>
                <a:latin typeface="Raleway 1 Bold"/>
              </a:rPr>
              <a:t>HIMSS is working toward the development of an Apprenticeship model that engages many industry partners for maximum student exposure and opportunity.​</a:t>
            </a:r>
          </a:p>
          <a:p>
            <a:pPr>
              <a:lnSpc>
                <a:spcPts val="3569"/>
              </a:lnSpc>
            </a:pPr>
            <a:r>
              <a:rPr lang="en-US" sz="2549">
                <a:solidFill>
                  <a:srgbClr val="000000"/>
                </a:solidFill>
                <a:latin typeface="Raleway 1 Bold"/>
              </a:rPr>
              <a:t>​</a:t>
            </a:r>
          </a:p>
          <a:p>
            <a:pPr>
              <a:lnSpc>
                <a:spcPts val="3569"/>
              </a:lnSpc>
            </a:pPr>
            <a:r>
              <a:rPr lang="en-US" sz="2549">
                <a:solidFill>
                  <a:srgbClr val="000000"/>
                </a:solidFill>
                <a:latin typeface="Raleway 1 Heavy"/>
              </a:rPr>
              <a:t>Challenges​:</a:t>
            </a:r>
          </a:p>
          <a:p>
            <a:pPr marL="550542" indent="-275271" lvl="1">
              <a:lnSpc>
                <a:spcPts val="3569"/>
              </a:lnSpc>
              <a:buFont typeface="Arial"/>
              <a:buChar char="•"/>
            </a:pPr>
            <a:r>
              <a:rPr lang="en-US" sz="2549">
                <a:solidFill>
                  <a:srgbClr val="000000"/>
                </a:solidFill>
                <a:latin typeface="Raleway 1 Heavy"/>
              </a:rPr>
              <a:t>Classroom Training: </a:t>
            </a:r>
            <a:r>
              <a:rPr lang="en-US" sz="2549">
                <a:solidFill>
                  <a:srgbClr val="000000"/>
                </a:solidFill>
                <a:latin typeface="Raleway 1 Bold"/>
              </a:rPr>
              <a:t>ECC has received Board Approval for the 1-year classroom training.  A condensed version of the course will be piloted in Summer 2024 as the Adjunct Teaching Professional ramps-up and we test student interest and gather feedback.​</a:t>
            </a:r>
          </a:p>
          <a:p>
            <a:pPr marL="550542" indent="-275271" lvl="1">
              <a:lnSpc>
                <a:spcPts val="3569"/>
              </a:lnSpc>
              <a:buFont typeface="Arial"/>
              <a:buChar char="•"/>
            </a:pPr>
            <a:r>
              <a:rPr lang="en-US" sz="2549">
                <a:solidFill>
                  <a:srgbClr val="000000"/>
                </a:solidFill>
                <a:latin typeface="Raleway 1 Heavy"/>
              </a:rPr>
              <a:t>Hands-on Training:</a:t>
            </a:r>
            <a:r>
              <a:rPr lang="en-US" sz="2549">
                <a:solidFill>
                  <a:srgbClr val="000000"/>
                </a:solidFill>
                <a:latin typeface="Raleway 1 Bold"/>
              </a:rPr>
              <a:t> Engaging Industry in a meaningful way has been a challenge.  ECC &amp; H</a:t>
            </a:r>
            <a:r>
              <a:rPr lang="en-US" sz="2549">
                <a:solidFill>
                  <a:srgbClr val="000000"/>
                </a:solidFill>
                <a:latin typeface="Raleway 1 Bold"/>
              </a:rPr>
              <a:t>IMSS will</a:t>
            </a:r>
            <a:r>
              <a:rPr lang="en-US" sz="2549">
                <a:solidFill>
                  <a:srgbClr val="000000"/>
                </a:solidFill>
                <a:latin typeface="Raleway 1 Bold"/>
              </a:rPr>
              <a:t> be piloting an Informatics Learning Lab with one-industry partner for a proof-of-concept test.​</a:t>
            </a:r>
          </a:p>
          <a:p>
            <a:pPr>
              <a:lnSpc>
                <a:spcPts val="3569"/>
              </a:lnSpc>
            </a:pPr>
            <a:r>
              <a:rPr lang="en-US" sz="2549">
                <a:solidFill>
                  <a:srgbClr val="000000"/>
                </a:solidFill>
                <a:latin typeface="Raleway 1 Bold"/>
              </a:rPr>
              <a:t>​</a:t>
            </a:r>
          </a:p>
          <a:p>
            <a:pPr>
              <a:lnSpc>
                <a:spcPts val="3569"/>
              </a:lnSpc>
            </a:pPr>
            <a:r>
              <a:rPr lang="en-US" sz="2549">
                <a:solidFill>
                  <a:srgbClr val="000000"/>
                </a:solidFill>
                <a:latin typeface="Raleway 1 Heavy"/>
              </a:rPr>
              <a:t>Advice​:</a:t>
            </a:r>
          </a:p>
          <a:p>
            <a:pPr marL="550542" indent="-275271" lvl="1">
              <a:lnSpc>
                <a:spcPts val="3569"/>
              </a:lnSpc>
              <a:buFont typeface="Arial"/>
              <a:buChar char="•"/>
            </a:pPr>
            <a:r>
              <a:rPr lang="en-US" sz="2549">
                <a:solidFill>
                  <a:srgbClr val="000000"/>
                </a:solidFill>
                <a:latin typeface="Raleway 1 Bold"/>
              </a:rPr>
              <a:t>Take your time, pilot and test each component before launching.​</a:t>
            </a:r>
          </a:p>
          <a:p>
            <a:pPr marL="550542" indent="-275271" lvl="1">
              <a:lnSpc>
                <a:spcPts val="3569"/>
              </a:lnSpc>
              <a:buFont typeface="Arial"/>
              <a:buChar char="•"/>
            </a:pPr>
            <a:r>
              <a:rPr lang="en-US" sz="2549">
                <a:solidFill>
                  <a:srgbClr val="000000"/>
                </a:solidFill>
                <a:latin typeface="Raleway 1 Bold"/>
              </a:rPr>
              <a:t>C</a:t>
            </a:r>
            <a:r>
              <a:rPr lang="en-US" sz="2549">
                <a:solidFill>
                  <a:srgbClr val="000000"/>
                </a:solidFill>
                <a:latin typeface="Raleway 1 Bold"/>
              </a:rPr>
              <a:t>reate incentives for industry; creating a self-funded model (more to come).​</a:t>
            </a:r>
          </a:p>
        </p:txBody>
      </p:sp>
      <p:sp>
        <p:nvSpPr>
          <p:cNvPr name="AutoShape 4" id="4"/>
          <p:cNvSpPr/>
          <p:nvPr/>
        </p:nvSpPr>
        <p:spPr>
          <a:xfrm rot="0">
            <a:off x="0" y="0"/>
            <a:ext cx="4919619" cy="10287000"/>
          </a:xfrm>
          <a:prstGeom prst="rect">
            <a:avLst/>
          </a:prstGeom>
          <a:solidFill>
            <a:srgbClr val="263F6B">
              <a:alpha val="94902"/>
            </a:srgbClr>
          </a:solidFill>
        </p:spPr>
      </p:sp>
      <p:sp>
        <p:nvSpPr>
          <p:cNvPr name="TextBox 5" id="5"/>
          <p:cNvSpPr txBox="true"/>
          <p:nvPr/>
        </p:nvSpPr>
        <p:spPr>
          <a:xfrm rot="0">
            <a:off x="372506" y="903035"/>
            <a:ext cx="4174607" cy="892175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a:rPr>
              <a:t>​Big Idea Different than the Work Done in Year 1​</a:t>
            </a:r>
          </a:p>
          <a:p>
            <a:pPr>
              <a:lnSpc>
                <a:spcPts val="2017"/>
              </a:lnSpc>
            </a:pPr>
          </a:p>
          <a:p>
            <a:pPr>
              <a:lnSpc>
                <a:spcPts val="2017"/>
              </a:lnSpc>
            </a:pPr>
            <a:r>
              <a:rPr lang="en-US" sz="1681" spc="124">
                <a:solidFill>
                  <a:srgbClr val="FFFFFF"/>
                </a:solidFill>
                <a:latin typeface="Montserrat"/>
              </a:rPr>
              <a:t>Connection to High School </a:t>
            </a:r>
            <a:r>
              <a:rPr lang="en-US" sz="1681" spc="124">
                <a:solidFill>
                  <a:srgbClr val="FFFFFF"/>
                </a:solidFill>
                <a:latin typeface="Montserrat"/>
              </a:rPr>
              <a:t>(Non-Credit)​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Community College (Non-Credit)​</a:t>
            </a:r>
          </a:p>
          <a:p>
            <a:pPr>
              <a:lnSpc>
                <a:spcPts val="2017"/>
              </a:lnSpc>
            </a:pPr>
            <a:r>
              <a:rPr lang="en-US" sz="1681" spc="124">
                <a:solidFill>
                  <a:srgbClr val="FFFFFF"/>
                </a:solidFill>
                <a:latin typeface="Montserrat Classic"/>
              </a:rPr>
              <a:t>​</a:t>
            </a:r>
          </a:p>
          <a:p>
            <a:pPr>
              <a:lnSpc>
                <a:spcPts val="2017"/>
              </a:lnSpc>
            </a:pPr>
            <a:r>
              <a:rPr lang="en-US" sz="1681" spc="124">
                <a:solidFill>
                  <a:srgbClr val="FFFFFF"/>
                </a:solidFill>
                <a:latin typeface="Montserrat Light"/>
              </a:rPr>
              <a:t>Community College (Credit)​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Bold"/>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Adult Learners​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a:rPr>
              <a:t>Pilot</a:t>
            </a:r>
          </a:p>
        </p:txBody>
      </p:sp>
      <p:sp>
        <p:nvSpPr>
          <p:cNvPr name="TextBox 6" id="6"/>
          <p:cNvSpPr txBox="true"/>
          <p:nvPr/>
        </p:nvSpPr>
        <p:spPr>
          <a:xfrm rot="0">
            <a:off x="372506" y="452690"/>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Tree>
  </p:cSld>
  <p:clrMapOvr>
    <a:masterClrMapping/>
  </p:clrMapOvr>
</p:sld>
</file>

<file path=ppt/slides/slide3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5435330" y="334058"/>
            <a:ext cx="12852670" cy="1431490"/>
          </a:xfrm>
          <a:prstGeom prst="rect">
            <a:avLst/>
          </a:prstGeom>
        </p:spPr>
        <p:txBody>
          <a:bodyPr anchor="t" rtlCol="false" tIns="0" lIns="0" bIns="0" rIns="0">
            <a:spAutoFit/>
          </a:bodyPr>
          <a:lstStyle/>
          <a:p>
            <a:pPr>
              <a:lnSpc>
                <a:spcPts val="5551"/>
              </a:lnSpc>
            </a:pPr>
            <a:r>
              <a:rPr lang="en-US" sz="4957" spc="44">
                <a:solidFill>
                  <a:srgbClr val="263F6B"/>
                </a:solidFill>
                <a:latin typeface="Montserrat Classic Bold"/>
              </a:rPr>
              <a:t>Healthcare Technology </a:t>
            </a:r>
          </a:p>
          <a:p>
            <a:pPr algn="l">
              <a:lnSpc>
                <a:spcPts val="5551"/>
              </a:lnSpc>
            </a:pPr>
            <a:r>
              <a:rPr lang="en-US" sz="4957" spc="44">
                <a:solidFill>
                  <a:srgbClr val="263F6B"/>
                </a:solidFill>
                <a:latin typeface="Montserrat Classic Bold"/>
              </a:rPr>
              <a:t>&amp; Administration​</a:t>
            </a:r>
          </a:p>
        </p:txBody>
      </p:sp>
      <p:sp>
        <p:nvSpPr>
          <p:cNvPr name="TextBox 3" id="3"/>
          <p:cNvSpPr txBox="true"/>
          <p:nvPr/>
        </p:nvSpPr>
        <p:spPr>
          <a:xfrm rot="0">
            <a:off x="5435330" y="2054860"/>
            <a:ext cx="12433587" cy="7335520"/>
          </a:xfrm>
          <a:prstGeom prst="rect">
            <a:avLst/>
          </a:prstGeom>
        </p:spPr>
        <p:txBody>
          <a:bodyPr anchor="t" rtlCol="false" tIns="0" lIns="0" bIns="0" rIns="0">
            <a:spAutoFit/>
          </a:bodyPr>
          <a:lstStyle/>
          <a:p>
            <a:pPr>
              <a:lnSpc>
                <a:spcPts val="4129"/>
              </a:lnSpc>
            </a:pPr>
            <a:r>
              <a:rPr lang="en-US" sz="2949">
                <a:solidFill>
                  <a:srgbClr val="000000"/>
                </a:solidFill>
                <a:latin typeface="Raleway 1 Heavy"/>
              </a:rPr>
              <a:t>Articulation Agreement​:</a:t>
            </a:r>
          </a:p>
          <a:p>
            <a:pPr>
              <a:lnSpc>
                <a:spcPts val="4129"/>
              </a:lnSpc>
            </a:pPr>
            <a:r>
              <a:rPr lang="en-US" sz="2949">
                <a:solidFill>
                  <a:srgbClr val="000000"/>
                </a:solidFill>
                <a:latin typeface="Raleway 1 Bold"/>
              </a:rPr>
              <a:t>Essex County College completed a Transfer/Admissions Agreement with The Rutgers Biomedical and Health Sciences, School of Health Professions (SHP), Department of Health Informatics. ​</a:t>
            </a:r>
          </a:p>
          <a:p>
            <a:pPr>
              <a:lnSpc>
                <a:spcPts val="4129"/>
              </a:lnSpc>
            </a:pPr>
            <a:r>
              <a:rPr lang="en-US" sz="2949">
                <a:solidFill>
                  <a:srgbClr val="000000"/>
                </a:solidFill>
                <a:latin typeface="Raleway 1 Bold"/>
              </a:rPr>
              <a:t>​</a:t>
            </a:r>
          </a:p>
          <a:p>
            <a:pPr>
              <a:lnSpc>
                <a:spcPts val="4129"/>
              </a:lnSpc>
            </a:pPr>
            <a:r>
              <a:rPr lang="en-US" sz="2949">
                <a:solidFill>
                  <a:srgbClr val="000000"/>
                </a:solidFill>
                <a:latin typeface="Raleway 1 Bold"/>
              </a:rPr>
              <a:t>This will enable ECC students who graduate with a General Science A.S. degree to continue their education at Rutgers SHP, for the purpose of matriculating into the Bachelor of Science in Health Information Management (BSHIM) degree.​</a:t>
            </a:r>
          </a:p>
          <a:p>
            <a:pPr>
              <a:lnSpc>
                <a:spcPts val="4129"/>
              </a:lnSpc>
            </a:pPr>
            <a:r>
              <a:rPr lang="en-US" sz="2949">
                <a:solidFill>
                  <a:srgbClr val="000000"/>
                </a:solidFill>
                <a:latin typeface="Raleway 1 Bold"/>
              </a:rPr>
              <a:t>​</a:t>
            </a:r>
          </a:p>
          <a:p>
            <a:pPr>
              <a:lnSpc>
                <a:spcPts val="4129"/>
              </a:lnSpc>
            </a:pPr>
            <a:r>
              <a:rPr lang="en-US" sz="2949">
                <a:solidFill>
                  <a:srgbClr val="000000"/>
                </a:solidFill>
                <a:latin typeface="Raleway 1 Heavy"/>
              </a:rPr>
              <a:t>Advice:​</a:t>
            </a:r>
          </a:p>
          <a:p>
            <a:pPr>
              <a:lnSpc>
                <a:spcPts val="4129"/>
              </a:lnSpc>
            </a:pPr>
            <a:r>
              <a:rPr lang="en-US" sz="2949">
                <a:solidFill>
                  <a:srgbClr val="000000"/>
                </a:solidFill>
                <a:latin typeface="Raleway 1 Bold"/>
              </a:rPr>
              <a:t>This was a continuation from the NJ Pathways Year 1. Articulation agreements are a lengthy process; it is beneficial to have an assigned staff member to spearhead the articulation process. </a:t>
            </a:r>
          </a:p>
        </p:txBody>
      </p:sp>
      <p:sp>
        <p:nvSpPr>
          <p:cNvPr name="AutoShape 4" id="4"/>
          <p:cNvSpPr/>
          <p:nvPr/>
        </p:nvSpPr>
        <p:spPr>
          <a:xfrm rot="0">
            <a:off x="0" y="0"/>
            <a:ext cx="4919619" cy="10287000"/>
          </a:xfrm>
          <a:prstGeom prst="rect">
            <a:avLst/>
          </a:prstGeom>
          <a:solidFill>
            <a:srgbClr val="263F6B">
              <a:alpha val="94902"/>
            </a:srgbClr>
          </a:solidFill>
        </p:spPr>
      </p:sp>
      <p:sp>
        <p:nvSpPr>
          <p:cNvPr name="TextBox 5" id="5"/>
          <p:cNvSpPr txBox="true"/>
          <p:nvPr/>
        </p:nvSpPr>
        <p:spPr>
          <a:xfrm rot="0">
            <a:off x="372506" y="906210"/>
            <a:ext cx="4174607" cy="891540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a:rPr>
              <a:t>​Big Idea Different than the Work Done in Year 1​</a:t>
            </a:r>
          </a:p>
          <a:p>
            <a:pPr>
              <a:lnSpc>
                <a:spcPts val="2017"/>
              </a:lnSpc>
            </a:pPr>
          </a:p>
          <a:p>
            <a:pPr>
              <a:lnSpc>
                <a:spcPts val="2017"/>
              </a:lnSpc>
            </a:pPr>
            <a:r>
              <a:rPr lang="en-US" sz="1681" spc="124">
                <a:solidFill>
                  <a:srgbClr val="FFFFFF"/>
                </a:solidFill>
                <a:latin typeface="Montserrat"/>
              </a:rPr>
              <a:t>Connection to High School </a:t>
            </a:r>
            <a:r>
              <a:rPr lang="en-US" sz="1681" spc="124">
                <a:solidFill>
                  <a:srgbClr val="FFFFFF"/>
                </a:solidFill>
                <a:latin typeface="Montserrat"/>
              </a:rPr>
              <a:t>(Non-Credit)​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Community College (Non-Credit)​</a:t>
            </a:r>
          </a:p>
          <a:p>
            <a:pPr>
              <a:lnSpc>
                <a:spcPts val="2017"/>
              </a:lnSpc>
            </a:pPr>
            <a:r>
              <a:rPr lang="en-US" sz="1681" spc="124">
                <a:solidFill>
                  <a:srgbClr val="FFFFFF"/>
                </a:solidFill>
                <a:latin typeface="Montserrat Classic"/>
              </a:rPr>
              <a:t>​</a:t>
            </a:r>
          </a:p>
          <a:p>
            <a:pPr>
              <a:lnSpc>
                <a:spcPts val="2017"/>
              </a:lnSpc>
            </a:pPr>
            <a:r>
              <a:rPr lang="en-US" sz="1681" spc="124">
                <a:solidFill>
                  <a:srgbClr val="FFFFFF"/>
                </a:solidFill>
                <a:latin typeface="Montserrat Light"/>
              </a:rPr>
              <a:t>Community College (Credit)​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Adult Learners​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Pilot</a:t>
            </a:r>
          </a:p>
        </p:txBody>
      </p:sp>
      <p:sp>
        <p:nvSpPr>
          <p:cNvPr name="TextBox 6" id="6"/>
          <p:cNvSpPr txBox="true"/>
          <p:nvPr/>
        </p:nvSpPr>
        <p:spPr>
          <a:xfrm rot="0">
            <a:off x="372506" y="455865"/>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9869" r="-25874" b="-9222"/>
            </a:stretch>
          </a:blipFill>
        </p:spPr>
      </p:sp>
      <p:sp>
        <p:nvSpPr>
          <p:cNvPr name="AutoShape 3" id="3"/>
          <p:cNvSpPr/>
          <p:nvPr/>
        </p:nvSpPr>
        <p:spPr>
          <a:xfrm rot="0">
            <a:off x="-266700" y="5777698"/>
            <a:ext cx="18821400" cy="8719248"/>
          </a:xfrm>
          <a:prstGeom prst="rect">
            <a:avLst/>
          </a:prstGeom>
          <a:solidFill>
            <a:srgbClr val="263F6B">
              <a:alpha val="89804"/>
            </a:srgbClr>
          </a:solidFill>
        </p:spPr>
      </p:sp>
      <p:sp>
        <p:nvSpPr>
          <p:cNvPr name="TextBox 4" id="4"/>
          <p:cNvSpPr txBox="true"/>
          <p:nvPr/>
        </p:nvSpPr>
        <p:spPr>
          <a:xfrm rot="0">
            <a:off x="1028700" y="8751109"/>
            <a:ext cx="17526000" cy="856038"/>
          </a:xfrm>
          <a:prstGeom prst="rect">
            <a:avLst/>
          </a:prstGeom>
        </p:spPr>
        <p:txBody>
          <a:bodyPr anchor="t" rtlCol="false" tIns="0" lIns="0" bIns="0" rIns="0">
            <a:spAutoFit/>
          </a:bodyPr>
          <a:lstStyle/>
          <a:p>
            <a:pPr>
              <a:lnSpc>
                <a:spcPts val="6984"/>
              </a:lnSpc>
            </a:pPr>
            <a:r>
              <a:rPr lang="en-US" sz="4989">
                <a:solidFill>
                  <a:srgbClr val="F3F6FA"/>
                </a:solidFill>
                <a:latin typeface="Raleway 1"/>
              </a:rPr>
              <a:t>Elvy Vieira, Essex County College​</a:t>
            </a:r>
          </a:p>
        </p:txBody>
      </p:sp>
      <p:sp>
        <p:nvSpPr>
          <p:cNvPr name="TextBox 5" id="5"/>
          <p:cNvSpPr txBox="true"/>
          <p:nvPr/>
        </p:nvSpPr>
        <p:spPr>
          <a:xfrm rot="0">
            <a:off x="1028700" y="6373544"/>
            <a:ext cx="16374407" cy="1863034"/>
          </a:xfrm>
          <a:prstGeom prst="rect">
            <a:avLst/>
          </a:prstGeom>
        </p:spPr>
        <p:txBody>
          <a:bodyPr anchor="t" rtlCol="false" tIns="0" lIns="0" bIns="0" rIns="0">
            <a:spAutoFit/>
          </a:bodyPr>
          <a:lstStyle/>
          <a:p>
            <a:pPr>
              <a:lnSpc>
                <a:spcPts val="7146"/>
              </a:lnSpc>
            </a:pPr>
            <a:r>
              <a:rPr lang="en-US" sz="7367" spc="66">
                <a:solidFill>
                  <a:srgbClr val="F8FBFD"/>
                </a:solidFill>
                <a:latin typeface="Montserrat Classic Bold"/>
              </a:rPr>
              <a:t>Dual Certificate – Allied </a:t>
            </a:r>
          </a:p>
          <a:p>
            <a:pPr algn="l">
              <a:lnSpc>
                <a:spcPts val="7146"/>
              </a:lnSpc>
            </a:pPr>
            <a:r>
              <a:rPr lang="en-US" sz="7367" spc="66">
                <a:solidFill>
                  <a:srgbClr val="F8FBFD"/>
                </a:solidFill>
                <a:latin typeface="Montserrat Classic Bold"/>
              </a:rPr>
              <a:t>Health Careers​</a:t>
            </a:r>
          </a:p>
        </p:txBody>
      </p:sp>
      <p:sp>
        <p:nvSpPr>
          <p:cNvPr name="Freeform 6" id="6"/>
          <p:cNvSpPr/>
          <p:nvPr/>
        </p:nvSpPr>
        <p:spPr>
          <a:xfrm flipH="false" flipV="false" rot="0">
            <a:off x="692425" y="697639"/>
            <a:ext cx="837360" cy="824377"/>
          </a:xfrm>
          <a:custGeom>
            <a:avLst/>
            <a:gdLst/>
            <a:ahLst/>
            <a:cxnLst/>
            <a:rect r="r" b="b" t="t" l="l"/>
            <a:pathLst>
              <a:path h="824377" w="837360">
                <a:moveTo>
                  <a:pt x="0" y="0"/>
                </a:moveTo>
                <a:lnTo>
                  <a:pt x="837360" y="0"/>
                </a:lnTo>
                <a:lnTo>
                  <a:pt x="837360" y="824377"/>
                </a:lnTo>
                <a:lnTo>
                  <a:pt x="0" y="824377"/>
                </a:lnTo>
                <a:lnTo>
                  <a:pt x="0" y="0"/>
                </a:lnTo>
                <a:close/>
              </a:path>
            </a:pathLst>
          </a:custGeom>
          <a:blipFill>
            <a:blip r:embed="rId3">
              <a:alphaModFix amt="70000"/>
            </a:blip>
            <a:stretch>
              <a:fillRect l="-127619" t="-13039" r="-130462" b="-107466"/>
            </a:stretch>
          </a:blipFill>
        </p:spPr>
      </p:sp>
      <p:sp>
        <p:nvSpPr>
          <p:cNvPr name="AutoShape 7" id="7"/>
          <p:cNvSpPr/>
          <p:nvPr/>
        </p:nvSpPr>
        <p:spPr>
          <a:xfrm rot="0">
            <a:off x="1028700" y="8501385"/>
            <a:ext cx="11453465" cy="89692"/>
          </a:xfrm>
          <a:prstGeom prst="rect">
            <a:avLst/>
          </a:prstGeom>
          <a:solidFill>
            <a:srgbClr val="F8FBFD"/>
          </a:solidFill>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4919619" cy="10287000"/>
          </a:xfrm>
          <a:prstGeom prst="rect">
            <a:avLst/>
          </a:prstGeom>
          <a:solidFill>
            <a:srgbClr val="263F6B">
              <a:alpha val="94902"/>
            </a:srgbClr>
          </a:solidFill>
        </p:spPr>
      </p:sp>
      <p:sp>
        <p:nvSpPr>
          <p:cNvPr name="Freeform 3" id="3"/>
          <p:cNvSpPr/>
          <p:nvPr/>
        </p:nvSpPr>
        <p:spPr>
          <a:xfrm flipH="false" flipV="false" rot="0">
            <a:off x="568587" y="9104922"/>
            <a:ext cx="761032" cy="749233"/>
          </a:xfrm>
          <a:custGeom>
            <a:avLst/>
            <a:gdLst/>
            <a:ahLst/>
            <a:cxnLst/>
            <a:rect r="r" b="b" t="t" l="l"/>
            <a:pathLst>
              <a:path h="749233" w="761032">
                <a:moveTo>
                  <a:pt x="0" y="0"/>
                </a:moveTo>
                <a:lnTo>
                  <a:pt x="761032" y="0"/>
                </a:lnTo>
                <a:lnTo>
                  <a:pt x="761032" y="749232"/>
                </a:lnTo>
                <a:lnTo>
                  <a:pt x="0" y="749232"/>
                </a:lnTo>
                <a:lnTo>
                  <a:pt x="0" y="0"/>
                </a:lnTo>
                <a:close/>
              </a:path>
            </a:pathLst>
          </a:custGeom>
          <a:blipFill>
            <a:blip r:embed="rId2">
              <a:alphaModFix amt="70000"/>
            </a:blip>
            <a:stretch>
              <a:fillRect l="-127619" t="-13039" r="-130462" b="-107466"/>
            </a:stretch>
          </a:blipFill>
        </p:spPr>
      </p:sp>
      <p:sp>
        <p:nvSpPr>
          <p:cNvPr name="TextBox 4" id="4"/>
          <p:cNvSpPr txBox="true"/>
          <p:nvPr/>
        </p:nvSpPr>
        <p:spPr>
          <a:xfrm rot="0">
            <a:off x="487935" y="2003220"/>
            <a:ext cx="3943750" cy="772681"/>
          </a:xfrm>
          <a:prstGeom prst="rect">
            <a:avLst/>
          </a:prstGeom>
        </p:spPr>
        <p:txBody>
          <a:bodyPr anchor="t" rtlCol="false" tIns="0" lIns="0" bIns="0" rIns="0">
            <a:spAutoFit/>
          </a:bodyPr>
          <a:lstStyle/>
          <a:p>
            <a:pPr>
              <a:lnSpc>
                <a:spcPts val="3097"/>
              </a:lnSpc>
            </a:pPr>
            <a:r>
              <a:rPr lang="en-US" sz="2581" spc="191">
                <a:solidFill>
                  <a:srgbClr val="FFFFFF"/>
                </a:solidFill>
                <a:latin typeface="Montserrat Classic Bold"/>
              </a:rPr>
              <a:t>Essex County College</a:t>
            </a:r>
          </a:p>
        </p:txBody>
      </p:sp>
      <p:sp>
        <p:nvSpPr>
          <p:cNvPr name="TextBox 5" id="5"/>
          <p:cNvSpPr txBox="true"/>
          <p:nvPr/>
        </p:nvSpPr>
        <p:spPr>
          <a:xfrm rot="0">
            <a:off x="487935" y="374984"/>
            <a:ext cx="3943750" cy="1385967"/>
          </a:xfrm>
          <a:prstGeom prst="rect">
            <a:avLst/>
          </a:prstGeom>
        </p:spPr>
        <p:txBody>
          <a:bodyPr anchor="t" rtlCol="false" tIns="0" lIns="0" bIns="0" rIns="0">
            <a:spAutoFit/>
          </a:bodyPr>
          <a:lstStyle/>
          <a:p>
            <a:pPr algn="just">
              <a:lnSpc>
                <a:spcPts val="5528"/>
              </a:lnSpc>
            </a:pPr>
            <a:r>
              <a:rPr lang="en-US" sz="4387" spc="39">
                <a:solidFill>
                  <a:srgbClr val="F8FBFD"/>
                </a:solidFill>
                <a:latin typeface="Montserrat Classic Bold"/>
              </a:rPr>
              <a:t>EDUCATION PARTNERS: ​</a:t>
            </a:r>
          </a:p>
        </p:txBody>
      </p:sp>
      <p:sp>
        <p:nvSpPr>
          <p:cNvPr name="TextBox 6" id="6"/>
          <p:cNvSpPr txBox="true"/>
          <p:nvPr/>
        </p:nvSpPr>
        <p:spPr>
          <a:xfrm rot="0">
            <a:off x="5435330" y="327243"/>
            <a:ext cx="11823970" cy="143149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Dual Certificate - Allied Health Careers</a:t>
            </a:r>
          </a:p>
        </p:txBody>
      </p:sp>
      <p:sp>
        <p:nvSpPr>
          <p:cNvPr name="TextBox 7" id="7"/>
          <p:cNvSpPr txBox="true"/>
          <p:nvPr/>
        </p:nvSpPr>
        <p:spPr>
          <a:xfrm rot="0">
            <a:off x="5435330" y="1939290"/>
            <a:ext cx="12433587" cy="8097520"/>
          </a:xfrm>
          <a:prstGeom prst="rect">
            <a:avLst/>
          </a:prstGeom>
        </p:spPr>
        <p:txBody>
          <a:bodyPr anchor="t" rtlCol="false" tIns="0" lIns="0" bIns="0" rIns="0">
            <a:spAutoFit/>
          </a:bodyPr>
          <a:lstStyle/>
          <a:p>
            <a:pPr>
              <a:lnSpc>
                <a:spcPts val="3989"/>
              </a:lnSpc>
            </a:pPr>
            <a:r>
              <a:rPr lang="en-US" sz="2849">
                <a:solidFill>
                  <a:srgbClr val="000000"/>
                </a:solidFill>
                <a:latin typeface="Raleway 1 Bold"/>
              </a:rPr>
              <a:t>The Dual Certificate – Allied Health Careers project includes the development of a No-Cost Phlebotomy/EKG Pilot Certification Program for a cohort of 20 students enrolled in the Essex County College General Science Associate Degree program. The program will include classroom training as well as paid vouchers for the certification exam. This will prepare the student to become more viable in the current job market with not only an Associate Degree, but also industry recognized credentials.​</a:t>
            </a:r>
          </a:p>
          <a:p>
            <a:pPr>
              <a:lnSpc>
                <a:spcPts val="3989"/>
              </a:lnSpc>
            </a:pPr>
            <a:r>
              <a:rPr lang="en-US" sz="2849">
                <a:solidFill>
                  <a:srgbClr val="000000"/>
                </a:solidFill>
                <a:latin typeface="Raleway 1 Bold"/>
              </a:rPr>
              <a:t>​</a:t>
            </a:r>
          </a:p>
          <a:p>
            <a:pPr>
              <a:lnSpc>
                <a:spcPts val="3989"/>
              </a:lnSpc>
            </a:pPr>
            <a:r>
              <a:rPr lang="en-US" sz="2849">
                <a:solidFill>
                  <a:srgbClr val="000000"/>
                </a:solidFill>
                <a:latin typeface="Raleway 1 Bold"/>
              </a:rPr>
              <a:t>Essex County College’s Academic Division of Biology, Chemistry &amp; Physics will evaluate transfer credits for non-credit courses in Medical Terminology and Nutrition for possible credit. The non-credit to credit pathway may enable and encourage students enrolled in the non-degree Allied Health certification programs to pursue higher education. This creates accessible pathways for adult learners.</a:t>
            </a:r>
          </a:p>
          <a:p>
            <a:pPr>
              <a:lnSpc>
                <a:spcPts val="4269"/>
              </a:lnSpc>
            </a:pPr>
          </a:p>
        </p:txBody>
      </p:sp>
    </p:spTree>
  </p:cSld>
  <p:clrMapOvr>
    <a:masterClrMapping/>
  </p:clrMapOvr>
</p:sld>
</file>

<file path=ppt/slides/slide3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5435330" y="2618740"/>
            <a:ext cx="12433587" cy="7763510"/>
          </a:xfrm>
          <a:prstGeom prst="rect">
            <a:avLst/>
          </a:prstGeom>
        </p:spPr>
        <p:txBody>
          <a:bodyPr anchor="t" rtlCol="false" tIns="0" lIns="0" bIns="0" rIns="0">
            <a:spAutoFit/>
          </a:bodyPr>
          <a:lstStyle/>
          <a:p>
            <a:pPr marL="561339" indent="-280669" lvl="1">
              <a:lnSpc>
                <a:spcPts val="3639"/>
              </a:lnSpc>
              <a:buFont typeface="Arial"/>
              <a:buChar char="•"/>
            </a:pPr>
            <a:r>
              <a:rPr lang="en-US" sz="2599">
                <a:solidFill>
                  <a:srgbClr val="000000"/>
                </a:solidFill>
                <a:latin typeface="Raleway 1 Bold Italics"/>
              </a:rPr>
              <a:t>Essex County College expanded the Dual Enrollment program offerings to include Biology 121, Chemistry 101 and 102 and Medical Terminology, HSC 109 during FY24.  </a:t>
            </a:r>
            <a:r>
              <a:rPr lang="en-US" sz="2599">
                <a:solidFill>
                  <a:srgbClr val="000000"/>
                </a:solidFill>
                <a:latin typeface="Raleway 1 Bold"/>
              </a:rPr>
              <a:t>​</a:t>
            </a:r>
          </a:p>
          <a:p>
            <a:pPr>
              <a:lnSpc>
                <a:spcPts val="3639"/>
              </a:lnSpc>
            </a:pPr>
            <a:r>
              <a:rPr lang="en-US" sz="2599">
                <a:solidFill>
                  <a:srgbClr val="000000"/>
                </a:solidFill>
                <a:latin typeface="Raleway 1 Bold"/>
              </a:rPr>
              <a:t>​</a:t>
            </a:r>
          </a:p>
          <a:p>
            <a:pPr marL="561339" indent="-280669" lvl="1">
              <a:lnSpc>
                <a:spcPts val="3639"/>
              </a:lnSpc>
              <a:buFont typeface="Arial"/>
              <a:buChar char="•"/>
            </a:pPr>
            <a:r>
              <a:rPr lang="en-US" sz="2599">
                <a:solidFill>
                  <a:srgbClr val="000000"/>
                </a:solidFill>
                <a:latin typeface="Raleway 1 Bold Italics"/>
              </a:rPr>
              <a:t>As with all Dual Enrollment and Early College courses, the high school teachers were first vetted and approved by the Divisional Chairperson.</a:t>
            </a:r>
            <a:r>
              <a:rPr lang="en-US" sz="2599">
                <a:solidFill>
                  <a:srgbClr val="000000"/>
                </a:solidFill>
                <a:latin typeface="Raleway 1 Bold"/>
              </a:rPr>
              <a:t>​</a:t>
            </a:r>
          </a:p>
          <a:p>
            <a:pPr>
              <a:lnSpc>
                <a:spcPts val="3639"/>
              </a:lnSpc>
            </a:pPr>
            <a:r>
              <a:rPr lang="en-US" sz="2599">
                <a:solidFill>
                  <a:srgbClr val="000000"/>
                </a:solidFill>
                <a:latin typeface="Raleway 1 Bold"/>
              </a:rPr>
              <a:t>​</a:t>
            </a:r>
          </a:p>
          <a:p>
            <a:pPr marL="561339" indent="-280669" lvl="1">
              <a:lnSpc>
                <a:spcPts val="3639"/>
              </a:lnSpc>
              <a:buFont typeface="Arial"/>
              <a:buChar char="•"/>
            </a:pPr>
            <a:r>
              <a:rPr lang="en-US" sz="2599">
                <a:solidFill>
                  <a:srgbClr val="000000"/>
                </a:solidFill>
                <a:latin typeface="Raleway 1 Bold Italics"/>
              </a:rPr>
              <a:t>The intention is to expand the Dual Enrollment General Science A.S. degree track.</a:t>
            </a:r>
            <a:r>
              <a:rPr lang="en-US" sz="2599">
                <a:solidFill>
                  <a:srgbClr val="000000"/>
                </a:solidFill>
                <a:latin typeface="Raleway 1 Bold"/>
              </a:rPr>
              <a:t>​</a:t>
            </a:r>
          </a:p>
          <a:p>
            <a:pPr>
              <a:lnSpc>
                <a:spcPts val="3639"/>
              </a:lnSpc>
            </a:pPr>
            <a:r>
              <a:rPr lang="en-US" sz="2599">
                <a:solidFill>
                  <a:srgbClr val="000000"/>
                </a:solidFill>
                <a:latin typeface="Raleway 1 Bold"/>
              </a:rPr>
              <a:t>​</a:t>
            </a:r>
          </a:p>
          <a:p>
            <a:pPr marL="561339" indent="-280669" lvl="1">
              <a:lnSpc>
                <a:spcPts val="3639"/>
              </a:lnSpc>
              <a:buFont typeface="Arial"/>
              <a:buChar char="•"/>
            </a:pPr>
            <a:r>
              <a:rPr lang="en-US" sz="2599">
                <a:solidFill>
                  <a:srgbClr val="000000"/>
                </a:solidFill>
                <a:latin typeface="Raleway 1 Bold Italics"/>
              </a:rPr>
              <a:t>A No Cost Pilot Phlebotomy/EKG Certificate Program offered to ECC General Science degree seeking students. Cohort of 20 students to begin in May 2024.</a:t>
            </a:r>
            <a:r>
              <a:rPr lang="en-US" sz="2599">
                <a:solidFill>
                  <a:srgbClr val="000000"/>
                </a:solidFill>
                <a:latin typeface="Raleway 1 Bold"/>
              </a:rPr>
              <a:t>​</a:t>
            </a:r>
          </a:p>
          <a:p>
            <a:pPr>
              <a:lnSpc>
                <a:spcPts val="3639"/>
              </a:lnSpc>
            </a:pPr>
            <a:r>
              <a:rPr lang="en-US" sz="2599">
                <a:solidFill>
                  <a:srgbClr val="000000"/>
                </a:solidFill>
                <a:latin typeface="Raleway 1 Bold"/>
              </a:rPr>
              <a:t>​</a:t>
            </a:r>
          </a:p>
          <a:p>
            <a:pPr marL="561339" indent="-280669" lvl="1">
              <a:lnSpc>
                <a:spcPts val="3639"/>
              </a:lnSpc>
              <a:buFont typeface="Arial"/>
              <a:buChar char="•"/>
            </a:pPr>
            <a:r>
              <a:rPr lang="en-US" sz="2599">
                <a:solidFill>
                  <a:srgbClr val="000000"/>
                </a:solidFill>
                <a:latin typeface="Raleway 1 Bold Italics"/>
              </a:rPr>
              <a:t>Evaluate Non-Credit Certification for transfer credits to the AS Degree in General Science.</a:t>
            </a:r>
          </a:p>
          <a:p>
            <a:pPr>
              <a:lnSpc>
                <a:spcPts val="3639"/>
              </a:lnSpc>
            </a:pPr>
          </a:p>
        </p:txBody>
      </p:sp>
      <p:sp>
        <p:nvSpPr>
          <p:cNvPr name="TextBox 3" id="3"/>
          <p:cNvSpPr txBox="true"/>
          <p:nvPr/>
        </p:nvSpPr>
        <p:spPr>
          <a:xfrm rot="0">
            <a:off x="5435330" y="2174010"/>
            <a:ext cx="11345895" cy="363855"/>
          </a:xfrm>
          <a:prstGeom prst="rect">
            <a:avLst/>
          </a:prstGeom>
        </p:spPr>
        <p:txBody>
          <a:bodyPr anchor="t" rtlCol="false" tIns="0" lIns="0" bIns="0" rIns="0">
            <a:spAutoFit/>
          </a:bodyPr>
          <a:lstStyle/>
          <a:p>
            <a:pPr>
              <a:lnSpc>
                <a:spcPts val="2729"/>
              </a:lnSpc>
            </a:pPr>
            <a:r>
              <a:rPr lang="en-US" sz="2599" spc="25">
                <a:solidFill>
                  <a:srgbClr val="000000"/>
                </a:solidFill>
                <a:latin typeface="Raleway 1 Heavy"/>
              </a:rPr>
              <a:t>Project Progress​:</a:t>
            </a:r>
          </a:p>
        </p:txBody>
      </p:sp>
      <p:sp>
        <p:nvSpPr>
          <p:cNvPr name="AutoShape 4" id="4"/>
          <p:cNvSpPr/>
          <p:nvPr/>
        </p:nvSpPr>
        <p:spPr>
          <a:xfrm rot="0">
            <a:off x="0" y="0"/>
            <a:ext cx="4919619" cy="10287000"/>
          </a:xfrm>
          <a:prstGeom prst="rect">
            <a:avLst/>
          </a:prstGeom>
          <a:solidFill>
            <a:srgbClr val="263F6B">
              <a:alpha val="94902"/>
            </a:srgbClr>
          </a:solidFill>
        </p:spPr>
      </p:sp>
      <p:sp>
        <p:nvSpPr>
          <p:cNvPr name="TextBox 5" id="5"/>
          <p:cNvSpPr txBox="true"/>
          <p:nvPr/>
        </p:nvSpPr>
        <p:spPr>
          <a:xfrm rot="0">
            <a:off x="308237" y="906210"/>
            <a:ext cx="4303146" cy="891540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a:rPr>
              <a:t>​Big Idea Different than the Work Done in Year 1​</a:t>
            </a:r>
          </a:p>
          <a:p>
            <a:pPr>
              <a:lnSpc>
                <a:spcPts val="2017"/>
              </a:lnSpc>
            </a:pPr>
          </a:p>
          <a:p>
            <a:pPr>
              <a:lnSpc>
                <a:spcPts val="2017"/>
              </a:lnSpc>
            </a:pPr>
            <a:r>
              <a:rPr lang="en-US" sz="1681" spc="124">
                <a:solidFill>
                  <a:srgbClr val="FFFFFF"/>
                </a:solidFill>
                <a:latin typeface="Montserrat"/>
              </a:rPr>
              <a:t>Connection to High School </a:t>
            </a:r>
            <a:r>
              <a:rPr lang="en-US" sz="1681" spc="124">
                <a:solidFill>
                  <a:srgbClr val="FFFFFF"/>
                </a:solidFill>
                <a:latin typeface="Montserrat"/>
              </a:rPr>
              <a:t>(Non-Credit)​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Bold"/>
              </a:rPr>
              <a:t>Community College (Non-Credit)​</a:t>
            </a:r>
          </a:p>
          <a:p>
            <a:pPr>
              <a:lnSpc>
                <a:spcPts val="2017"/>
              </a:lnSpc>
            </a:pPr>
            <a:r>
              <a:rPr lang="en-US" sz="1681" spc="124">
                <a:solidFill>
                  <a:srgbClr val="FFFFFF"/>
                </a:solidFill>
                <a:latin typeface="Montserrat Extra-Bold"/>
              </a:rPr>
              <a:t>​</a:t>
            </a:r>
          </a:p>
          <a:p>
            <a:pPr>
              <a:lnSpc>
                <a:spcPts val="2017"/>
              </a:lnSpc>
            </a:pPr>
            <a:r>
              <a:rPr lang="en-US" sz="1681" spc="124">
                <a:solidFill>
                  <a:srgbClr val="FFFFFF"/>
                </a:solidFill>
                <a:latin typeface="Montserrat Extra-Bold"/>
              </a:rPr>
              <a:t>Community College (Credit)​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Adult Learners​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a:rPr>
              <a:t>Pilot</a:t>
            </a:r>
          </a:p>
        </p:txBody>
      </p:sp>
      <p:sp>
        <p:nvSpPr>
          <p:cNvPr name="TextBox 6" id="6"/>
          <p:cNvSpPr txBox="true"/>
          <p:nvPr/>
        </p:nvSpPr>
        <p:spPr>
          <a:xfrm rot="0">
            <a:off x="308237" y="455865"/>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
        <p:nvSpPr>
          <p:cNvPr name="TextBox 7" id="7"/>
          <p:cNvSpPr txBox="true"/>
          <p:nvPr/>
        </p:nvSpPr>
        <p:spPr>
          <a:xfrm rot="0">
            <a:off x="5435330" y="327243"/>
            <a:ext cx="11823970" cy="143149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Dual Certificate - Allied Health Careers</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035" r="0" b="-13964"/>
            </a:stretch>
          </a:blipFill>
        </p:spPr>
      </p:sp>
      <p:sp>
        <p:nvSpPr>
          <p:cNvPr name="AutoShape 3" id="3"/>
          <p:cNvSpPr/>
          <p:nvPr/>
        </p:nvSpPr>
        <p:spPr>
          <a:xfrm rot="0">
            <a:off x="0" y="6934066"/>
            <a:ext cx="18821400" cy="7812842"/>
          </a:xfrm>
          <a:prstGeom prst="rect">
            <a:avLst/>
          </a:prstGeom>
          <a:solidFill>
            <a:srgbClr val="263F6B">
              <a:alpha val="89804"/>
            </a:srgbClr>
          </a:solidFill>
        </p:spPr>
      </p:sp>
      <p:sp>
        <p:nvSpPr>
          <p:cNvPr name="TextBox 4" id="4"/>
          <p:cNvSpPr txBox="true"/>
          <p:nvPr/>
        </p:nvSpPr>
        <p:spPr>
          <a:xfrm rot="0">
            <a:off x="1028700" y="7512978"/>
            <a:ext cx="14810474" cy="917288"/>
          </a:xfrm>
          <a:prstGeom prst="rect">
            <a:avLst/>
          </a:prstGeom>
        </p:spPr>
        <p:txBody>
          <a:bodyPr anchor="t" rtlCol="false" tIns="0" lIns="0" bIns="0" rIns="0">
            <a:spAutoFit/>
          </a:bodyPr>
          <a:lstStyle/>
          <a:p>
            <a:pPr algn="l">
              <a:lnSpc>
                <a:spcPts val="6728"/>
              </a:lnSpc>
            </a:pPr>
            <a:r>
              <a:rPr lang="en-US" sz="7313" spc="65">
                <a:solidFill>
                  <a:srgbClr val="F8FBFD"/>
                </a:solidFill>
                <a:latin typeface="Montserrat Classic Bold"/>
              </a:rPr>
              <a:t>Mental Health</a:t>
            </a:r>
          </a:p>
        </p:txBody>
      </p:sp>
      <p:sp>
        <p:nvSpPr>
          <p:cNvPr name="TextBox 5" id="5"/>
          <p:cNvSpPr txBox="true"/>
          <p:nvPr/>
        </p:nvSpPr>
        <p:spPr>
          <a:xfrm rot="0">
            <a:off x="1028700" y="8886933"/>
            <a:ext cx="16540761" cy="880420"/>
          </a:xfrm>
          <a:prstGeom prst="rect">
            <a:avLst/>
          </a:prstGeom>
        </p:spPr>
        <p:txBody>
          <a:bodyPr anchor="t" rtlCol="false" tIns="0" lIns="0" bIns="0" rIns="0">
            <a:spAutoFit/>
          </a:bodyPr>
          <a:lstStyle/>
          <a:p>
            <a:pPr>
              <a:lnSpc>
                <a:spcPts val="7122"/>
              </a:lnSpc>
            </a:pPr>
            <a:r>
              <a:rPr lang="en-US" sz="5087">
                <a:solidFill>
                  <a:srgbClr val="F3F6FA"/>
                </a:solidFill>
                <a:latin typeface="Raleway 1"/>
              </a:rPr>
              <a:t>Randee Davidson, Rowan College of South Jersey</a:t>
            </a:r>
          </a:p>
        </p:txBody>
      </p:sp>
      <p:sp>
        <p:nvSpPr>
          <p:cNvPr name="AutoShape 6" id="6"/>
          <p:cNvSpPr/>
          <p:nvPr/>
        </p:nvSpPr>
        <p:spPr>
          <a:xfrm rot="0">
            <a:off x="1028700" y="8663484"/>
            <a:ext cx="6971195" cy="89692"/>
          </a:xfrm>
          <a:prstGeom prst="rect">
            <a:avLst/>
          </a:prstGeom>
          <a:solidFill>
            <a:srgbClr val="F8FBFD"/>
          </a:solidFill>
        </p:spPr>
      </p:sp>
      <p:sp>
        <p:nvSpPr>
          <p:cNvPr name="Freeform 7" id="7"/>
          <p:cNvSpPr/>
          <p:nvPr/>
        </p:nvSpPr>
        <p:spPr>
          <a:xfrm flipH="false" flipV="false" rot="0">
            <a:off x="692425" y="697639"/>
            <a:ext cx="837360" cy="824377"/>
          </a:xfrm>
          <a:custGeom>
            <a:avLst/>
            <a:gdLst/>
            <a:ahLst/>
            <a:cxnLst/>
            <a:rect r="r" b="b" t="t" l="l"/>
            <a:pathLst>
              <a:path h="824377" w="837360">
                <a:moveTo>
                  <a:pt x="0" y="0"/>
                </a:moveTo>
                <a:lnTo>
                  <a:pt x="837360" y="0"/>
                </a:lnTo>
                <a:lnTo>
                  <a:pt x="837360" y="824377"/>
                </a:lnTo>
                <a:lnTo>
                  <a:pt x="0" y="824377"/>
                </a:lnTo>
                <a:lnTo>
                  <a:pt x="0" y="0"/>
                </a:lnTo>
                <a:close/>
              </a:path>
            </a:pathLst>
          </a:custGeom>
          <a:blipFill>
            <a:blip r:embed="rId3">
              <a:alphaModFix amt="70000"/>
            </a:blip>
            <a:stretch>
              <a:fillRect l="-127619" t="-13039" r="-130462" b="-107466"/>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4919619" cy="10287000"/>
          </a:xfrm>
          <a:prstGeom prst="rect">
            <a:avLst/>
          </a:prstGeom>
          <a:solidFill>
            <a:srgbClr val="263F6B">
              <a:alpha val="94902"/>
            </a:srgbClr>
          </a:solidFill>
        </p:spPr>
      </p:sp>
      <p:sp>
        <p:nvSpPr>
          <p:cNvPr name="Freeform 3" id="3"/>
          <p:cNvSpPr/>
          <p:nvPr/>
        </p:nvSpPr>
        <p:spPr>
          <a:xfrm flipH="false" flipV="false" rot="0">
            <a:off x="568587" y="9104922"/>
            <a:ext cx="761032" cy="749233"/>
          </a:xfrm>
          <a:custGeom>
            <a:avLst/>
            <a:gdLst/>
            <a:ahLst/>
            <a:cxnLst/>
            <a:rect r="r" b="b" t="t" l="l"/>
            <a:pathLst>
              <a:path h="749233" w="761032">
                <a:moveTo>
                  <a:pt x="0" y="0"/>
                </a:moveTo>
                <a:lnTo>
                  <a:pt x="761032" y="0"/>
                </a:lnTo>
                <a:lnTo>
                  <a:pt x="761032" y="749232"/>
                </a:lnTo>
                <a:lnTo>
                  <a:pt x="0" y="749232"/>
                </a:lnTo>
                <a:lnTo>
                  <a:pt x="0" y="0"/>
                </a:lnTo>
                <a:close/>
              </a:path>
            </a:pathLst>
          </a:custGeom>
          <a:blipFill>
            <a:blip r:embed="rId2">
              <a:alphaModFix amt="70000"/>
            </a:blip>
            <a:stretch>
              <a:fillRect l="-127619" t="-13039" r="-130462" b="-107466"/>
            </a:stretch>
          </a:blipFill>
        </p:spPr>
      </p:sp>
      <p:sp>
        <p:nvSpPr>
          <p:cNvPr name="TextBox 4" id="4"/>
          <p:cNvSpPr txBox="true"/>
          <p:nvPr/>
        </p:nvSpPr>
        <p:spPr>
          <a:xfrm rot="0">
            <a:off x="5435330" y="1209040"/>
            <a:ext cx="12433587" cy="8797290"/>
          </a:xfrm>
          <a:prstGeom prst="rect">
            <a:avLst/>
          </a:prstGeom>
        </p:spPr>
        <p:txBody>
          <a:bodyPr anchor="t" rtlCol="false" tIns="0" lIns="0" bIns="0" rIns="0">
            <a:spAutoFit/>
          </a:bodyPr>
          <a:lstStyle/>
          <a:p>
            <a:pPr>
              <a:lnSpc>
                <a:spcPts val="3359"/>
              </a:lnSpc>
            </a:pPr>
            <a:r>
              <a:rPr lang="en-US" sz="2400">
                <a:solidFill>
                  <a:srgbClr val="000000"/>
                </a:solidFill>
                <a:latin typeface="Raleway 1 Bold"/>
              </a:rPr>
              <a:t>This project focuses on Mental and Behavioral Health and implements insights gathered in NJ Pathways Year 1. The project includes collaborations with high schools, adult literacy  programs, 4-year colleges/universities, and employer partners including the creation of an advisory board.​</a:t>
            </a:r>
          </a:p>
          <a:p>
            <a:pPr>
              <a:lnSpc>
                <a:spcPts val="3359"/>
              </a:lnSpc>
            </a:pPr>
            <a:r>
              <a:rPr lang="en-US" sz="2400">
                <a:solidFill>
                  <a:srgbClr val="000000"/>
                </a:solidFill>
                <a:latin typeface="Raleway 1 Bold"/>
              </a:rPr>
              <a:t>​</a:t>
            </a:r>
          </a:p>
          <a:p>
            <a:pPr>
              <a:lnSpc>
                <a:spcPts val="3359"/>
              </a:lnSpc>
            </a:pPr>
            <a:r>
              <a:rPr lang="en-US" sz="2400">
                <a:solidFill>
                  <a:srgbClr val="000000"/>
                </a:solidFill>
                <a:latin typeface="Raleway 1 Bold"/>
              </a:rPr>
              <a:t>In Year 1, the Registered Apprenticeship &amp; Mentorship Program (RAMP) apprenticeship packet was created, which has received approval from the USDOL for distribution. Within this packet, we provide a roadmap that outlines educational and training opportunities linking high school-level education to graduate-level careers in the Mental &amp; Behavioral Health field.​</a:t>
            </a:r>
          </a:p>
          <a:p>
            <a:pPr>
              <a:lnSpc>
                <a:spcPts val="3359"/>
              </a:lnSpc>
            </a:pPr>
            <a:r>
              <a:rPr lang="en-US" sz="2400">
                <a:solidFill>
                  <a:srgbClr val="000000"/>
                </a:solidFill>
                <a:latin typeface="Raleway 1 Bold"/>
              </a:rPr>
              <a:t>​</a:t>
            </a:r>
          </a:p>
          <a:p>
            <a:pPr>
              <a:lnSpc>
                <a:spcPts val="3359"/>
              </a:lnSpc>
            </a:pPr>
            <a:r>
              <a:rPr lang="en-US" sz="2400">
                <a:solidFill>
                  <a:srgbClr val="000000"/>
                </a:solidFill>
                <a:latin typeface="Raleway 1 Bold"/>
              </a:rPr>
              <a:t>Collaborative efforts between Rowan College of South Jersey and Camden County College encompass both credit and non-credit courses for Certified Alcohol and Drug Counselor, Mental Health Support Technicians, and Certified Alcohol and Drug Counselor Certificate programs. This collaboration aims to benefit employers, individuals, and high school students preparing for careers in the Mental &amp; Behavioral Health industry.​</a:t>
            </a:r>
          </a:p>
          <a:p>
            <a:pPr>
              <a:lnSpc>
                <a:spcPts val="3359"/>
              </a:lnSpc>
            </a:pPr>
            <a:r>
              <a:rPr lang="en-US" sz="2400">
                <a:solidFill>
                  <a:srgbClr val="000000"/>
                </a:solidFill>
                <a:latin typeface="Raleway 1 Bold"/>
              </a:rPr>
              <a:t>​</a:t>
            </a:r>
          </a:p>
          <a:p>
            <a:pPr>
              <a:lnSpc>
                <a:spcPts val="3359"/>
              </a:lnSpc>
            </a:pPr>
            <a:r>
              <a:rPr lang="en-US" sz="2400">
                <a:solidFill>
                  <a:srgbClr val="000000"/>
                </a:solidFill>
                <a:latin typeface="Raleway 1 Bold"/>
              </a:rPr>
              <a:t>Moving into Year 2, our primary objective is to expand our network of employer partners, colleges and universities, and students. This expansion will contribute to a broader educational outreach within the population we aim to serve. </a:t>
            </a:r>
          </a:p>
        </p:txBody>
      </p:sp>
      <p:sp>
        <p:nvSpPr>
          <p:cNvPr name="TextBox 5" id="5"/>
          <p:cNvSpPr txBox="true"/>
          <p:nvPr/>
        </p:nvSpPr>
        <p:spPr>
          <a:xfrm rot="0">
            <a:off x="487935" y="2013195"/>
            <a:ext cx="3943750" cy="4327012"/>
          </a:xfrm>
          <a:prstGeom prst="rect">
            <a:avLst/>
          </a:prstGeom>
        </p:spPr>
        <p:txBody>
          <a:bodyPr anchor="t" rtlCol="false" tIns="0" lIns="0" bIns="0" rIns="0">
            <a:spAutoFit/>
          </a:bodyPr>
          <a:lstStyle/>
          <a:p>
            <a:pPr>
              <a:lnSpc>
                <a:spcPts val="3097"/>
              </a:lnSpc>
            </a:pPr>
            <a:r>
              <a:rPr lang="en-US" sz="2581" spc="191">
                <a:solidFill>
                  <a:srgbClr val="FFFFFF"/>
                </a:solidFill>
                <a:latin typeface="Montserrat Classic Bold Italics"/>
              </a:rPr>
              <a:t>Camden County College​</a:t>
            </a:r>
          </a:p>
          <a:p>
            <a:pPr>
              <a:lnSpc>
                <a:spcPts val="3097"/>
              </a:lnSpc>
            </a:pPr>
          </a:p>
          <a:p>
            <a:pPr>
              <a:lnSpc>
                <a:spcPts val="3097"/>
              </a:lnSpc>
            </a:pPr>
            <a:r>
              <a:rPr lang="en-US" sz="2581" spc="191">
                <a:solidFill>
                  <a:srgbClr val="FFFFFF"/>
                </a:solidFill>
                <a:latin typeface="Montserrat Classic Bold Italics"/>
              </a:rPr>
              <a:t>Rowan College of South Jersey​</a:t>
            </a:r>
          </a:p>
          <a:p>
            <a:pPr>
              <a:lnSpc>
                <a:spcPts val="3097"/>
              </a:lnSpc>
            </a:pPr>
          </a:p>
          <a:p>
            <a:pPr>
              <a:lnSpc>
                <a:spcPts val="3097"/>
              </a:lnSpc>
            </a:pPr>
            <a:r>
              <a:rPr lang="en-US" sz="2581" spc="191">
                <a:solidFill>
                  <a:srgbClr val="FFFFFF"/>
                </a:solidFill>
                <a:latin typeface="Montserrat Classic Bold Italics"/>
              </a:rPr>
              <a:t>Gateway Regional High School​</a:t>
            </a:r>
          </a:p>
          <a:p>
            <a:pPr>
              <a:lnSpc>
                <a:spcPts val="3097"/>
              </a:lnSpc>
            </a:pPr>
          </a:p>
          <a:p>
            <a:pPr>
              <a:lnSpc>
                <a:spcPts val="3097"/>
              </a:lnSpc>
            </a:pPr>
            <a:r>
              <a:rPr lang="en-US" sz="2581" spc="191">
                <a:solidFill>
                  <a:srgbClr val="FFFFFF"/>
                </a:solidFill>
                <a:latin typeface="Montserrat Classic Bold Italics"/>
              </a:rPr>
              <a:t>New Jersey Mental Health Association </a:t>
            </a:r>
          </a:p>
        </p:txBody>
      </p:sp>
      <p:sp>
        <p:nvSpPr>
          <p:cNvPr name="TextBox 6" id="6"/>
          <p:cNvSpPr txBox="true"/>
          <p:nvPr/>
        </p:nvSpPr>
        <p:spPr>
          <a:xfrm rot="0">
            <a:off x="487935" y="384959"/>
            <a:ext cx="3943750" cy="1385967"/>
          </a:xfrm>
          <a:prstGeom prst="rect">
            <a:avLst/>
          </a:prstGeom>
        </p:spPr>
        <p:txBody>
          <a:bodyPr anchor="t" rtlCol="false" tIns="0" lIns="0" bIns="0" rIns="0">
            <a:spAutoFit/>
          </a:bodyPr>
          <a:lstStyle/>
          <a:p>
            <a:pPr algn="just">
              <a:lnSpc>
                <a:spcPts val="5528"/>
              </a:lnSpc>
            </a:pPr>
            <a:r>
              <a:rPr lang="en-US" sz="4387" spc="39">
                <a:solidFill>
                  <a:srgbClr val="F8FBFD"/>
                </a:solidFill>
                <a:latin typeface="Montserrat Classic Bold"/>
              </a:rPr>
              <a:t>EDUCATION PARTNERS: ​</a:t>
            </a:r>
          </a:p>
        </p:txBody>
      </p:sp>
      <p:sp>
        <p:nvSpPr>
          <p:cNvPr name="TextBox 7" id="7"/>
          <p:cNvSpPr txBox="true"/>
          <p:nvPr/>
        </p:nvSpPr>
        <p:spPr>
          <a:xfrm rot="0">
            <a:off x="5435330" y="327243"/>
            <a:ext cx="4603254" cy="72664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Mental Health​</a:t>
            </a:r>
          </a:p>
        </p:txBody>
      </p:sp>
    </p:spTree>
  </p:cSld>
  <p:clrMapOvr>
    <a:masterClrMapping/>
  </p:clrMapOvr>
</p:sld>
</file>

<file path=ppt/slides/slide3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5435330" y="1172047"/>
            <a:ext cx="12245730" cy="8415655"/>
          </a:xfrm>
          <a:prstGeom prst="rect">
            <a:avLst/>
          </a:prstGeom>
        </p:spPr>
        <p:txBody>
          <a:bodyPr anchor="t" rtlCol="false" tIns="0" lIns="0" bIns="0" rIns="0">
            <a:spAutoFit/>
          </a:bodyPr>
          <a:lstStyle/>
          <a:p>
            <a:pPr>
              <a:lnSpc>
                <a:spcPts val="3919"/>
              </a:lnSpc>
            </a:pPr>
            <a:r>
              <a:rPr lang="en-US" sz="2799">
                <a:solidFill>
                  <a:srgbClr val="000000"/>
                </a:solidFill>
                <a:latin typeface="Raleway 1 Bold"/>
              </a:rPr>
              <a:t>The non-credit Mental Health First Aid course was created, complemented by engaging workshops on careers in the Mental &amp; Behavioral Health industry.  ​</a:t>
            </a:r>
          </a:p>
          <a:p>
            <a:pPr>
              <a:lnSpc>
                <a:spcPts val="3919"/>
              </a:lnSpc>
            </a:pPr>
          </a:p>
          <a:p>
            <a:pPr>
              <a:lnSpc>
                <a:spcPts val="3919"/>
              </a:lnSpc>
            </a:pPr>
            <a:r>
              <a:rPr lang="en-US" sz="2799">
                <a:solidFill>
                  <a:srgbClr val="000000"/>
                </a:solidFill>
                <a:latin typeface="Raleway 1 Bold"/>
              </a:rPr>
              <a:t>High school students can also benefit from dual enrollment programs by participating in courses like Psychology Additions 101 and Sociology. These courses not only enhance their academic experience but also provide a well-rounded understanding of mental health within a sociological context.​</a:t>
            </a:r>
          </a:p>
          <a:p>
            <a:pPr>
              <a:lnSpc>
                <a:spcPts val="3919"/>
              </a:lnSpc>
            </a:pPr>
          </a:p>
          <a:p>
            <a:pPr>
              <a:lnSpc>
                <a:spcPts val="3919"/>
              </a:lnSpc>
            </a:pPr>
            <a:r>
              <a:rPr lang="en-US" sz="2799">
                <a:solidFill>
                  <a:srgbClr val="000000"/>
                </a:solidFill>
                <a:latin typeface="Raleway 1 Heavy"/>
              </a:rPr>
              <a:t>Challenge:​</a:t>
            </a:r>
          </a:p>
          <a:p>
            <a:pPr>
              <a:lnSpc>
                <a:spcPts val="3919"/>
              </a:lnSpc>
            </a:pPr>
            <a:r>
              <a:rPr lang="en-US" sz="2799">
                <a:solidFill>
                  <a:srgbClr val="000000"/>
                </a:solidFill>
                <a:latin typeface="Raleway 1 Bold"/>
              </a:rPr>
              <a:t>Outreach with high schools created delays. ​</a:t>
            </a:r>
          </a:p>
          <a:p>
            <a:pPr>
              <a:lnSpc>
                <a:spcPts val="3919"/>
              </a:lnSpc>
            </a:pPr>
          </a:p>
          <a:p>
            <a:pPr>
              <a:lnSpc>
                <a:spcPts val="3919"/>
              </a:lnSpc>
            </a:pPr>
            <a:r>
              <a:rPr lang="en-US" sz="2799">
                <a:solidFill>
                  <a:srgbClr val="000000"/>
                </a:solidFill>
                <a:latin typeface="Raleway 1 Heavy"/>
              </a:rPr>
              <a:t>Solution:​</a:t>
            </a:r>
          </a:p>
          <a:p>
            <a:pPr>
              <a:lnSpc>
                <a:spcPts val="3919"/>
              </a:lnSpc>
            </a:pPr>
            <a:r>
              <a:rPr lang="en-US" sz="2799">
                <a:solidFill>
                  <a:srgbClr val="000000"/>
                </a:solidFill>
                <a:latin typeface="Raleway 1 Bold"/>
              </a:rPr>
              <a:t>Established direct connections with high school counselors. This ensures more effective communication and engagement with students, facilitating a smoother enrollment process.</a:t>
            </a:r>
          </a:p>
        </p:txBody>
      </p:sp>
      <p:sp>
        <p:nvSpPr>
          <p:cNvPr name="TextBox 3" id="3"/>
          <p:cNvSpPr txBox="true"/>
          <p:nvPr/>
        </p:nvSpPr>
        <p:spPr>
          <a:xfrm rot="0">
            <a:off x="5435330" y="327243"/>
            <a:ext cx="12852670" cy="72664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Mental Health​</a:t>
            </a:r>
          </a:p>
        </p:txBody>
      </p:sp>
      <p:sp>
        <p:nvSpPr>
          <p:cNvPr name="AutoShape 4" id="4"/>
          <p:cNvSpPr/>
          <p:nvPr/>
        </p:nvSpPr>
        <p:spPr>
          <a:xfrm rot="0">
            <a:off x="0" y="0"/>
            <a:ext cx="4919619" cy="10287000"/>
          </a:xfrm>
          <a:prstGeom prst="rect">
            <a:avLst/>
          </a:prstGeom>
          <a:solidFill>
            <a:srgbClr val="263F6B">
              <a:alpha val="94902"/>
            </a:srgbClr>
          </a:solidFill>
        </p:spPr>
      </p:sp>
      <p:sp>
        <p:nvSpPr>
          <p:cNvPr name="TextBox 5" id="5"/>
          <p:cNvSpPr txBox="true"/>
          <p:nvPr/>
        </p:nvSpPr>
        <p:spPr>
          <a:xfrm rot="0">
            <a:off x="372506" y="906210"/>
            <a:ext cx="4174607" cy="891540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a:rPr>
              <a:t>​Big Idea Different than the Work Done in Year 1​</a:t>
            </a:r>
          </a:p>
          <a:p>
            <a:pPr>
              <a:lnSpc>
                <a:spcPts val="2017"/>
              </a:lnSpc>
            </a:pPr>
          </a:p>
          <a:p>
            <a:pPr>
              <a:lnSpc>
                <a:spcPts val="2017"/>
              </a:lnSpc>
            </a:pPr>
            <a:r>
              <a:rPr lang="en-US" sz="1681" spc="124">
                <a:solidFill>
                  <a:srgbClr val="FFFFFF"/>
                </a:solidFill>
                <a:latin typeface="Montserrat Extra-Bold"/>
              </a:rPr>
              <a:t>Connection to High School</a:t>
            </a:r>
          </a:p>
          <a:p>
            <a:pPr>
              <a:lnSpc>
                <a:spcPts val="2017"/>
              </a:lnSpc>
            </a:pPr>
            <a:r>
              <a:rPr lang="en-US" sz="1681" spc="124">
                <a:solidFill>
                  <a:srgbClr val="FFFFFF"/>
                </a:solidFill>
                <a:latin typeface="Montserrat Extra-Bold"/>
              </a:rPr>
              <a:t>(Non-Credit)​</a:t>
            </a:r>
          </a:p>
          <a:p>
            <a:pPr>
              <a:lnSpc>
                <a:spcPts val="2017"/>
              </a:lnSpc>
            </a:pPr>
            <a:r>
              <a:rPr lang="en-US" sz="1681" spc="124">
                <a:solidFill>
                  <a:srgbClr val="FFFFFF"/>
                </a:solidFill>
                <a:latin typeface="Montserrat Extra-Bold"/>
              </a:rPr>
              <a:t>​</a:t>
            </a:r>
          </a:p>
          <a:p>
            <a:pPr>
              <a:lnSpc>
                <a:spcPts val="2017"/>
              </a:lnSpc>
            </a:pPr>
            <a:r>
              <a:rPr lang="en-US" sz="1681" spc="124">
                <a:solidFill>
                  <a:srgbClr val="FFFFFF"/>
                </a:solidFill>
                <a:latin typeface="Montserrat Extra-Bold"/>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Community College (Non-Credit)​</a:t>
            </a:r>
          </a:p>
          <a:p>
            <a:pPr>
              <a:lnSpc>
                <a:spcPts val="2017"/>
              </a:lnSpc>
            </a:pPr>
            <a:r>
              <a:rPr lang="en-US" sz="1681" spc="124">
                <a:solidFill>
                  <a:srgbClr val="FFFFFF"/>
                </a:solidFill>
                <a:latin typeface="Montserrat Classic"/>
              </a:rPr>
              <a:t>​</a:t>
            </a:r>
          </a:p>
          <a:p>
            <a:pPr>
              <a:lnSpc>
                <a:spcPts val="2017"/>
              </a:lnSpc>
            </a:pPr>
            <a:r>
              <a:rPr lang="en-US" sz="1681" spc="124">
                <a:solidFill>
                  <a:srgbClr val="FFFFFF"/>
                </a:solidFill>
                <a:latin typeface="Montserrat Light"/>
              </a:rPr>
              <a:t>Community College (Credit)​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Adult Learners​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Pilot</a:t>
            </a:r>
          </a:p>
        </p:txBody>
      </p:sp>
      <p:sp>
        <p:nvSpPr>
          <p:cNvPr name="TextBox 6" id="6"/>
          <p:cNvSpPr txBox="true"/>
          <p:nvPr/>
        </p:nvSpPr>
        <p:spPr>
          <a:xfrm rot="0">
            <a:off x="372506" y="455865"/>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Tree>
  </p:cSld>
  <p:clrMapOvr>
    <a:masterClrMapping/>
  </p:clrMapOvr>
</p:sld>
</file>

<file path=ppt/slides/slide3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5435330" y="1191097"/>
            <a:ext cx="12245730" cy="8756015"/>
          </a:xfrm>
          <a:prstGeom prst="rect">
            <a:avLst/>
          </a:prstGeom>
        </p:spPr>
        <p:txBody>
          <a:bodyPr anchor="t" rtlCol="false" tIns="0" lIns="0" bIns="0" rIns="0">
            <a:spAutoFit/>
          </a:bodyPr>
          <a:lstStyle/>
          <a:p>
            <a:pPr>
              <a:lnSpc>
                <a:spcPts val="3010"/>
              </a:lnSpc>
            </a:pPr>
            <a:r>
              <a:rPr lang="en-US" sz="2150">
                <a:solidFill>
                  <a:srgbClr val="000000"/>
                </a:solidFill>
                <a:latin typeface="Raleway 1 Bold"/>
              </a:rPr>
              <a:t>The Certified Alcohol and Drug Counselor (CADC) certification requires a high school diploma or GED. The program is comprised of eight courses: Addiction (ADD) 100, ADD102, ADD 111, ADD 112; Human Services HSR 101, HSR102, HSR 103, and HSR 105. Completion of these courses earns individuals 24 college credits and a certificate. The pathway then offers the option to pursue an associate's degree or commence working as a Certified Alcohol and Drug Counselor. The Required Training and Internship (RTI) consists of 278 classroom hours and 3,000 on-the-job learning (OJL) hours through the state of NJ, distributed at 1,500 hours per year. ​</a:t>
            </a:r>
          </a:p>
          <a:p>
            <a:pPr>
              <a:lnSpc>
                <a:spcPts val="3010"/>
              </a:lnSpc>
            </a:pPr>
            <a:r>
              <a:rPr lang="en-US" sz="2150">
                <a:solidFill>
                  <a:srgbClr val="000000"/>
                </a:solidFill>
                <a:latin typeface="Raleway 1 Bold"/>
              </a:rPr>
              <a:t>​</a:t>
            </a:r>
          </a:p>
          <a:p>
            <a:pPr>
              <a:lnSpc>
                <a:spcPts val="3010"/>
              </a:lnSpc>
            </a:pPr>
            <a:r>
              <a:rPr lang="en-US" sz="2150">
                <a:solidFill>
                  <a:srgbClr val="000000"/>
                </a:solidFill>
                <a:latin typeface="Raleway 1 Bold"/>
              </a:rPr>
              <a:t>The Certified Peer Recovery Specialist (CPRS) certification requires a high school diploma or GED and demands that individuals have experienced drug and/or alcohol addiction, either personally or through family members. This involves 46 hours of Related Training Instruction (RTI) with 500 hours of  On the Job Learning (OJL), meeting the training requirements for the CPRS credential outlined by the Addiction Professionals Certification Board, Inc. The CPRS Certification carries three college credits, transferable toward an associate's degree, or individuals can directly enter the workforce.​</a:t>
            </a:r>
          </a:p>
          <a:p>
            <a:pPr>
              <a:lnSpc>
                <a:spcPts val="3010"/>
              </a:lnSpc>
            </a:pPr>
            <a:r>
              <a:rPr lang="en-US" sz="2150">
                <a:solidFill>
                  <a:srgbClr val="000000"/>
                </a:solidFill>
                <a:latin typeface="Raleway 1 Bold"/>
              </a:rPr>
              <a:t>​</a:t>
            </a:r>
          </a:p>
          <a:p>
            <a:pPr>
              <a:lnSpc>
                <a:spcPts val="3010"/>
              </a:lnSpc>
            </a:pPr>
            <a:r>
              <a:rPr lang="en-US" sz="2150">
                <a:solidFill>
                  <a:srgbClr val="000000"/>
                </a:solidFill>
                <a:latin typeface="Raleway 1 Bold"/>
              </a:rPr>
              <a:t>For the apprenticeship model of CPRS, the RTI comprises of 144 hours, accompanied by 2,000 OJL hours. This comprehensive program offers a structured pathway for individuals seeking a career in the field of addiction recovery. ​</a:t>
            </a:r>
          </a:p>
          <a:p>
            <a:pPr>
              <a:lnSpc>
                <a:spcPts val="3010"/>
              </a:lnSpc>
            </a:pPr>
            <a:r>
              <a:rPr lang="en-US" sz="2150">
                <a:solidFill>
                  <a:srgbClr val="000000"/>
                </a:solidFill>
                <a:latin typeface="Raleway 1 Bold"/>
              </a:rPr>
              <a:t>​</a:t>
            </a:r>
          </a:p>
          <a:p>
            <a:pPr>
              <a:lnSpc>
                <a:spcPts val="3010"/>
              </a:lnSpc>
            </a:pPr>
            <a:r>
              <a:rPr lang="en-US" sz="2150">
                <a:solidFill>
                  <a:srgbClr val="000000"/>
                </a:solidFill>
                <a:latin typeface="Raleway 1 Bold"/>
              </a:rPr>
              <a:t>It's important to note that the classes for CADC and CPRS do not overlap and must be taken separately.</a:t>
            </a:r>
          </a:p>
        </p:txBody>
      </p:sp>
      <p:sp>
        <p:nvSpPr>
          <p:cNvPr name="TextBox 3" id="3"/>
          <p:cNvSpPr txBox="true"/>
          <p:nvPr/>
        </p:nvSpPr>
        <p:spPr>
          <a:xfrm rot="0">
            <a:off x="5435330" y="327243"/>
            <a:ext cx="12852670" cy="72664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Mental Health​</a:t>
            </a:r>
          </a:p>
        </p:txBody>
      </p:sp>
      <p:sp>
        <p:nvSpPr>
          <p:cNvPr name="AutoShape 4" id="4"/>
          <p:cNvSpPr/>
          <p:nvPr/>
        </p:nvSpPr>
        <p:spPr>
          <a:xfrm rot="0">
            <a:off x="0" y="0"/>
            <a:ext cx="4919619" cy="10287000"/>
          </a:xfrm>
          <a:prstGeom prst="rect">
            <a:avLst/>
          </a:prstGeom>
          <a:solidFill>
            <a:srgbClr val="263F6B">
              <a:alpha val="94902"/>
            </a:srgbClr>
          </a:solidFill>
        </p:spPr>
      </p:sp>
      <p:sp>
        <p:nvSpPr>
          <p:cNvPr name="TextBox 5" id="5"/>
          <p:cNvSpPr txBox="true"/>
          <p:nvPr/>
        </p:nvSpPr>
        <p:spPr>
          <a:xfrm rot="0">
            <a:off x="372506" y="739488"/>
            <a:ext cx="4174607" cy="916305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a:rPr>
              <a:t>​Big Idea Different than the Work Done in Year 1​</a:t>
            </a:r>
          </a:p>
          <a:p>
            <a:pPr>
              <a:lnSpc>
                <a:spcPts val="2017"/>
              </a:lnSpc>
            </a:pPr>
          </a:p>
          <a:p>
            <a:pPr>
              <a:lnSpc>
                <a:spcPts val="2017"/>
              </a:lnSpc>
            </a:pPr>
            <a:r>
              <a:rPr lang="en-US" sz="1681" spc="124">
                <a:solidFill>
                  <a:srgbClr val="FFFFFF"/>
                </a:solidFill>
                <a:latin typeface="Montserrat"/>
              </a:rPr>
              <a:t>Connection to High School</a:t>
            </a:r>
          </a:p>
          <a:p>
            <a:pPr>
              <a:lnSpc>
                <a:spcPts val="2017"/>
              </a:lnSpc>
            </a:pPr>
            <a:r>
              <a:rPr lang="en-US" sz="1681" spc="124">
                <a:solidFill>
                  <a:srgbClr val="FFFFFF"/>
                </a:solidFill>
                <a:latin typeface="Montserrat"/>
              </a:rPr>
              <a:t>(Non-Credit)​</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Bold"/>
              </a:rPr>
              <a:t>Community College (Non-Credit)​</a:t>
            </a:r>
          </a:p>
          <a:p>
            <a:pPr>
              <a:lnSpc>
                <a:spcPts val="2017"/>
              </a:lnSpc>
            </a:pPr>
            <a:r>
              <a:rPr lang="en-US" sz="1681" spc="124">
                <a:solidFill>
                  <a:srgbClr val="FFFFFF"/>
                </a:solidFill>
                <a:latin typeface="Montserrat Extra-Bold"/>
              </a:rPr>
              <a:t>​</a:t>
            </a:r>
          </a:p>
          <a:p>
            <a:pPr>
              <a:lnSpc>
                <a:spcPts val="2017"/>
              </a:lnSpc>
            </a:pPr>
            <a:r>
              <a:rPr lang="en-US" sz="1681" spc="124">
                <a:solidFill>
                  <a:srgbClr val="FFFFFF"/>
                </a:solidFill>
                <a:latin typeface="Montserrat Extra-Bold"/>
              </a:rPr>
              <a:t>Community College (Credit)​</a:t>
            </a:r>
          </a:p>
          <a:p>
            <a:pPr>
              <a:lnSpc>
                <a:spcPts val="2017"/>
              </a:lnSpc>
            </a:pPr>
            <a:r>
              <a:rPr lang="en-US" sz="1681" spc="124">
                <a:solidFill>
                  <a:srgbClr val="FFFFFF"/>
                </a:solidFill>
                <a:latin typeface="Montserrat Extra-Bold"/>
              </a:rPr>
              <a:t>​</a:t>
            </a:r>
          </a:p>
          <a:p>
            <a:pPr>
              <a:lnSpc>
                <a:spcPts val="2017"/>
              </a:lnSpc>
            </a:pPr>
            <a:r>
              <a:rPr lang="en-US" sz="1681" spc="124">
                <a:solidFill>
                  <a:srgbClr val="FFFFFF"/>
                </a:solidFill>
                <a:latin typeface="Montserrat Extra-Bold Bold"/>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Adult Learners​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Pilot</a:t>
            </a:r>
          </a:p>
        </p:txBody>
      </p:sp>
      <p:sp>
        <p:nvSpPr>
          <p:cNvPr name="TextBox 6" id="6"/>
          <p:cNvSpPr txBox="true"/>
          <p:nvPr/>
        </p:nvSpPr>
        <p:spPr>
          <a:xfrm rot="0">
            <a:off x="372506" y="289143"/>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3140095" y="898515"/>
            <a:ext cx="12093534" cy="956437"/>
          </a:xfrm>
          <a:prstGeom prst="rect">
            <a:avLst/>
          </a:prstGeom>
        </p:spPr>
        <p:txBody>
          <a:bodyPr anchor="t" rtlCol="false" tIns="0" lIns="0" bIns="0" rIns="0">
            <a:spAutoFit/>
          </a:bodyPr>
          <a:lstStyle/>
          <a:p>
            <a:pPr>
              <a:lnSpc>
                <a:spcPts val="7154"/>
              </a:lnSpc>
            </a:pPr>
            <a:r>
              <a:rPr lang="en-US" sz="7300" spc="65">
                <a:solidFill>
                  <a:srgbClr val="FFFFFF"/>
                </a:solidFill>
                <a:latin typeface="Montserrat Classic Bold"/>
              </a:rPr>
              <a:t>Our Education Partners</a:t>
            </a:r>
          </a:p>
        </p:txBody>
      </p:sp>
      <p:grpSp>
        <p:nvGrpSpPr>
          <p:cNvPr name="Group 4" id="4"/>
          <p:cNvGrpSpPr/>
          <p:nvPr/>
        </p:nvGrpSpPr>
        <p:grpSpPr>
          <a:xfrm rot="0">
            <a:off x="1028700" y="2176522"/>
            <a:ext cx="16316325" cy="7192913"/>
            <a:chOff x="0" y="0"/>
            <a:chExt cx="21755100" cy="9590550"/>
          </a:xfrm>
        </p:grpSpPr>
        <p:sp>
          <p:nvSpPr>
            <p:cNvPr name="AutoShape 5" id="5"/>
            <p:cNvSpPr/>
            <p:nvPr/>
          </p:nvSpPr>
          <p:spPr>
            <a:xfrm rot="0">
              <a:off x="0" y="0"/>
              <a:ext cx="21755100" cy="9370752"/>
            </a:xfrm>
            <a:prstGeom prst="rect">
              <a:avLst/>
            </a:prstGeom>
            <a:solidFill>
              <a:srgbClr val="FBFDFC">
                <a:alpha val="94902"/>
              </a:srgbClr>
            </a:solidFill>
          </p:spPr>
        </p:sp>
        <p:sp>
          <p:nvSpPr>
            <p:cNvPr name="TextBox 6" id="6"/>
            <p:cNvSpPr txBox="true"/>
            <p:nvPr/>
          </p:nvSpPr>
          <p:spPr>
            <a:xfrm rot="0">
              <a:off x="234775" y="402277"/>
              <a:ext cx="10509600" cy="8477073"/>
            </a:xfrm>
            <a:prstGeom prst="rect">
              <a:avLst/>
            </a:prstGeom>
          </p:spPr>
          <p:txBody>
            <a:bodyPr anchor="t" rtlCol="false" tIns="0" lIns="0" bIns="0" rIns="0">
              <a:spAutoFit/>
            </a:bodyPr>
            <a:lstStyle/>
            <a:p>
              <a:pPr marL="607972" indent="-303986" lvl="1">
                <a:lnSpc>
                  <a:spcPts val="4223"/>
                </a:lnSpc>
                <a:buFont typeface="Arial"/>
                <a:buChar char="•"/>
              </a:pPr>
              <a:r>
                <a:rPr lang="en-US" sz="2815" spc="28">
                  <a:solidFill>
                    <a:srgbClr val="263F6B"/>
                  </a:solidFill>
                  <a:latin typeface="Montserrat Classic"/>
                </a:rPr>
                <a:t>Atlantic Cape Community College ​</a:t>
              </a:r>
            </a:p>
            <a:p>
              <a:pPr marL="607972" indent="-303986" lvl="1">
                <a:lnSpc>
                  <a:spcPts val="4223"/>
                </a:lnSpc>
                <a:buFont typeface="Arial"/>
                <a:buChar char="•"/>
              </a:pPr>
              <a:r>
                <a:rPr lang="en-US" sz="2815" spc="28">
                  <a:solidFill>
                    <a:srgbClr val="263F6B"/>
                  </a:solidFill>
                  <a:latin typeface="Montserrat Classic"/>
                </a:rPr>
                <a:t>Bergen Community College​</a:t>
              </a:r>
            </a:p>
            <a:p>
              <a:pPr marL="607972" indent="-303986" lvl="1">
                <a:lnSpc>
                  <a:spcPts val="4223"/>
                </a:lnSpc>
                <a:buFont typeface="Arial"/>
                <a:buChar char="•"/>
              </a:pPr>
              <a:r>
                <a:rPr lang="en-US" sz="2815" spc="28">
                  <a:solidFill>
                    <a:srgbClr val="263F6B"/>
                  </a:solidFill>
                  <a:latin typeface="Montserrat Classic"/>
                </a:rPr>
                <a:t>Brookdale Community College​</a:t>
              </a:r>
            </a:p>
            <a:p>
              <a:pPr marL="607972" indent="-303986" lvl="1">
                <a:lnSpc>
                  <a:spcPts val="4223"/>
                </a:lnSpc>
                <a:buFont typeface="Arial"/>
                <a:buChar char="•"/>
              </a:pPr>
              <a:r>
                <a:rPr lang="en-US" sz="2815" spc="28">
                  <a:solidFill>
                    <a:srgbClr val="263F6B"/>
                  </a:solidFill>
                  <a:latin typeface="Montserrat Classic"/>
                </a:rPr>
                <a:t>Camden County College​</a:t>
              </a:r>
            </a:p>
            <a:p>
              <a:pPr marL="607972" indent="-303986" lvl="1">
                <a:lnSpc>
                  <a:spcPts val="4223"/>
                </a:lnSpc>
                <a:buFont typeface="Arial"/>
                <a:buChar char="•"/>
              </a:pPr>
              <a:r>
                <a:rPr lang="en-US" sz="2815" spc="28">
                  <a:solidFill>
                    <a:srgbClr val="263F6B"/>
                  </a:solidFill>
                  <a:latin typeface="Montserrat Classic"/>
                </a:rPr>
                <a:t>Essex County College​</a:t>
              </a:r>
            </a:p>
            <a:p>
              <a:pPr marL="607972" indent="-303986" lvl="1">
                <a:lnSpc>
                  <a:spcPts val="4223"/>
                </a:lnSpc>
                <a:buFont typeface="Arial"/>
                <a:buChar char="•"/>
              </a:pPr>
              <a:r>
                <a:rPr lang="en-US" sz="2815" spc="28">
                  <a:solidFill>
                    <a:srgbClr val="263F6B"/>
                  </a:solidFill>
                  <a:latin typeface="Montserrat Classic"/>
                </a:rPr>
                <a:t>Gateway Regional High School​</a:t>
              </a:r>
            </a:p>
            <a:p>
              <a:pPr marL="607972" indent="-303986" lvl="1">
                <a:lnSpc>
                  <a:spcPts val="4223"/>
                </a:lnSpc>
                <a:buFont typeface="Arial"/>
                <a:buChar char="•"/>
              </a:pPr>
              <a:r>
                <a:rPr lang="en-US" sz="2815" spc="28">
                  <a:solidFill>
                    <a:srgbClr val="263F6B"/>
                  </a:solidFill>
                  <a:latin typeface="Montserrat Classic"/>
                </a:rPr>
                <a:t>HIMSS Institute (Healthcare Information and Management Systems Society)​</a:t>
              </a:r>
            </a:p>
            <a:p>
              <a:pPr marL="607972" indent="-303986" lvl="1">
                <a:lnSpc>
                  <a:spcPts val="4223"/>
                </a:lnSpc>
                <a:buFont typeface="Arial"/>
                <a:buChar char="•"/>
              </a:pPr>
              <a:r>
                <a:rPr lang="en-US" sz="2815" spc="28">
                  <a:solidFill>
                    <a:srgbClr val="263F6B"/>
                  </a:solidFill>
                  <a:latin typeface="Montserrat Classic"/>
                </a:rPr>
                <a:t>Home Helpers of Monmouth County</a:t>
              </a:r>
            </a:p>
            <a:p>
              <a:pPr marL="607972" indent="-303986" lvl="1">
                <a:lnSpc>
                  <a:spcPts val="4223"/>
                </a:lnSpc>
                <a:buFont typeface="Arial"/>
                <a:buChar char="•"/>
              </a:pPr>
              <a:r>
                <a:rPr lang="en-US" sz="2815" spc="28">
                  <a:solidFill>
                    <a:srgbClr val="263F6B"/>
                  </a:solidFill>
                  <a:latin typeface="Montserrat Classic"/>
                </a:rPr>
                <a:t>Monmouth County Vocational School District</a:t>
              </a:r>
            </a:p>
            <a:p>
              <a:pPr marL="607972" indent="-303986" lvl="1">
                <a:lnSpc>
                  <a:spcPts val="4223"/>
                </a:lnSpc>
                <a:buFont typeface="Arial"/>
                <a:buChar char="•"/>
              </a:pPr>
              <a:r>
                <a:rPr lang="en-US" sz="2815" spc="28">
                  <a:solidFill>
                    <a:srgbClr val="263F6B"/>
                  </a:solidFill>
                  <a:latin typeface="Montserrat Classic"/>
                </a:rPr>
                <a:t>New Jersey Mental Health Association</a:t>
              </a:r>
            </a:p>
          </p:txBody>
        </p:sp>
        <p:sp>
          <p:nvSpPr>
            <p:cNvPr name="TextBox 7" id="7"/>
            <p:cNvSpPr txBox="true"/>
            <p:nvPr/>
          </p:nvSpPr>
          <p:spPr>
            <a:xfrm rot="0">
              <a:off x="11010725" y="402277"/>
              <a:ext cx="10509600" cy="9188273"/>
            </a:xfrm>
            <a:prstGeom prst="rect">
              <a:avLst/>
            </a:prstGeom>
          </p:spPr>
          <p:txBody>
            <a:bodyPr anchor="t" rtlCol="false" tIns="0" lIns="0" bIns="0" rIns="0">
              <a:spAutoFit/>
            </a:bodyPr>
            <a:lstStyle/>
            <a:p>
              <a:pPr marL="607972" indent="-303986" lvl="1">
                <a:lnSpc>
                  <a:spcPts val="4223"/>
                </a:lnSpc>
                <a:buFont typeface="Arial"/>
                <a:buChar char="•"/>
              </a:pPr>
              <a:r>
                <a:rPr lang="en-US" sz="2815" spc="28">
                  <a:solidFill>
                    <a:srgbClr val="263F6B"/>
                  </a:solidFill>
                  <a:latin typeface="Montserrat Classic"/>
                </a:rPr>
                <a:t>Mercer County Community College ​</a:t>
              </a:r>
            </a:p>
            <a:p>
              <a:pPr marL="607972" indent="-303986" lvl="1">
                <a:lnSpc>
                  <a:spcPts val="4223"/>
                </a:lnSpc>
                <a:buFont typeface="Arial"/>
                <a:buChar char="•"/>
              </a:pPr>
              <a:r>
                <a:rPr lang="en-US" sz="2815" spc="28">
                  <a:solidFill>
                    <a:srgbClr val="263F6B"/>
                  </a:solidFill>
                  <a:latin typeface="Montserrat Classic"/>
                </a:rPr>
                <a:t>Newark School of Data Science and Info Technology​</a:t>
              </a:r>
            </a:p>
            <a:p>
              <a:pPr marL="607972" indent="-303986" lvl="1">
                <a:lnSpc>
                  <a:spcPts val="4223"/>
                </a:lnSpc>
                <a:buFont typeface="Arial"/>
                <a:buChar char="•"/>
              </a:pPr>
              <a:r>
                <a:rPr lang="en-US" sz="2815" spc="28">
                  <a:solidFill>
                    <a:srgbClr val="263F6B"/>
                  </a:solidFill>
                  <a:latin typeface="Montserrat Classic"/>
                </a:rPr>
                <a:t>Passaic County Community College​</a:t>
              </a:r>
            </a:p>
            <a:p>
              <a:pPr marL="607972" indent="-303986" lvl="1">
                <a:lnSpc>
                  <a:spcPts val="4223"/>
                </a:lnSpc>
                <a:buFont typeface="Arial"/>
                <a:buChar char="•"/>
              </a:pPr>
              <a:r>
                <a:rPr lang="en-US" sz="2815" spc="28">
                  <a:solidFill>
                    <a:srgbClr val="263F6B"/>
                  </a:solidFill>
                  <a:latin typeface="Montserrat Classic"/>
                </a:rPr>
                <a:t>Rowan College of South Jersey​</a:t>
              </a:r>
            </a:p>
            <a:p>
              <a:pPr marL="607972" indent="-303986" lvl="1">
                <a:lnSpc>
                  <a:spcPts val="4223"/>
                </a:lnSpc>
                <a:buFont typeface="Arial"/>
                <a:buChar char="•"/>
              </a:pPr>
              <a:r>
                <a:rPr lang="en-US" sz="2815" spc="28">
                  <a:solidFill>
                    <a:srgbClr val="263F6B"/>
                  </a:solidFill>
                  <a:latin typeface="Montserrat Classic"/>
                </a:rPr>
                <a:t>Rutgers University, Rutgers School of Health Professions​</a:t>
              </a:r>
            </a:p>
            <a:p>
              <a:pPr marL="607972" indent="-303986" lvl="1">
                <a:lnSpc>
                  <a:spcPts val="4223"/>
                </a:lnSpc>
                <a:buFont typeface="Arial"/>
                <a:buChar char="•"/>
              </a:pPr>
              <a:r>
                <a:rPr lang="en-US" sz="2815" spc="28">
                  <a:solidFill>
                    <a:srgbClr val="263F6B"/>
                  </a:solidFill>
                  <a:latin typeface="Montserrat Classic"/>
                </a:rPr>
                <a:t>Salem Community College​</a:t>
              </a:r>
            </a:p>
            <a:p>
              <a:pPr marL="607972" indent="-303986" lvl="1">
                <a:lnSpc>
                  <a:spcPts val="4223"/>
                </a:lnSpc>
                <a:buFont typeface="Arial"/>
                <a:buChar char="•"/>
              </a:pPr>
              <a:r>
                <a:rPr lang="en-US" sz="2815" spc="28">
                  <a:solidFill>
                    <a:srgbClr val="263F6B"/>
                  </a:solidFill>
                  <a:latin typeface="Montserrat Classic"/>
                </a:rPr>
                <a:t>Salem County Vo-Tech Schools</a:t>
              </a:r>
            </a:p>
            <a:p>
              <a:pPr marL="607972" indent="-303986" lvl="1">
                <a:lnSpc>
                  <a:spcPts val="4223"/>
                </a:lnSpc>
                <a:buFont typeface="Arial"/>
                <a:buChar char="•"/>
              </a:pPr>
              <a:r>
                <a:rPr lang="en-US" sz="2815" spc="28">
                  <a:solidFill>
                    <a:srgbClr val="263F6B"/>
                  </a:solidFill>
                  <a:latin typeface="Montserrat Classic"/>
                </a:rPr>
                <a:t>UCNJ Union College of Union County, New Jersey (UCNJ)​</a:t>
              </a:r>
            </a:p>
            <a:p>
              <a:pPr marL="607972" indent="-303986" lvl="1">
                <a:lnSpc>
                  <a:spcPts val="4223"/>
                </a:lnSpc>
                <a:buFont typeface="Arial"/>
                <a:buChar char="•"/>
              </a:pPr>
              <a:r>
                <a:rPr lang="en-US" sz="2815" spc="28">
                  <a:solidFill>
                    <a:srgbClr val="263F6B"/>
                  </a:solidFill>
                  <a:latin typeface="Montserrat Classic"/>
                </a:rPr>
                <a:t>Weequahic High School​</a:t>
              </a:r>
            </a:p>
            <a:p>
              <a:pPr>
                <a:lnSpc>
                  <a:spcPts val="4223"/>
                </a:lnSpc>
              </a:pPr>
            </a:p>
          </p:txBody>
        </p:sp>
      </p:grpSp>
    </p:spTree>
  </p:cSld>
  <p:clrMapOvr>
    <a:masterClrMapping/>
  </p:clrMapOvr>
</p:sld>
</file>

<file path=ppt/slides/slide4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5435330" y="1181572"/>
            <a:ext cx="12245730" cy="8567420"/>
          </a:xfrm>
          <a:prstGeom prst="rect">
            <a:avLst/>
          </a:prstGeom>
        </p:spPr>
        <p:txBody>
          <a:bodyPr anchor="t" rtlCol="false" tIns="0" lIns="0" bIns="0" rIns="0">
            <a:spAutoFit/>
          </a:bodyPr>
          <a:lstStyle/>
          <a:p>
            <a:pPr>
              <a:lnSpc>
                <a:spcPts val="3429"/>
              </a:lnSpc>
            </a:pPr>
            <a:r>
              <a:rPr lang="en-US" sz="2449">
                <a:solidFill>
                  <a:srgbClr val="000000"/>
                </a:solidFill>
                <a:latin typeface="Raleway 1 Bold"/>
              </a:rPr>
              <a:t>Individuals enrolled in Adult Literacy programs now have the opportunity to attend non-credit courses in Mental Health First Aid and engaging workshops on careers within the Mental &amp; Behavioral Health industry.​</a:t>
            </a:r>
          </a:p>
          <a:p>
            <a:pPr>
              <a:lnSpc>
                <a:spcPts val="3429"/>
              </a:lnSpc>
            </a:pPr>
            <a:r>
              <a:rPr lang="en-US" sz="2449">
                <a:solidFill>
                  <a:srgbClr val="000000"/>
                </a:solidFill>
                <a:latin typeface="Raleway 1 Bold"/>
              </a:rPr>
              <a:t>​</a:t>
            </a:r>
          </a:p>
          <a:p>
            <a:pPr>
              <a:lnSpc>
                <a:spcPts val="3429"/>
              </a:lnSpc>
            </a:pPr>
            <a:r>
              <a:rPr lang="en-US" sz="2449">
                <a:solidFill>
                  <a:srgbClr val="000000"/>
                </a:solidFill>
                <a:latin typeface="Raleway 1 Bold"/>
              </a:rPr>
              <a:t>This program empowers Adult Literacy students with the knowledge and skills necessary to pursue a fulfilling career path in this dynamic and crucial industry by establishing clear educational connections to their career interests in the Mental &amp; Behavioral Health field,.​</a:t>
            </a:r>
          </a:p>
          <a:p>
            <a:pPr>
              <a:lnSpc>
                <a:spcPts val="3429"/>
              </a:lnSpc>
            </a:pPr>
            <a:r>
              <a:rPr lang="en-US" sz="2449">
                <a:solidFill>
                  <a:srgbClr val="000000"/>
                </a:solidFill>
                <a:latin typeface="Raleway 1 Bold"/>
              </a:rPr>
              <a:t>​</a:t>
            </a:r>
          </a:p>
          <a:p>
            <a:pPr>
              <a:lnSpc>
                <a:spcPts val="3429"/>
              </a:lnSpc>
            </a:pPr>
            <a:r>
              <a:rPr lang="en-US" sz="2449">
                <a:solidFill>
                  <a:srgbClr val="000000"/>
                </a:solidFill>
                <a:latin typeface="Raleway 1 Bold"/>
              </a:rPr>
              <a:t>Adult Literacy students have the flexibility to explore multiple course offerings tailored to Mental &amp; Behavioral health careers, including Psychology, Addictions 101, and Sociology. These courses provide an in-depth understanding of the field, aligning with their career aspirations.​</a:t>
            </a:r>
          </a:p>
          <a:p>
            <a:pPr>
              <a:lnSpc>
                <a:spcPts val="3429"/>
              </a:lnSpc>
            </a:pPr>
            <a:r>
              <a:rPr lang="en-US" sz="2449">
                <a:solidFill>
                  <a:srgbClr val="000000"/>
                </a:solidFill>
                <a:latin typeface="Raleway 1 Bold"/>
              </a:rPr>
              <a:t>​</a:t>
            </a:r>
          </a:p>
          <a:p>
            <a:pPr>
              <a:lnSpc>
                <a:spcPts val="3429"/>
              </a:lnSpc>
            </a:pPr>
            <a:r>
              <a:rPr lang="en-US" sz="2449">
                <a:solidFill>
                  <a:srgbClr val="000000"/>
                </a:solidFill>
                <a:latin typeface="Raleway 1 Heavy"/>
              </a:rPr>
              <a:t>Challenge:​</a:t>
            </a:r>
          </a:p>
          <a:p>
            <a:pPr>
              <a:lnSpc>
                <a:spcPts val="3429"/>
              </a:lnSpc>
            </a:pPr>
            <a:r>
              <a:rPr lang="en-US" sz="2449">
                <a:solidFill>
                  <a:srgbClr val="000000"/>
                </a:solidFill>
                <a:latin typeface="Raleway 1 Bold"/>
              </a:rPr>
              <a:t>A brief delay in the Adult Literacy program occurred due to a program redesign.​</a:t>
            </a:r>
          </a:p>
          <a:p>
            <a:pPr>
              <a:lnSpc>
                <a:spcPts val="3429"/>
              </a:lnSpc>
            </a:pPr>
            <a:r>
              <a:rPr lang="en-US" sz="2449">
                <a:solidFill>
                  <a:srgbClr val="000000"/>
                </a:solidFill>
                <a:latin typeface="Raleway 1 Bold"/>
              </a:rPr>
              <a:t>​</a:t>
            </a:r>
          </a:p>
          <a:p>
            <a:pPr>
              <a:lnSpc>
                <a:spcPts val="3429"/>
              </a:lnSpc>
            </a:pPr>
            <a:r>
              <a:rPr lang="en-US" sz="2449">
                <a:solidFill>
                  <a:srgbClr val="000000"/>
                </a:solidFill>
                <a:latin typeface="Raleway 1 Heavy"/>
              </a:rPr>
              <a:t>Solution:​</a:t>
            </a:r>
          </a:p>
          <a:p>
            <a:pPr>
              <a:lnSpc>
                <a:spcPts val="3429"/>
              </a:lnSpc>
            </a:pPr>
            <a:r>
              <a:rPr lang="en-US" sz="2449">
                <a:solidFill>
                  <a:srgbClr val="000000"/>
                </a:solidFill>
                <a:latin typeface="Raleway 1 Bold"/>
              </a:rPr>
              <a:t>Direct communication with the Director of Adult Literacy. This direct dialogue ensures a more seamless implementation of the program.</a:t>
            </a:r>
          </a:p>
        </p:txBody>
      </p:sp>
      <p:sp>
        <p:nvSpPr>
          <p:cNvPr name="TextBox 3" id="3"/>
          <p:cNvSpPr txBox="true"/>
          <p:nvPr/>
        </p:nvSpPr>
        <p:spPr>
          <a:xfrm rot="0">
            <a:off x="5435330" y="327243"/>
            <a:ext cx="12852670" cy="72664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Mental Health​</a:t>
            </a:r>
          </a:p>
        </p:txBody>
      </p:sp>
      <p:sp>
        <p:nvSpPr>
          <p:cNvPr name="AutoShape 4" id="4"/>
          <p:cNvSpPr/>
          <p:nvPr/>
        </p:nvSpPr>
        <p:spPr>
          <a:xfrm rot="0">
            <a:off x="0" y="0"/>
            <a:ext cx="4919619" cy="10287000"/>
          </a:xfrm>
          <a:prstGeom prst="rect">
            <a:avLst/>
          </a:prstGeom>
          <a:solidFill>
            <a:srgbClr val="263F6B">
              <a:alpha val="94902"/>
            </a:srgbClr>
          </a:solidFill>
        </p:spPr>
      </p:sp>
      <p:sp>
        <p:nvSpPr>
          <p:cNvPr name="TextBox 5" id="5"/>
          <p:cNvSpPr txBox="true"/>
          <p:nvPr/>
        </p:nvSpPr>
        <p:spPr>
          <a:xfrm rot="0">
            <a:off x="372506" y="906210"/>
            <a:ext cx="4174607" cy="891540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a:rPr>
              <a:t>​Big Idea Different than the Work Done in Year 1​</a:t>
            </a:r>
          </a:p>
          <a:p>
            <a:pPr>
              <a:lnSpc>
                <a:spcPts val="2017"/>
              </a:lnSpc>
            </a:pPr>
          </a:p>
          <a:p>
            <a:pPr>
              <a:lnSpc>
                <a:spcPts val="2017"/>
              </a:lnSpc>
            </a:pPr>
            <a:r>
              <a:rPr lang="en-US" sz="1681" spc="124">
                <a:solidFill>
                  <a:srgbClr val="FFFFFF"/>
                </a:solidFill>
                <a:latin typeface="Montserrat"/>
              </a:rPr>
              <a:t>Connection to High School</a:t>
            </a:r>
          </a:p>
          <a:p>
            <a:pPr>
              <a:lnSpc>
                <a:spcPts val="2017"/>
              </a:lnSpc>
            </a:pPr>
            <a:r>
              <a:rPr lang="en-US" sz="1681" spc="124">
                <a:solidFill>
                  <a:srgbClr val="FFFFFF"/>
                </a:solidFill>
                <a:latin typeface="Montserrat"/>
              </a:rPr>
              <a:t>(Non-Credit)​</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Community College (Non-Credit)​</a:t>
            </a:r>
          </a:p>
          <a:p>
            <a:pPr>
              <a:lnSpc>
                <a:spcPts val="2017"/>
              </a:lnSpc>
            </a:pPr>
            <a:r>
              <a:rPr lang="en-US" sz="1681" spc="124">
                <a:solidFill>
                  <a:srgbClr val="FFFFFF"/>
                </a:solidFill>
                <a:latin typeface="Montserrat Classic"/>
              </a:rPr>
              <a:t>​</a:t>
            </a:r>
          </a:p>
          <a:p>
            <a:pPr>
              <a:lnSpc>
                <a:spcPts val="2017"/>
              </a:lnSpc>
            </a:pPr>
            <a:r>
              <a:rPr lang="en-US" sz="1681" spc="124">
                <a:solidFill>
                  <a:srgbClr val="FFFFFF"/>
                </a:solidFill>
                <a:latin typeface="Montserrat Light"/>
              </a:rPr>
              <a:t>Community College (Credit)​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a:rPr>
              <a:t>Adult Learners​</a:t>
            </a:r>
          </a:p>
          <a:p>
            <a:pPr>
              <a:lnSpc>
                <a:spcPts val="2017"/>
              </a:lnSpc>
            </a:pPr>
            <a:r>
              <a:rPr lang="en-US" sz="1681" spc="124">
                <a:solidFill>
                  <a:srgbClr val="FFFFFF"/>
                </a:solidFill>
                <a:latin typeface="Montserrat Extra-Bold"/>
              </a:rPr>
              <a:t>​</a:t>
            </a:r>
          </a:p>
          <a:p>
            <a:pPr>
              <a:lnSpc>
                <a:spcPts val="2017"/>
              </a:lnSpc>
            </a:pPr>
            <a:r>
              <a:rPr lang="en-US" sz="1681" spc="124">
                <a:solidFill>
                  <a:srgbClr val="FFFFFF"/>
                </a:solidFill>
                <a:latin typeface="Montserrat Extra-Bold"/>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Pilot</a:t>
            </a:r>
          </a:p>
        </p:txBody>
      </p:sp>
      <p:sp>
        <p:nvSpPr>
          <p:cNvPr name="TextBox 6" id="6"/>
          <p:cNvSpPr txBox="true"/>
          <p:nvPr/>
        </p:nvSpPr>
        <p:spPr>
          <a:xfrm rot="0">
            <a:off x="372506" y="455865"/>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3563" t="-34499" r="-22065" b="-30968"/>
            </a:stretch>
          </a:blipFill>
        </p:spPr>
      </p:sp>
      <p:sp>
        <p:nvSpPr>
          <p:cNvPr name="AutoShape 3" id="3"/>
          <p:cNvSpPr/>
          <p:nvPr/>
        </p:nvSpPr>
        <p:spPr>
          <a:xfrm rot="0">
            <a:off x="-281845" y="6935170"/>
            <a:ext cx="18821400" cy="7812842"/>
          </a:xfrm>
          <a:prstGeom prst="rect">
            <a:avLst/>
          </a:prstGeom>
          <a:solidFill>
            <a:srgbClr val="263F6B">
              <a:alpha val="89804"/>
            </a:srgbClr>
          </a:solidFill>
        </p:spPr>
      </p:sp>
      <p:sp>
        <p:nvSpPr>
          <p:cNvPr name="TextBox 4" id="4"/>
          <p:cNvSpPr txBox="true"/>
          <p:nvPr/>
        </p:nvSpPr>
        <p:spPr>
          <a:xfrm rot="0">
            <a:off x="1028700" y="7512978"/>
            <a:ext cx="14810474" cy="917288"/>
          </a:xfrm>
          <a:prstGeom prst="rect">
            <a:avLst/>
          </a:prstGeom>
        </p:spPr>
        <p:txBody>
          <a:bodyPr anchor="t" rtlCol="false" tIns="0" lIns="0" bIns="0" rIns="0">
            <a:spAutoFit/>
          </a:bodyPr>
          <a:lstStyle/>
          <a:p>
            <a:pPr algn="l">
              <a:lnSpc>
                <a:spcPts val="6728"/>
              </a:lnSpc>
            </a:pPr>
            <a:r>
              <a:rPr lang="en-US" sz="7313" spc="65">
                <a:solidFill>
                  <a:srgbClr val="F8FBFD"/>
                </a:solidFill>
                <a:latin typeface="Montserrat Classic Bold"/>
              </a:rPr>
              <a:t>Dental Programs</a:t>
            </a:r>
          </a:p>
        </p:txBody>
      </p:sp>
      <p:sp>
        <p:nvSpPr>
          <p:cNvPr name="TextBox 5" id="5"/>
          <p:cNvSpPr txBox="true"/>
          <p:nvPr/>
        </p:nvSpPr>
        <p:spPr>
          <a:xfrm rot="0">
            <a:off x="1028700" y="8886933"/>
            <a:ext cx="14810474" cy="880420"/>
          </a:xfrm>
          <a:prstGeom prst="rect">
            <a:avLst/>
          </a:prstGeom>
        </p:spPr>
        <p:txBody>
          <a:bodyPr anchor="t" rtlCol="false" tIns="0" lIns="0" bIns="0" rIns="0">
            <a:spAutoFit/>
          </a:bodyPr>
          <a:lstStyle/>
          <a:p>
            <a:pPr>
              <a:lnSpc>
                <a:spcPts val="7122"/>
              </a:lnSpc>
            </a:pPr>
            <a:r>
              <a:rPr lang="en-US" sz="5087">
                <a:solidFill>
                  <a:srgbClr val="F3F6FA"/>
                </a:solidFill>
                <a:latin typeface="Raleway 1"/>
              </a:rPr>
              <a:t>Michael Goonon, Rowan College of South Jersey</a:t>
            </a:r>
          </a:p>
        </p:txBody>
      </p:sp>
      <p:sp>
        <p:nvSpPr>
          <p:cNvPr name="AutoShape 6" id="6"/>
          <p:cNvSpPr/>
          <p:nvPr/>
        </p:nvSpPr>
        <p:spPr>
          <a:xfrm rot="0">
            <a:off x="1028700" y="8663484"/>
            <a:ext cx="8243281" cy="89692"/>
          </a:xfrm>
          <a:prstGeom prst="rect">
            <a:avLst/>
          </a:prstGeom>
          <a:solidFill>
            <a:srgbClr val="F8FBFD"/>
          </a:solidFill>
        </p:spPr>
      </p:sp>
      <p:sp>
        <p:nvSpPr>
          <p:cNvPr name="Freeform 7" id="7"/>
          <p:cNvSpPr/>
          <p:nvPr/>
        </p:nvSpPr>
        <p:spPr>
          <a:xfrm flipH="false" flipV="false" rot="0">
            <a:off x="692425" y="697639"/>
            <a:ext cx="837360" cy="824377"/>
          </a:xfrm>
          <a:custGeom>
            <a:avLst/>
            <a:gdLst/>
            <a:ahLst/>
            <a:cxnLst/>
            <a:rect r="r" b="b" t="t" l="l"/>
            <a:pathLst>
              <a:path h="824377" w="837360">
                <a:moveTo>
                  <a:pt x="0" y="0"/>
                </a:moveTo>
                <a:lnTo>
                  <a:pt x="837360" y="0"/>
                </a:lnTo>
                <a:lnTo>
                  <a:pt x="837360" y="824377"/>
                </a:lnTo>
                <a:lnTo>
                  <a:pt x="0" y="824377"/>
                </a:lnTo>
                <a:lnTo>
                  <a:pt x="0" y="0"/>
                </a:lnTo>
                <a:close/>
              </a:path>
            </a:pathLst>
          </a:custGeom>
          <a:blipFill>
            <a:blip r:embed="rId3">
              <a:alphaModFix amt="70000"/>
            </a:blip>
            <a:stretch>
              <a:fillRect l="-127619" t="-13039" r="-130462" b="-107466"/>
            </a:stretch>
          </a:blipFill>
        </p:spPr>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4919619" cy="10287000"/>
          </a:xfrm>
          <a:prstGeom prst="rect">
            <a:avLst/>
          </a:prstGeom>
          <a:solidFill>
            <a:srgbClr val="263F6B">
              <a:alpha val="94902"/>
            </a:srgbClr>
          </a:solidFill>
        </p:spPr>
      </p:sp>
      <p:sp>
        <p:nvSpPr>
          <p:cNvPr name="Freeform 3" id="3"/>
          <p:cNvSpPr/>
          <p:nvPr/>
        </p:nvSpPr>
        <p:spPr>
          <a:xfrm flipH="false" flipV="false" rot="0">
            <a:off x="568587" y="9104922"/>
            <a:ext cx="761032" cy="749233"/>
          </a:xfrm>
          <a:custGeom>
            <a:avLst/>
            <a:gdLst/>
            <a:ahLst/>
            <a:cxnLst/>
            <a:rect r="r" b="b" t="t" l="l"/>
            <a:pathLst>
              <a:path h="749233" w="761032">
                <a:moveTo>
                  <a:pt x="0" y="0"/>
                </a:moveTo>
                <a:lnTo>
                  <a:pt x="761032" y="0"/>
                </a:lnTo>
                <a:lnTo>
                  <a:pt x="761032" y="749232"/>
                </a:lnTo>
                <a:lnTo>
                  <a:pt x="0" y="749232"/>
                </a:lnTo>
                <a:lnTo>
                  <a:pt x="0" y="0"/>
                </a:lnTo>
                <a:close/>
              </a:path>
            </a:pathLst>
          </a:custGeom>
          <a:blipFill>
            <a:blip r:embed="rId2">
              <a:alphaModFix amt="70000"/>
            </a:blip>
            <a:stretch>
              <a:fillRect l="-127619" t="-13039" r="-130462" b="-107466"/>
            </a:stretch>
          </a:blipFill>
        </p:spPr>
      </p:sp>
      <p:sp>
        <p:nvSpPr>
          <p:cNvPr name="TextBox 4" id="4"/>
          <p:cNvSpPr txBox="true"/>
          <p:nvPr/>
        </p:nvSpPr>
        <p:spPr>
          <a:xfrm rot="0">
            <a:off x="5435330" y="1956045"/>
            <a:ext cx="12433587" cy="7959090"/>
          </a:xfrm>
          <a:prstGeom prst="rect">
            <a:avLst/>
          </a:prstGeom>
        </p:spPr>
        <p:txBody>
          <a:bodyPr anchor="t" rtlCol="false" tIns="0" lIns="0" bIns="0" rIns="0">
            <a:spAutoFit/>
          </a:bodyPr>
          <a:lstStyle/>
          <a:p>
            <a:pPr>
              <a:lnSpc>
                <a:spcPts val="3359"/>
              </a:lnSpc>
            </a:pPr>
            <a:r>
              <a:rPr lang="en-US" sz="2400">
                <a:solidFill>
                  <a:srgbClr val="000000"/>
                </a:solidFill>
                <a:latin typeface="Raleway 1 Bold"/>
              </a:rPr>
              <a:t>Rowan College of South Jersey’s Cumberland Campus will be developing and implementing a Commission on Dental Accreditation (CODA) Academic Certificate and Associate Degree Dental Assistant Program. During this past year, Rowan College of South Jersey has created course-specific syllabi, daily lesson plans, as well as additional supplemental materials.​</a:t>
            </a:r>
          </a:p>
          <a:p>
            <a:pPr>
              <a:lnSpc>
                <a:spcPts val="3359"/>
              </a:lnSpc>
            </a:pPr>
            <a:r>
              <a:rPr lang="en-US" sz="2400">
                <a:solidFill>
                  <a:srgbClr val="000000"/>
                </a:solidFill>
                <a:latin typeface="Raleway 1 Bold"/>
              </a:rPr>
              <a:t>​</a:t>
            </a:r>
          </a:p>
          <a:p>
            <a:pPr>
              <a:lnSpc>
                <a:spcPts val="3359"/>
              </a:lnSpc>
            </a:pPr>
            <a:r>
              <a:rPr lang="en-US" sz="2400">
                <a:solidFill>
                  <a:srgbClr val="000000"/>
                </a:solidFill>
                <a:latin typeface="Raleway 1 Bold"/>
              </a:rPr>
              <a:t>Rowan College of South Jersey also submitted the program to its academic council and the American Dental Association’s Commission on Dental Accreditation for approval. ​</a:t>
            </a:r>
          </a:p>
          <a:p>
            <a:pPr>
              <a:lnSpc>
                <a:spcPts val="3359"/>
              </a:lnSpc>
            </a:pPr>
            <a:r>
              <a:rPr lang="en-US" sz="2400">
                <a:solidFill>
                  <a:srgbClr val="000000"/>
                </a:solidFill>
                <a:latin typeface="Raleway 1 Bold"/>
              </a:rPr>
              <a:t>​</a:t>
            </a:r>
          </a:p>
          <a:p>
            <a:pPr>
              <a:lnSpc>
                <a:spcPts val="3359"/>
              </a:lnSpc>
            </a:pPr>
            <a:r>
              <a:rPr lang="en-US" sz="2400">
                <a:solidFill>
                  <a:srgbClr val="000000"/>
                </a:solidFill>
                <a:latin typeface="Raleway 1 Bold"/>
              </a:rPr>
              <a:t>In addition to the Dental Assisting Program, Rowan College of South Jersey developed and is piloting a non-credit short-term Dental Administrative Assistant program and a non-credit Dental Radiography program for Dental Assistants who need to receive their Radiography credential, as well as a high school level introduction to dentistry course. ​</a:t>
            </a:r>
          </a:p>
          <a:p>
            <a:pPr>
              <a:lnSpc>
                <a:spcPts val="3359"/>
              </a:lnSpc>
            </a:pPr>
            <a:r>
              <a:rPr lang="en-US" sz="2400">
                <a:solidFill>
                  <a:srgbClr val="000000"/>
                </a:solidFill>
                <a:latin typeface="Raleway 1 Bold"/>
              </a:rPr>
              <a:t>​</a:t>
            </a:r>
          </a:p>
          <a:p>
            <a:pPr>
              <a:lnSpc>
                <a:spcPts val="3359"/>
              </a:lnSpc>
            </a:pPr>
            <a:r>
              <a:rPr lang="en-US" sz="2400">
                <a:solidFill>
                  <a:srgbClr val="000000"/>
                </a:solidFill>
                <a:latin typeface="Raleway 1 Bold"/>
              </a:rPr>
              <a:t>Rowan College of South Jersey is also working internally to get both the Dental Administrative Assistant and Dental Radiography non-credit classes awarded PLA credit.</a:t>
            </a:r>
          </a:p>
        </p:txBody>
      </p:sp>
      <p:sp>
        <p:nvSpPr>
          <p:cNvPr name="TextBox 5" id="5"/>
          <p:cNvSpPr txBox="true"/>
          <p:nvPr/>
        </p:nvSpPr>
        <p:spPr>
          <a:xfrm rot="0">
            <a:off x="487935" y="2198100"/>
            <a:ext cx="3943750" cy="1966824"/>
          </a:xfrm>
          <a:prstGeom prst="rect">
            <a:avLst/>
          </a:prstGeom>
        </p:spPr>
        <p:txBody>
          <a:bodyPr anchor="t" rtlCol="false" tIns="0" lIns="0" bIns="0" rIns="0">
            <a:spAutoFit/>
          </a:bodyPr>
          <a:lstStyle/>
          <a:p>
            <a:pPr>
              <a:lnSpc>
                <a:spcPts val="3097"/>
              </a:lnSpc>
            </a:pPr>
            <a:r>
              <a:rPr lang="en-US" sz="2581" spc="191">
                <a:solidFill>
                  <a:srgbClr val="FFFFFF"/>
                </a:solidFill>
                <a:latin typeface="Montserrat Classic Bold Italics"/>
              </a:rPr>
              <a:t>Rowan College of South Jersey ​</a:t>
            </a:r>
          </a:p>
          <a:p>
            <a:pPr>
              <a:lnSpc>
                <a:spcPts val="3097"/>
              </a:lnSpc>
            </a:pPr>
          </a:p>
          <a:p>
            <a:pPr>
              <a:lnSpc>
                <a:spcPts val="3097"/>
              </a:lnSpc>
            </a:pPr>
            <a:r>
              <a:rPr lang="en-US" sz="2581" spc="191">
                <a:solidFill>
                  <a:srgbClr val="FFFFFF"/>
                </a:solidFill>
                <a:latin typeface="Montserrat Classic Bold Italics"/>
              </a:rPr>
              <a:t>Mercer Community College ​</a:t>
            </a:r>
          </a:p>
        </p:txBody>
      </p:sp>
      <p:sp>
        <p:nvSpPr>
          <p:cNvPr name="TextBox 6" id="6"/>
          <p:cNvSpPr txBox="true"/>
          <p:nvPr/>
        </p:nvSpPr>
        <p:spPr>
          <a:xfrm rot="0">
            <a:off x="487935" y="384959"/>
            <a:ext cx="3943750" cy="1385967"/>
          </a:xfrm>
          <a:prstGeom prst="rect">
            <a:avLst/>
          </a:prstGeom>
        </p:spPr>
        <p:txBody>
          <a:bodyPr anchor="t" rtlCol="false" tIns="0" lIns="0" bIns="0" rIns="0">
            <a:spAutoFit/>
          </a:bodyPr>
          <a:lstStyle/>
          <a:p>
            <a:pPr algn="just">
              <a:lnSpc>
                <a:spcPts val="5528"/>
              </a:lnSpc>
            </a:pPr>
            <a:r>
              <a:rPr lang="en-US" sz="4387" spc="39">
                <a:solidFill>
                  <a:srgbClr val="F8FBFD"/>
                </a:solidFill>
                <a:latin typeface="Montserrat Classic Bold"/>
              </a:rPr>
              <a:t>EDUCATION PARTNERS: ​</a:t>
            </a:r>
          </a:p>
        </p:txBody>
      </p:sp>
      <p:sp>
        <p:nvSpPr>
          <p:cNvPr name="TextBox 7" id="7"/>
          <p:cNvSpPr txBox="true"/>
          <p:nvPr/>
        </p:nvSpPr>
        <p:spPr>
          <a:xfrm rot="0">
            <a:off x="5435330" y="327243"/>
            <a:ext cx="5497810" cy="72664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Dental Programs</a:t>
            </a:r>
          </a:p>
        </p:txBody>
      </p:sp>
      <p:sp>
        <p:nvSpPr>
          <p:cNvPr name="TextBox 8" id="8"/>
          <p:cNvSpPr txBox="true"/>
          <p:nvPr/>
        </p:nvSpPr>
        <p:spPr>
          <a:xfrm rot="0">
            <a:off x="5435330" y="1219716"/>
            <a:ext cx="4984254" cy="506730"/>
          </a:xfrm>
          <a:prstGeom prst="rect">
            <a:avLst/>
          </a:prstGeom>
        </p:spPr>
        <p:txBody>
          <a:bodyPr anchor="t" rtlCol="false" tIns="0" lIns="0" bIns="0" rIns="0">
            <a:spAutoFit/>
          </a:bodyPr>
          <a:lstStyle/>
          <a:p>
            <a:pPr>
              <a:lnSpc>
                <a:spcPts val="3779"/>
              </a:lnSpc>
            </a:pPr>
            <a:r>
              <a:rPr lang="en-US" sz="3599" spc="35">
                <a:solidFill>
                  <a:srgbClr val="053D57"/>
                </a:solidFill>
                <a:latin typeface="Montserrat Light Bold"/>
              </a:rPr>
              <a:t>Project Description: ​</a:t>
            </a:r>
          </a:p>
        </p:txBody>
      </p:sp>
    </p:spTree>
  </p:cSld>
  <p:clrMapOvr>
    <a:masterClrMapping/>
  </p:clrMapOvr>
</p:sld>
</file>

<file path=ppt/slides/slide4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5444855" y="1907421"/>
            <a:ext cx="12245730" cy="8179435"/>
          </a:xfrm>
          <a:prstGeom prst="rect">
            <a:avLst/>
          </a:prstGeom>
        </p:spPr>
        <p:txBody>
          <a:bodyPr anchor="t" rtlCol="false" tIns="0" lIns="0" bIns="0" rIns="0">
            <a:spAutoFit/>
          </a:bodyPr>
          <a:lstStyle/>
          <a:p>
            <a:pPr>
              <a:lnSpc>
                <a:spcPts val="3289"/>
              </a:lnSpc>
            </a:pPr>
            <a:r>
              <a:rPr lang="en-US" sz="2349">
                <a:solidFill>
                  <a:srgbClr val="000000"/>
                </a:solidFill>
                <a:latin typeface="Montserrat Extra-Bold Bold"/>
              </a:rPr>
              <a:t>Academic Certificate (35 credits) and Associate Degree Program​:</a:t>
            </a:r>
          </a:p>
          <a:p>
            <a:pPr marL="507364" indent="-253682" lvl="1">
              <a:lnSpc>
                <a:spcPts val="3289"/>
              </a:lnSpc>
              <a:buFont typeface="Arial"/>
              <a:buChar char="•"/>
            </a:pPr>
            <a:r>
              <a:rPr lang="en-US" sz="2349">
                <a:solidFill>
                  <a:srgbClr val="000000"/>
                </a:solidFill>
                <a:latin typeface="Raleway 1 Bold"/>
              </a:rPr>
              <a:t>St</a:t>
            </a:r>
            <a:r>
              <a:rPr lang="en-US" sz="2349">
                <a:solidFill>
                  <a:srgbClr val="000000"/>
                </a:solidFill>
                <a:latin typeface="Raleway 1 Bold"/>
              </a:rPr>
              <a:t>udents receive academic certificate at the end of the 10-month program and will have the option for degree completion. ​</a:t>
            </a:r>
          </a:p>
          <a:p>
            <a:pPr marL="507364" indent="-253682" lvl="1">
              <a:lnSpc>
                <a:spcPts val="3289"/>
              </a:lnSpc>
              <a:buFont typeface="Arial"/>
              <a:buChar char="•"/>
            </a:pPr>
            <a:r>
              <a:rPr lang="en-US" sz="2349">
                <a:solidFill>
                  <a:srgbClr val="000000"/>
                </a:solidFill>
                <a:latin typeface="Raleway 1 Bold"/>
              </a:rPr>
              <a:t>We have met with local high school counselors and their graduates have most of the general education requirements completed and will only have to complete the academic program to receive their associate degree.​</a:t>
            </a:r>
          </a:p>
          <a:p>
            <a:pPr>
              <a:lnSpc>
                <a:spcPts val="3289"/>
              </a:lnSpc>
            </a:pPr>
            <a:r>
              <a:rPr lang="en-US" sz="2349">
                <a:solidFill>
                  <a:srgbClr val="000000"/>
                </a:solidFill>
                <a:latin typeface="Raleway 1 Bold"/>
              </a:rPr>
              <a:t>​</a:t>
            </a:r>
          </a:p>
          <a:p>
            <a:pPr>
              <a:lnSpc>
                <a:spcPts val="3289"/>
              </a:lnSpc>
            </a:pPr>
            <a:r>
              <a:rPr lang="en-US" sz="2349">
                <a:solidFill>
                  <a:srgbClr val="000000"/>
                </a:solidFill>
                <a:latin typeface="Montserrat Extra-Bold Bold"/>
              </a:rPr>
              <a:t>S</a:t>
            </a:r>
            <a:r>
              <a:rPr lang="en-US" sz="2349">
                <a:solidFill>
                  <a:srgbClr val="000000"/>
                </a:solidFill>
                <a:latin typeface="Montserrat Extra-Bold Bold"/>
              </a:rPr>
              <a:t>tatus:​</a:t>
            </a:r>
          </a:p>
          <a:p>
            <a:pPr marL="507364" indent="-253682" lvl="1">
              <a:lnSpc>
                <a:spcPts val="3289"/>
              </a:lnSpc>
              <a:buFont typeface="Arial"/>
              <a:buChar char="•"/>
            </a:pPr>
            <a:r>
              <a:rPr lang="en-US" sz="2349">
                <a:solidFill>
                  <a:srgbClr val="000000"/>
                </a:solidFill>
                <a:latin typeface="Raleway 1 Bold"/>
              </a:rPr>
              <a:t>Full curriculum has been created.​</a:t>
            </a:r>
          </a:p>
          <a:p>
            <a:pPr marL="507364" indent="-253682" lvl="1">
              <a:lnSpc>
                <a:spcPts val="3289"/>
              </a:lnSpc>
              <a:buFont typeface="Arial"/>
              <a:buChar char="•"/>
            </a:pPr>
            <a:r>
              <a:rPr lang="en-US" sz="2349">
                <a:solidFill>
                  <a:srgbClr val="000000"/>
                </a:solidFill>
                <a:latin typeface="Raleway 1 Bold"/>
              </a:rPr>
              <a:t>Awaiting academic council approval for both, which is scheduled for March 2024.​</a:t>
            </a:r>
          </a:p>
          <a:p>
            <a:pPr marL="507364" indent="-253682" lvl="1">
              <a:lnSpc>
                <a:spcPts val="3289"/>
              </a:lnSpc>
              <a:buFont typeface="Arial"/>
              <a:buChar char="•"/>
            </a:pPr>
            <a:r>
              <a:rPr lang="en-US" sz="2349">
                <a:solidFill>
                  <a:srgbClr val="000000"/>
                </a:solidFill>
                <a:latin typeface="Raleway 1 Bold"/>
              </a:rPr>
              <a:t>Submitted program application to the Commission on Dental Accreditation (CODA) in January 2024. ​</a:t>
            </a:r>
          </a:p>
          <a:p>
            <a:pPr marL="507364" indent="-253682" lvl="1">
              <a:lnSpc>
                <a:spcPts val="3289"/>
              </a:lnSpc>
              <a:buFont typeface="Arial"/>
              <a:buChar char="•"/>
            </a:pPr>
            <a:r>
              <a:rPr lang="en-US" sz="2349">
                <a:solidFill>
                  <a:srgbClr val="000000"/>
                </a:solidFill>
                <a:latin typeface="Raleway 1 Bold"/>
              </a:rPr>
              <a:t>The application has been reviewed and we are awaiting a site visit date to be assigned for Fall 2024.​</a:t>
            </a:r>
          </a:p>
          <a:p>
            <a:pPr marL="507364" indent="-253682" lvl="1">
              <a:lnSpc>
                <a:spcPts val="3289"/>
              </a:lnSpc>
              <a:buFont typeface="Arial"/>
              <a:buChar char="•"/>
            </a:pPr>
            <a:r>
              <a:rPr lang="en-US" sz="2349">
                <a:solidFill>
                  <a:srgbClr val="000000"/>
                </a:solidFill>
                <a:latin typeface="Raleway 1 Bold"/>
              </a:rPr>
              <a:t>Upon </a:t>
            </a:r>
            <a:r>
              <a:rPr lang="en-US" sz="2349">
                <a:solidFill>
                  <a:srgbClr val="000000"/>
                </a:solidFill>
                <a:latin typeface="Raleway 1 Bold"/>
              </a:rPr>
              <a:t>a successful site visit, we should receive preliminary accreditation and be able to enroll students for a July 2025 start​.</a:t>
            </a:r>
          </a:p>
          <a:p>
            <a:pPr>
              <a:lnSpc>
                <a:spcPts val="3289"/>
              </a:lnSpc>
            </a:pPr>
            <a:r>
              <a:rPr lang="en-US" sz="2349">
                <a:solidFill>
                  <a:srgbClr val="000000"/>
                </a:solidFill>
                <a:latin typeface="Raleway 1 Bold"/>
              </a:rPr>
              <a:t>​</a:t>
            </a:r>
          </a:p>
          <a:p>
            <a:pPr>
              <a:lnSpc>
                <a:spcPts val="3289"/>
              </a:lnSpc>
            </a:pPr>
            <a:r>
              <a:rPr lang="en-US" sz="2349">
                <a:solidFill>
                  <a:srgbClr val="000000"/>
                </a:solidFill>
                <a:latin typeface="Montserrat Extra-Bold Bold"/>
              </a:rPr>
              <a:t>Challenges:​</a:t>
            </a:r>
          </a:p>
          <a:p>
            <a:pPr marL="507364" indent="-253682" lvl="1">
              <a:lnSpc>
                <a:spcPts val="3289"/>
              </a:lnSpc>
              <a:buFont typeface="Arial"/>
              <a:buChar char="•"/>
            </a:pPr>
            <a:r>
              <a:rPr lang="en-US" sz="2349">
                <a:solidFill>
                  <a:srgbClr val="000000"/>
                </a:solidFill>
                <a:latin typeface="Raleway 1 Bold"/>
              </a:rPr>
              <a:t>Equipment and supplies are costly to get the program up and running. </a:t>
            </a:r>
          </a:p>
          <a:p>
            <a:pPr>
              <a:lnSpc>
                <a:spcPts val="3289"/>
              </a:lnSpc>
            </a:pPr>
          </a:p>
        </p:txBody>
      </p:sp>
      <p:sp>
        <p:nvSpPr>
          <p:cNvPr name="TextBox 3" id="3"/>
          <p:cNvSpPr txBox="true"/>
          <p:nvPr/>
        </p:nvSpPr>
        <p:spPr>
          <a:xfrm rot="0">
            <a:off x="5435330" y="327243"/>
            <a:ext cx="12852670" cy="72664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Dental Programs</a:t>
            </a:r>
          </a:p>
        </p:txBody>
      </p:sp>
      <p:sp>
        <p:nvSpPr>
          <p:cNvPr name="AutoShape 4" id="4"/>
          <p:cNvSpPr/>
          <p:nvPr/>
        </p:nvSpPr>
        <p:spPr>
          <a:xfrm rot="0">
            <a:off x="0" y="0"/>
            <a:ext cx="4919619" cy="10287000"/>
          </a:xfrm>
          <a:prstGeom prst="rect">
            <a:avLst/>
          </a:prstGeom>
          <a:solidFill>
            <a:srgbClr val="263F6B">
              <a:alpha val="94902"/>
            </a:srgbClr>
          </a:solidFill>
        </p:spPr>
      </p:sp>
      <p:sp>
        <p:nvSpPr>
          <p:cNvPr name="TextBox 5" id="5"/>
          <p:cNvSpPr txBox="true"/>
          <p:nvPr/>
        </p:nvSpPr>
        <p:spPr>
          <a:xfrm rot="0">
            <a:off x="372506" y="906210"/>
            <a:ext cx="4174607" cy="891540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a:rPr>
              <a:t>​Big Idea Different than the Work Done in Year 1​</a:t>
            </a:r>
          </a:p>
          <a:p>
            <a:pPr>
              <a:lnSpc>
                <a:spcPts val="2017"/>
              </a:lnSpc>
            </a:pPr>
          </a:p>
          <a:p>
            <a:pPr>
              <a:lnSpc>
                <a:spcPts val="2017"/>
              </a:lnSpc>
            </a:pPr>
            <a:r>
              <a:rPr lang="en-US" sz="1681" spc="124">
                <a:solidFill>
                  <a:srgbClr val="FFFFFF"/>
                </a:solidFill>
                <a:latin typeface="Montserrat"/>
              </a:rPr>
              <a:t>Connection to High School</a:t>
            </a:r>
          </a:p>
          <a:p>
            <a:pPr>
              <a:lnSpc>
                <a:spcPts val="2017"/>
              </a:lnSpc>
            </a:pPr>
            <a:r>
              <a:rPr lang="en-US" sz="1681" spc="124">
                <a:solidFill>
                  <a:srgbClr val="FFFFFF"/>
                </a:solidFill>
                <a:latin typeface="Montserrat"/>
              </a:rPr>
              <a:t>(Non-Credit)​</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Community College (Non-Credit)​</a:t>
            </a:r>
          </a:p>
          <a:p>
            <a:pPr>
              <a:lnSpc>
                <a:spcPts val="2017"/>
              </a:lnSpc>
            </a:pPr>
            <a:r>
              <a:rPr lang="en-US" sz="1681" spc="124">
                <a:solidFill>
                  <a:srgbClr val="FFFFFF"/>
                </a:solidFill>
                <a:latin typeface="Montserrat Classic"/>
              </a:rPr>
              <a:t>​</a:t>
            </a:r>
          </a:p>
          <a:p>
            <a:pPr>
              <a:lnSpc>
                <a:spcPts val="2017"/>
              </a:lnSpc>
            </a:pPr>
            <a:r>
              <a:rPr lang="en-US" sz="1681" spc="124">
                <a:solidFill>
                  <a:srgbClr val="FFFFFF"/>
                </a:solidFill>
                <a:latin typeface="Montserrat Extra-Bold"/>
              </a:rPr>
              <a:t>Community College (Credit)​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Adult Learners​</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Pilot</a:t>
            </a:r>
          </a:p>
        </p:txBody>
      </p:sp>
      <p:sp>
        <p:nvSpPr>
          <p:cNvPr name="TextBox 6" id="6"/>
          <p:cNvSpPr txBox="true"/>
          <p:nvPr/>
        </p:nvSpPr>
        <p:spPr>
          <a:xfrm rot="0">
            <a:off x="372506" y="455865"/>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
        <p:nvSpPr>
          <p:cNvPr name="TextBox 7" id="7"/>
          <p:cNvSpPr txBox="true"/>
          <p:nvPr/>
        </p:nvSpPr>
        <p:spPr>
          <a:xfrm rot="0">
            <a:off x="5435330" y="1279674"/>
            <a:ext cx="6391275" cy="506730"/>
          </a:xfrm>
          <a:prstGeom prst="rect">
            <a:avLst/>
          </a:prstGeom>
        </p:spPr>
        <p:txBody>
          <a:bodyPr anchor="t" rtlCol="false" tIns="0" lIns="0" bIns="0" rIns="0">
            <a:spAutoFit/>
          </a:bodyPr>
          <a:lstStyle/>
          <a:p>
            <a:pPr>
              <a:lnSpc>
                <a:spcPts val="3779"/>
              </a:lnSpc>
            </a:pPr>
            <a:r>
              <a:rPr lang="en-US" sz="3599" spc="35">
                <a:solidFill>
                  <a:srgbClr val="053D57"/>
                </a:solidFill>
                <a:latin typeface="Montserrat Light Bold"/>
              </a:rPr>
              <a:t>Dental Assisting Program​:</a:t>
            </a:r>
          </a:p>
        </p:txBody>
      </p:sp>
    </p:spTree>
  </p:cSld>
  <p:clrMapOvr>
    <a:masterClrMapping/>
  </p:clrMapOvr>
</p:sld>
</file>

<file path=ppt/slides/slide4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5435330" y="327243"/>
            <a:ext cx="5497810" cy="72664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Dental Programs</a:t>
            </a:r>
          </a:p>
        </p:txBody>
      </p:sp>
      <p:sp>
        <p:nvSpPr>
          <p:cNvPr name="TextBox 3" id="3"/>
          <p:cNvSpPr txBox="true"/>
          <p:nvPr/>
        </p:nvSpPr>
        <p:spPr>
          <a:xfrm rot="0">
            <a:off x="5301980" y="1839725"/>
            <a:ext cx="12245730" cy="6811645"/>
          </a:xfrm>
          <a:prstGeom prst="rect">
            <a:avLst/>
          </a:prstGeom>
        </p:spPr>
        <p:txBody>
          <a:bodyPr anchor="t" rtlCol="false" tIns="0" lIns="0" bIns="0" rIns="0">
            <a:spAutoFit/>
          </a:bodyPr>
          <a:lstStyle/>
          <a:p>
            <a:pPr marL="636901" indent="-318451" lvl="1">
              <a:lnSpc>
                <a:spcPts val="4129"/>
              </a:lnSpc>
              <a:buFont typeface="Arial"/>
              <a:buChar char="•"/>
            </a:pPr>
            <a:r>
              <a:rPr lang="en-US" sz="2949">
                <a:solidFill>
                  <a:srgbClr val="000000"/>
                </a:solidFill>
                <a:latin typeface="Raleway 1 Bold"/>
              </a:rPr>
              <a:t>​Curriculum is created.​</a:t>
            </a:r>
          </a:p>
          <a:p>
            <a:pPr marL="636901" indent="-318451" lvl="1">
              <a:lnSpc>
                <a:spcPts val="4129"/>
              </a:lnSpc>
              <a:buFont typeface="Arial"/>
              <a:buChar char="•"/>
            </a:pPr>
            <a:r>
              <a:rPr lang="en-US" sz="2949">
                <a:solidFill>
                  <a:srgbClr val="000000"/>
                </a:solidFill>
                <a:latin typeface="Raleway 1 Bold"/>
              </a:rPr>
              <a:t>W</a:t>
            </a:r>
            <a:r>
              <a:rPr lang="en-US" sz="2949">
                <a:solidFill>
                  <a:srgbClr val="000000"/>
                </a:solidFill>
                <a:latin typeface="Raleway 1 Bold"/>
              </a:rPr>
              <a:t>e have applied to the NJ Department of Environmental Protection for course approval and should hear back by the end of Spring 2024. ​</a:t>
            </a:r>
          </a:p>
          <a:p>
            <a:pPr marL="636901" indent="-318451" lvl="1">
              <a:lnSpc>
                <a:spcPts val="4129"/>
              </a:lnSpc>
              <a:buFont typeface="Arial"/>
              <a:buChar char="•"/>
            </a:pPr>
            <a:r>
              <a:rPr lang="en-US" sz="2949">
                <a:solidFill>
                  <a:srgbClr val="000000"/>
                </a:solidFill>
                <a:latin typeface="Raleway 1 Bold"/>
              </a:rPr>
              <a:t>We need to purchase more equipment to fully run the program</a:t>
            </a:r>
            <a:r>
              <a:rPr lang="en-US" sz="2949">
                <a:solidFill>
                  <a:srgbClr val="000000"/>
                </a:solidFill>
                <a:latin typeface="Raleway 1 Bold"/>
              </a:rPr>
              <a:t> – suppl</a:t>
            </a:r>
            <a:r>
              <a:rPr lang="en-US" sz="2949">
                <a:solidFill>
                  <a:srgbClr val="000000"/>
                </a:solidFill>
                <a:latin typeface="Raleway 1 Bold"/>
              </a:rPr>
              <a:t>ies and equipment are very costly.​</a:t>
            </a:r>
          </a:p>
          <a:p>
            <a:pPr marL="636901" indent="-318451" lvl="1">
              <a:lnSpc>
                <a:spcPts val="4129"/>
              </a:lnSpc>
              <a:buFont typeface="Arial"/>
              <a:buChar char="•"/>
            </a:pPr>
            <a:r>
              <a:rPr lang="en-US" sz="2949">
                <a:solidFill>
                  <a:srgbClr val="000000"/>
                </a:solidFill>
                <a:latin typeface="Raleway 1 Bold"/>
              </a:rPr>
              <a:t>Need to get the new equipment inspected by the State as well, which can be time-consuming.​</a:t>
            </a:r>
          </a:p>
          <a:p>
            <a:pPr marL="636901" indent="-318451" lvl="1">
              <a:lnSpc>
                <a:spcPts val="4129"/>
              </a:lnSpc>
              <a:buFont typeface="Arial"/>
              <a:buChar char="•"/>
            </a:pPr>
            <a:r>
              <a:rPr lang="en-US" sz="2949">
                <a:solidFill>
                  <a:srgbClr val="000000"/>
                </a:solidFill>
                <a:latin typeface="Raleway 1 Bold"/>
              </a:rPr>
              <a:t>W</a:t>
            </a:r>
            <a:r>
              <a:rPr lang="en-US" sz="2949">
                <a:solidFill>
                  <a:srgbClr val="000000"/>
                </a:solidFill>
                <a:latin typeface="Raleway 1 Bold"/>
              </a:rPr>
              <a:t>e are hopeful to have our first evening class in the Fall of 2024.​</a:t>
            </a:r>
          </a:p>
          <a:p>
            <a:pPr marL="636901" indent="-318451" lvl="1">
              <a:lnSpc>
                <a:spcPts val="4129"/>
              </a:lnSpc>
              <a:buFont typeface="Arial"/>
              <a:buChar char="•"/>
            </a:pPr>
            <a:r>
              <a:rPr lang="en-US" sz="2949">
                <a:solidFill>
                  <a:srgbClr val="000000"/>
                </a:solidFill>
                <a:latin typeface="Raleway 1 Bold"/>
              </a:rPr>
              <a:t>We currently have 3 students who are interested in the course and waiting to hear when they can regis</a:t>
            </a:r>
            <a:r>
              <a:rPr lang="en-US" sz="2949">
                <a:solidFill>
                  <a:srgbClr val="000000"/>
                </a:solidFill>
                <a:latin typeface="Raleway 1 Bold"/>
              </a:rPr>
              <a:t>ter.​</a:t>
            </a:r>
          </a:p>
          <a:p>
            <a:pPr marL="636901" indent="-318451" lvl="1">
              <a:lnSpc>
                <a:spcPts val="4129"/>
              </a:lnSpc>
              <a:buFont typeface="Arial"/>
              <a:buChar char="•"/>
            </a:pPr>
            <a:r>
              <a:rPr lang="en-US" sz="2949">
                <a:solidFill>
                  <a:srgbClr val="000000"/>
                </a:solidFill>
                <a:latin typeface="Raleway 1 Bold"/>
              </a:rPr>
              <a:t>We</a:t>
            </a:r>
            <a:r>
              <a:rPr lang="en-US" sz="2949">
                <a:solidFill>
                  <a:srgbClr val="000000"/>
                </a:solidFill>
                <a:latin typeface="Raleway 1 Bold"/>
              </a:rPr>
              <a:t> currently have 3 professionals interested in teaching the course once approved.</a:t>
            </a:r>
          </a:p>
        </p:txBody>
      </p:sp>
      <p:sp>
        <p:nvSpPr>
          <p:cNvPr name="TextBox 4" id="4"/>
          <p:cNvSpPr txBox="true"/>
          <p:nvPr/>
        </p:nvSpPr>
        <p:spPr>
          <a:xfrm rot="0">
            <a:off x="5435330" y="1219716"/>
            <a:ext cx="9464576" cy="506730"/>
          </a:xfrm>
          <a:prstGeom prst="rect">
            <a:avLst/>
          </a:prstGeom>
        </p:spPr>
        <p:txBody>
          <a:bodyPr anchor="t" rtlCol="false" tIns="0" lIns="0" bIns="0" rIns="0">
            <a:spAutoFit/>
          </a:bodyPr>
          <a:lstStyle/>
          <a:p>
            <a:pPr>
              <a:lnSpc>
                <a:spcPts val="3779"/>
              </a:lnSpc>
            </a:pPr>
            <a:r>
              <a:rPr lang="en-US" sz="3599" spc="35">
                <a:solidFill>
                  <a:srgbClr val="053D57"/>
                </a:solidFill>
                <a:latin typeface="Montserrat Light Bold"/>
              </a:rPr>
              <a:t>Dental Radiology Technologist Course​:</a:t>
            </a:r>
          </a:p>
        </p:txBody>
      </p:sp>
      <p:sp>
        <p:nvSpPr>
          <p:cNvPr name="AutoShape 5" id="5"/>
          <p:cNvSpPr/>
          <p:nvPr/>
        </p:nvSpPr>
        <p:spPr>
          <a:xfrm rot="0">
            <a:off x="0" y="0"/>
            <a:ext cx="4919619" cy="10287000"/>
          </a:xfrm>
          <a:prstGeom prst="rect">
            <a:avLst/>
          </a:prstGeom>
          <a:solidFill>
            <a:srgbClr val="263F6B">
              <a:alpha val="94902"/>
            </a:srgbClr>
          </a:solidFill>
        </p:spPr>
      </p:sp>
      <p:sp>
        <p:nvSpPr>
          <p:cNvPr name="TextBox 6" id="6"/>
          <p:cNvSpPr txBox="true"/>
          <p:nvPr/>
        </p:nvSpPr>
        <p:spPr>
          <a:xfrm rot="0">
            <a:off x="372506" y="906210"/>
            <a:ext cx="4299845" cy="891540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a:rPr>
              <a:t>​Big Idea Different than the Work Done in Year 1​</a:t>
            </a:r>
          </a:p>
          <a:p>
            <a:pPr>
              <a:lnSpc>
                <a:spcPts val="2017"/>
              </a:lnSpc>
            </a:pPr>
          </a:p>
          <a:p>
            <a:pPr>
              <a:lnSpc>
                <a:spcPts val="2017"/>
              </a:lnSpc>
            </a:pPr>
            <a:r>
              <a:rPr lang="en-US" sz="1681" spc="124">
                <a:solidFill>
                  <a:srgbClr val="FFFFFF"/>
                </a:solidFill>
                <a:latin typeface="Montserrat"/>
              </a:rPr>
              <a:t>Connection to High School</a:t>
            </a:r>
          </a:p>
          <a:p>
            <a:pPr>
              <a:lnSpc>
                <a:spcPts val="2017"/>
              </a:lnSpc>
            </a:pPr>
            <a:r>
              <a:rPr lang="en-US" sz="1681" spc="124">
                <a:solidFill>
                  <a:srgbClr val="FFFFFF"/>
                </a:solidFill>
                <a:latin typeface="Montserrat"/>
              </a:rPr>
              <a:t>(Non-Credit)​</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Bold"/>
              </a:rPr>
              <a:t>Community College (Non-Credit)​</a:t>
            </a:r>
          </a:p>
          <a:p>
            <a:pPr>
              <a:lnSpc>
                <a:spcPts val="2017"/>
              </a:lnSpc>
            </a:pPr>
            <a:r>
              <a:rPr lang="en-US" sz="1681" spc="124">
                <a:solidFill>
                  <a:srgbClr val="FFFFFF"/>
                </a:solidFill>
                <a:latin typeface="Montserrat Classic"/>
              </a:rPr>
              <a:t>​</a:t>
            </a:r>
          </a:p>
          <a:p>
            <a:pPr>
              <a:lnSpc>
                <a:spcPts val="2017"/>
              </a:lnSpc>
            </a:pPr>
            <a:r>
              <a:rPr lang="en-US" sz="1681" spc="124">
                <a:solidFill>
                  <a:srgbClr val="FFFFFF"/>
                </a:solidFill>
                <a:latin typeface="Montserrat"/>
              </a:rPr>
              <a:t>Community College (Credit)​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a:rPr>
              <a:t>Adult Learners​</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Pilot</a:t>
            </a:r>
          </a:p>
        </p:txBody>
      </p:sp>
      <p:sp>
        <p:nvSpPr>
          <p:cNvPr name="TextBox 7" id="7"/>
          <p:cNvSpPr txBox="true"/>
          <p:nvPr/>
        </p:nvSpPr>
        <p:spPr>
          <a:xfrm rot="0">
            <a:off x="372506" y="455865"/>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Tree>
  </p:cSld>
  <p:clrMapOvr>
    <a:masterClrMapping/>
  </p:clrMapOvr>
</p:sld>
</file>

<file path=ppt/slides/slide4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5435330" y="327243"/>
            <a:ext cx="5497810" cy="72664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Dental Programs</a:t>
            </a:r>
          </a:p>
        </p:txBody>
      </p:sp>
      <p:sp>
        <p:nvSpPr>
          <p:cNvPr name="TextBox 3" id="3"/>
          <p:cNvSpPr txBox="true"/>
          <p:nvPr/>
        </p:nvSpPr>
        <p:spPr>
          <a:xfrm rot="0">
            <a:off x="5435330" y="2517878"/>
            <a:ext cx="12245730" cy="7769225"/>
          </a:xfrm>
          <a:prstGeom prst="rect">
            <a:avLst/>
          </a:prstGeom>
        </p:spPr>
        <p:txBody>
          <a:bodyPr anchor="t" rtlCol="false" tIns="0" lIns="0" bIns="0" rIns="0">
            <a:spAutoFit/>
          </a:bodyPr>
          <a:lstStyle/>
          <a:p>
            <a:pPr marL="593722" indent="-296861" lvl="1">
              <a:lnSpc>
                <a:spcPts val="3849"/>
              </a:lnSpc>
              <a:buFont typeface="Arial"/>
              <a:buChar char="•"/>
            </a:pPr>
            <a:r>
              <a:rPr lang="en-US" sz="2749">
                <a:solidFill>
                  <a:srgbClr val="000000"/>
                </a:solidFill>
                <a:latin typeface="Raleway 1 Bold"/>
              </a:rPr>
              <a:t>We are working with 3 local high schools with a healthcare program. ​</a:t>
            </a:r>
          </a:p>
          <a:p>
            <a:pPr marL="593722" indent="-296861" lvl="1">
              <a:lnSpc>
                <a:spcPts val="3849"/>
              </a:lnSpc>
              <a:buFont typeface="Arial"/>
              <a:buChar char="•"/>
            </a:pPr>
            <a:r>
              <a:rPr lang="en-US" sz="2749">
                <a:solidFill>
                  <a:srgbClr val="000000"/>
                </a:solidFill>
                <a:latin typeface="Raleway 1 Bold"/>
              </a:rPr>
              <a:t>All three schools are interested in</a:t>
            </a:r>
            <a:r>
              <a:rPr lang="en-US" sz="2749">
                <a:solidFill>
                  <a:srgbClr val="000000"/>
                </a:solidFill>
                <a:latin typeface="Raleway 1 Bold"/>
              </a:rPr>
              <a:t> having our dental director come in to speak to their juniors and seniors about professions in the dental field. ​</a:t>
            </a:r>
          </a:p>
          <a:p>
            <a:pPr marL="593722" indent="-296861" lvl="1">
              <a:lnSpc>
                <a:spcPts val="3849"/>
              </a:lnSpc>
              <a:buFont typeface="Arial"/>
              <a:buChar char="•"/>
            </a:pPr>
            <a:r>
              <a:rPr lang="en-US" sz="2749">
                <a:solidFill>
                  <a:srgbClr val="000000"/>
                </a:solidFill>
                <a:latin typeface="Raleway 1 Bold"/>
              </a:rPr>
              <a:t>Upon interest expressed by the students, each school is then willing to pilot a 15-hour course that goes more in-depth into dental assisting and dental administrative fields. ​</a:t>
            </a:r>
          </a:p>
          <a:p>
            <a:pPr marL="593722" indent="-296861" lvl="1">
              <a:lnSpc>
                <a:spcPts val="3849"/>
              </a:lnSpc>
              <a:buFont typeface="Arial"/>
              <a:buChar char="•"/>
            </a:pPr>
            <a:r>
              <a:rPr lang="en-US" sz="2749">
                <a:solidFill>
                  <a:srgbClr val="000000"/>
                </a:solidFill>
                <a:latin typeface="Raleway 1 Bold"/>
              </a:rPr>
              <a:t>On</a:t>
            </a:r>
            <a:r>
              <a:rPr lang="en-US" sz="2749">
                <a:solidFill>
                  <a:srgbClr val="000000"/>
                </a:solidFill>
                <a:latin typeface="Raleway 1 Bold"/>
              </a:rPr>
              <a:t>e high school will be working with our program director over the Summer to include a dental series in their biomedical program for their seniors. ​</a:t>
            </a:r>
          </a:p>
          <a:p>
            <a:pPr marL="593722" indent="-296861" lvl="1">
              <a:lnSpc>
                <a:spcPts val="3849"/>
              </a:lnSpc>
              <a:buFont typeface="Arial"/>
              <a:buChar char="•"/>
            </a:pPr>
            <a:r>
              <a:rPr lang="en-US" sz="2749">
                <a:solidFill>
                  <a:srgbClr val="000000"/>
                </a:solidFill>
                <a:latin typeface="Raleway 1 Bold"/>
              </a:rPr>
              <a:t>O</a:t>
            </a:r>
            <a:r>
              <a:rPr lang="en-US" sz="2749">
                <a:solidFill>
                  <a:srgbClr val="000000"/>
                </a:solidFill>
                <a:latin typeface="Raleway 1 Bold"/>
              </a:rPr>
              <a:t>ur program director will run the introduction presentation and pilot program. ​</a:t>
            </a:r>
          </a:p>
          <a:p>
            <a:pPr>
              <a:lnSpc>
                <a:spcPts val="3849"/>
              </a:lnSpc>
            </a:pPr>
            <a:r>
              <a:rPr lang="en-US" sz="2749">
                <a:solidFill>
                  <a:srgbClr val="000000"/>
                </a:solidFill>
                <a:latin typeface="Raleway 1 Bold"/>
              </a:rPr>
              <a:t>​</a:t>
            </a:r>
          </a:p>
          <a:p>
            <a:pPr>
              <a:lnSpc>
                <a:spcPts val="3849"/>
              </a:lnSpc>
            </a:pPr>
            <a:r>
              <a:rPr lang="en-US" sz="2749">
                <a:solidFill>
                  <a:srgbClr val="000000"/>
                </a:solidFill>
                <a:latin typeface="Montserrat Extra-Bold Bold"/>
              </a:rPr>
              <a:t>Challenge:​</a:t>
            </a:r>
          </a:p>
          <a:p>
            <a:pPr marL="593722" indent="-296861" lvl="1">
              <a:lnSpc>
                <a:spcPts val="3849"/>
              </a:lnSpc>
              <a:buFont typeface="Arial"/>
              <a:buChar char="•"/>
            </a:pPr>
            <a:r>
              <a:rPr lang="en-US" sz="2749">
                <a:solidFill>
                  <a:srgbClr val="000000"/>
                </a:solidFill>
                <a:latin typeface="Raleway 1 Bold"/>
              </a:rPr>
              <a:t>Aligning with the high school schedules to run the pilot programs</a:t>
            </a:r>
          </a:p>
          <a:p>
            <a:pPr>
              <a:lnSpc>
                <a:spcPts val="3849"/>
              </a:lnSpc>
            </a:pPr>
          </a:p>
        </p:txBody>
      </p:sp>
      <p:sp>
        <p:nvSpPr>
          <p:cNvPr name="TextBox 4" id="4"/>
          <p:cNvSpPr txBox="true"/>
          <p:nvPr/>
        </p:nvSpPr>
        <p:spPr>
          <a:xfrm rot="0">
            <a:off x="5435330" y="1219716"/>
            <a:ext cx="12852670" cy="1002030"/>
          </a:xfrm>
          <a:prstGeom prst="rect">
            <a:avLst/>
          </a:prstGeom>
        </p:spPr>
        <p:txBody>
          <a:bodyPr anchor="t" rtlCol="false" tIns="0" lIns="0" bIns="0" rIns="0">
            <a:spAutoFit/>
          </a:bodyPr>
          <a:lstStyle/>
          <a:p>
            <a:pPr>
              <a:lnSpc>
                <a:spcPts val="3779"/>
              </a:lnSpc>
            </a:pPr>
            <a:r>
              <a:rPr lang="en-US" sz="3599" spc="35">
                <a:solidFill>
                  <a:srgbClr val="053D57"/>
                </a:solidFill>
                <a:latin typeface="Montserrat Light Bold"/>
              </a:rPr>
              <a:t>High School Introduction to Dental Assisting Program​:</a:t>
            </a:r>
          </a:p>
        </p:txBody>
      </p:sp>
      <p:sp>
        <p:nvSpPr>
          <p:cNvPr name="AutoShape 5" id="5"/>
          <p:cNvSpPr/>
          <p:nvPr/>
        </p:nvSpPr>
        <p:spPr>
          <a:xfrm rot="0">
            <a:off x="0" y="0"/>
            <a:ext cx="4919619" cy="10287000"/>
          </a:xfrm>
          <a:prstGeom prst="rect">
            <a:avLst/>
          </a:prstGeom>
          <a:solidFill>
            <a:srgbClr val="263F6B">
              <a:alpha val="94902"/>
            </a:srgbClr>
          </a:solidFill>
        </p:spPr>
      </p:sp>
      <p:sp>
        <p:nvSpPr>
          <p:cNvPr name="TextBox 6" id="6"/>
          <p:cNvSpPr txBox="true"/>
          <p:nvPr/>
        </p:nvSpPr>
        <p:spPr>
          <a:xfrm rot="0">
            <a:off x="372506" y="906210"/>
            <a:ext cx="4299845" cy="891540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a:rPr>
              <a:t>​Big Idea Different than the Work Done in Year 1​</a:t>
            </a:r>
          </a:p>
          <a:p>
            <a:pPr>
              <a:lnSpc>
                <a:spcPts val="2017"/>
              </a:lnSpc>
            </a:pPr>
          </a:p>
          <a:p>
            <a:pPr>
              <a:lnSpc>
                <a:spcPts val="2017"/>
              </a:lnSpc>
            </a:pPr>
            <a:r>
              <a:rPr lang="en-US" sz="1681" spc="124">
                <a:solidFill>
                  <a:srgbClr val="FFFFFF"/>
                </a:solidFill>
                <a:latin typeface="Montserrat Extra-Bold"/>
              </a:rPr>
              <a:t>Connection to High School</a:t>
            </a:r>
          </a:p>
          <a:p>
            <a:pPr>
              <a:lnSpc>
                <a:spcPts val="2017"/>
              </a:lnSpc>
            </a:pPr>
            <a:r>
              <a:rPr lang="en-US" sz="1681" spc="124">
                <a:solidFill>
                  <a:srgbClr val="FFFFFF"/>
                </a:solidFill>
                <a:latin typeface="Montserrat Extra-Bold"/>
              </a:rPr>
              <a:t>(Non-Credit)​</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Community College (Non-Credit)​</a:t>
            </a:r>
          </a:p>
          <a:p>
            <a:pPr>
              <a:lnSpc>
                <a:spcPts val="2017"/>
              </a:lnSpc>
            </a:pPr>
            <a:r>
              <a:rPr lang="en-US" sz="1681" spc="124">
                <a:solidFill>
                  <a:srgbClr val="FFFFFF"/>
                </a:solidFill>
                <a:latin typeface="Montserrat Classic"/>
              </a:rPr>
              <a:t>​</a:t>
            </a:r>
          </a:p>
          <a:p>
            <a:pPr>
              <a:lnSpc>
                <a:spcPts val="2017"/>
              </a:lnSpc>
            </a:pPr>
            <a:r>
              <a:rPr lang="en-US" sz="1681" spc="124">
                <a:solidFill>
                  <a:srgbClr val="FFFFFF"/>
                </a:solidFill>
                <a:latin typeface="Montserrat"/>
              </a:rPr>
              <a:t>Community College (Credit)​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Adult Learners​</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a:rPr>
              <a:t>Pilot</a:t>
            </a:r>
          </a:p>
        </p:txBody>
      </p:sp>
      <p:sp>
        <p:nvSpPr>
          <p:cNvPr name="TextBox 7" id="7"/>
          <p:cNvSpPr txBox="true"/>
          <p:nvPr/>
        </p:nvSpPr>
        <p:spPr>
          <a:xfrm rot="0">
            <a:off x="372506" y="455865"/>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Tree>
  </p:cSld>
  <p:clrMapOvr>
    <a:masterClrMapping/>
  </p:clrMapOvr>
</p:sld>
</file>

<file path=ppt/slides/slide4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5435330" y="327243"/>
            <a:ext cx="5497810" cy="72664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Dental Programs</a:t>
            </a:r>
          </a:p>
        </p:txBody>
      </p:sp>
      <p:sp>
        <p:nvSpPr>
          <p:cNvPr name="TextBox 3" id="3"/>
          <p:cNvSpPr txBox="true"/>
          <p:nvPr/>
        </p:nvSpPr>
        <p:spPr>
          <a:xfrm rot="0">
            <a:off x="5435330" y="1858775"/>
            <a:ext cx="12245730" cy="7840345"/>
          </a:xfrm>
          <a:prstGeom prst="rect">
            <a:avLst/>
          </a:prstGeom>
        </p:spPr>
        <p:txBody>
          <a:bodyPr anchor="t" rtlCol="false" tIns="0" lIns="0" bIns="0" rIns="0">
            <a:spAutoFit/>
          </a:bodyPr>
          <a:lstStyle/>
          <a:p>
            <a:pPr>
              <a:lnSpc>
                <a:spcPts val="4129"/>
              </a:lnSpc>
            </a:pPr>
            <a:r>
              <a:rPr lang="en-US" sz="2949">
                <a:solidFill>
                  <a:srgbClr val="000000"/>
                </a:solidFill>
                <a:latin typeface="Montserrat Extra-Bold Bold"/>
              </a:rPr>
              <a:t>​</a:t>
            </a:r>
            <a:r>
              <a:rPr lang="en-US" sz="2949">
                <a:solidFill>
                  <a:srgbClr val="000000"/>
                </a:solidFill>
                <a:latin typeface="Montserrat Extra-Bold Bold"/>
              </a:rPr>
              <a:t>St</a:t>
            </a:r>
            <a:r>
              <a:rPr lang="en-US" sz="2949">
                <a:solidFill>
                  <a:srgbClr val="000000"/>
                </a:solidFill>
                <a:latin typeface="Montserrat Extra-Bold Bold"/>
              </a:rPr>
              <a:t>atus:​</a:t>
            </a:r>
          </a:p>
          <a:p>
            <a:pPr marL="636901" indent="-318451" lvl="1">
              <a:lnSpc>
                <a:spcPts val="4129"/>
              </a:lnSpc>
              <a:buFont typeface="Arial"/>
              <a:buChar char="•"/>
            </a:pPr>
            <a:r>
              <a:rPr lang="en-US" sz="2949">
                <a:solidFill>
                  <a:srgbClr val="000000"/>
                </a:solidFill>
                <a:latin typeface="Raleway 1 Bold"/>
              </a:rPr>
              <a:t>Curriculum has been created.​</a:t>
            </a:r>
          </a:p>
          <a:p>
            <a:pPr marL="636901" indent="-318451" lvl="1">
              <a:lnSpc>
                <a:spcPts val="4129"/>
              </a:lnSpc>
              <a:buFont typeface="Arial"/>
              <a:buChar char="•"/>
            </a:pPr>
            <a:r>
              <a:rPr lang="en-US" sz="2949">
                <a:solidFill>
                  <a:srgbClr val="000000"/>
                </a:solidFill>
                <a:latin typeface="Raleway 1 Bold"/>
              </a:rPr>
              <a:t> A pot</a:t>
            </a:r>
            <a:r>
              <a:rPr lang="en-US" sz="2949">
                <a:solidFill>
                  <a:srgbClr val="000000"/>
                </a:solidFill>
                <a:latin typeface="Raleway 1 Bold"/>
              </a:rPr>
              <a:t>ential teacher has applied for the position and is in the interview process currently.​</a:t>
            </a:r>
          </a:p>
          <a:p>
            <a:pPr marL="636901" indent="-318451" lvl="1">
              <a:lnSpc>
                <a:spcPts val="4129"/>
              </a:lnSpc>
              <a:buFont typeface="Arial"/>
              <a:buChar char="•"/>
            </a:pPr>
            <a:r>
              <a:rPr lang="en-US" sz="2949">
                <a:solidFill>
                  <a:srgbClr val="000000"/>
                </a:solidFill>
                <a:latin typeface="Raleway 1 Bold"/>
              </a:rPr>
              <a:t>A</a:t>
            </a:r>
            <a:r>
              <a:rPr lang="en-US" sz="2949">
                <a:solidFill>
                  <a:srgbClr val="000000"/>
                </a:solidFill>
                <a:latin typeface="Raleway 1 Bold"/>
              </a:rPr>
              <a:t> local high school has 10 students in their healthcare program interested in the pilot program.​</a:t>
            </a:r>
          </a:p>
          <a:p>
            <a:pPr marL="636901" indent="-318451" lvl="1">
              <a:lnSpc>
                <a:spcPts val="4129"/>
              </a:lnSpc>
              <a:buFont typeface="Arial"/>
              <a:buChar char="•"/>
            </a:pPr>
            <a:r>
              <a:rPr lang="en-US" sz="2949">
                <a:solidFill>
                  <a:srgbClr val="000000"/>
                </a:solidFill>
                <a:latin typeface="Raleway 1 Bold"/>
              </a:rPr>
              <a:t>The p</a:t>
            </a:r>
            <a:r>
              <a:rPr lang="en-US" sz="2949">
                <a:solidFill>
                  <a:srgbClr val="000000"/>
                </a:solidFill>
                <a:latin typeface="Raleway 1 Bold"/>
              </a:rPr>
              <a:t>ilot program is set to start at the end of March 2024 and will run 2 nights a week for 10 weeks.​</a:t>
            </a:r>
          </a:p>
          <a:p>
            <a:pPr marL="636901" indent="-318451" lvl="1">
              <a:lnSpc>
                <a:spcPts val="4129"/>
              </a:lnSpc>
              <a:buFont typeface="Arial"/>
              <a:buChar char="•"/>
            </a:pPr>
            <a:r>
              <a:rPr lang="en-US" sz="2949">
                <a:solidFill>
                  <a:srgbClr val="000000"/>
                </a:solidFill>
                <a:latin typeface="Raleway 1 Bold"/>
              </a:rPr>
              <a:t>S</a:t>
            </a:r>
            <a:r>
              <a:rPr lang="en-US" sz="2949">
                <a:solidFill>
                  <a:srgbClr val="000000"/>
                </a:solidFill>
                <a:latin typeface="Raleway 1 Bold"/>
              </a:rPr>
              <a:t>uccessful students will receive the nationally recognized Dental Office Assistant Certification which shows knowledge in the field.​</a:t>
            </a:r>
          </a:p>
          <a:p>
            <a:pPr>
              <a:lnSpc>
                <a:spcPts val="4129"/>
              </a:lnSpc>
            </a:pPr>
          </a:p>
          <a:p>
            <a:pPr>
              <a:lnSpc>
                <a:spcPts val="4129"/>
              </a:lnSpc>
            </a:pPr>
            <a:r>
              <a:rPr lang="en-US" sz="2949">
                <a:solidFill>
                  <a:srgbClr val="000000"/>
                </a:solidFill>
                <a:latin typeface="Montserrat Extra-Bold Bold"/>
              </a:rPr>
              <a:t>Challenges:​</a:t>
            </a:r>
          </a:p>
          <a:p>
            <a:pPr marL="636901" indent="-318451" lvl="1">
              <a:lnSpc>
                <a:spcPts val="4129"/>
              </a:lnSpc>
              <a:buFont typeface="Arial"/>
              <a:buChar char="•"/>
            </a:pPr>
            <a:r>
              <a:rPr lang="en-US" sz="2949">
                <a:solidFill>
                  <a:srgbClr val="000000"/>
                </a:solidFill>
                <a:latin typeface="Raleway 1 Bold"/>
              </a:rPr>
              <a:t>Integrat</a:t>
            </a:r>
            <a:r>
              <a:rPr lang="en-US" sz="2949">
                <a:solidFill>
                  <a:srgbClr val="000000"/>
                </a:solidFill>
                <a:latin typeface="Raleway 1 Bold"/>
              </a:rPr>
              <a:t>ing dental software to with school computers since a connection to an outside server is required. </a:t>
            </a:r>
          </a:p>
        </p:txBody>
      </p:sp>
      <p:sp>
        <p:nvSpPr>
          <p:cNvPr name="TextBox 4" id="4"/>
          <p:cNvSpPr txBox="true"/>
          <p:nvPr/>
        </p:nvSpPr>
        <p:spPr>
          <a:xfrm rot="0">
            <a:off x="5435330" y="1219716"/>
            <a:ext cx="10168633" cy="506730"/>
          </a:xfrm>
          <a:prstGeom prst="rect">
            <a:avLst/>
          </a:prstGeom>
        </p:spPr>
        <p:txBody>
          <a:bodyPr anchor="t" rtlCol="false" tIns="0" lIns="0" bIns="0" rIns="0">
            <a:spAutoFit/>
          </a:bodyPr>
          <a:lstStyle/>
          <a:p>
            <a:pPr>
              <a:lnSpc>
                <a:spcPts val="3779"/>
              </a:lnSpc>
            </a:pPr>
            <a:r>
              <a:rPr lang="en-US" sz="3599" spc="35">
                <a:solidFill>
                  <a:srgbClr val="053D57"/>
                </a:solidFill>
                <a:latin typeface="Montserrat Light Bold"/>
              </a:rPr>
              <a:t>Dental Administrative Assistant Program​:</a:t>
            </a:r>
          </a:p>
        </p:txBody>
      </p:sp>
      <p:sp>
        <p:nvSpPr>
          <p:cNvPr name="AutoShape 5" id="5"/>
          <p:cNvSpPr/>
          <p:nvPr/>
        </p:nvSpPr>
        <p:spPr>
          <a:xfrm rot="0">
            <a:off x="0" y="0"/>
            <a:ext cx="4919619" cy="10287000"/>
          </a:xfrm>
          <a:prstGeom prst="rect">
            <a:avLst/>
          </a:prstGeom>
          <a:solidFill>
            <a:srgbClr val="263F6B">
              <a:alpha val="94902"/>
            </a:srgbClr>
          </a:solidFill>
        </p:spPr>
      </p:sp>
      <p:sp>
        <p:nvSpPr>
          <p:cNvPr name="TextBox 6" id="6"/>
          <p:cNvSpPr txBox="true"/>
          <p:nvPr/>
        </p:nvSpPr>
        <p:spPr>
          <a:xfrm rot="0">
            <a:off x="372506" y="782385"/>
            <a:ext cx="4174607" cy="916305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a:rPr>
              <a:t>​Big Idea Different than the Work Done in Year 1​</a:t>
            </a:r>
          </a:p>
          <a:p>
            <a:pPr>
              <a:lnSpc>
                <a:spcPts val="2017"/>
              </a:lnSpc>
            </a:pPr>
          </a:p>
          <a:p>
            <a:pPr>
              <a:lnSpc>
                <a:spcPts val="2017"/>
              </a:lnSpc>
            </a:pPr>
            <a:r>
              <a:rPr lang="en-US" sz="1681" spc="124">
                <a:solidFill>
                  <a:srgbClr val="FFFFFF"/>
                </a:solidFill>
                <a:latin typeface="Montserrat Extra-Bold"/>
              </a:rPr>
              <a:t>Connection to High School (Non-Credit)​</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Bold"/>
              </a:rPr>
              <a:t>Community College (Non-Credit)​</a:t>
            </a:r>
          </a:p>
          <a:p>
            <a:pPr>
              <a:lnSpc>
                <a:spcPts val="2017"/>
              </a:lnSpc>
            </a:pPr>
            <a:r>
              <a:rPr lang="en-US" sz="1681" spc="124">
                <a:solidFill>
                  <a:srgbClr val="FFFFFF"/>
                </a:solidFill>
                <a:latin typeface="Montserrat Classic"/>
              </a:rPr>
              <a:t>​</a:t>
            </a:r>
          </a:p>
          <a:p>
            <a:pPr>
              <a:lnSpc>
                <a:spcPts val="2017"/>
              </a:lnSpc>
            </a:pPr>
            <a:r>
              <a:rPr lang="en-US" sz="1681" spc="124">
                <a:solidFill>
                  <a:srgbClr val="FFFFFF"/>
                </a:solidFill>
                <a:latin typeface="Montserrat Light"/>
              </a:rPr>
              <a:t>Community College (Credit)​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a:rPr>
              <a:t>Adult Learners​</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a:rPr>
              <a:t>Pilot</a:t>
            </a:r>
          </a:p>
        </p:txBody>
      </p:sp>
      <p:sp>
        <p:nvSpPr>
          <p:cNvPr name="TextBox 7" id="7"/>
          <p:cNvSpPr txBox="true"/>
          <p:nvPr/>
        </p:nvSpPr>
        <p:spPr>
          <a:xfrm rot="0">
            <a:off x="372506" y="332040"/>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Tree>
  </p:cSld>
  <p:clrMapOvr>
    <a:masterClrMapping/>
  </p:clrMapOvr>
</p:sld>
</file>

<file path=ppt/slides/slide4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5435330" y="327243"/>
            <a:ext cx="5497810" cy="72664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Dental Programs</a:t>
            </a:r>
          </a:p>
        </p:txBody>
      </p:sp>
      <p:sp>
        <p:nvSpPr>
          <p:cNvPr name="TextBox 3" id="3"/>
          <p:cNvSpPr txBox="true"/>
          <p:nvPr/>
        </p:nvSpPr>
        <p:spPr>
          <a:xfrm rot="0">
            <a:off x="5435330" y="1868870"/>
            <a:ext cx="12245730" cy="8131810"/>
          </a:xfrm>
          <a:prstGeom prst="rect">
            <a:avLst/>
          </a:prstGeom>
        </p:spPr>
        <p:txBody>
          <a:bodyPr anchor="t" rtlCol="false" tIns="0" lIns="0" bIns="0" rIns="0">
            <a:spAutoFit/>
          </a:bodyPr>
          <a:lstStyle/>
          <a:p>
            <a:pPr marL="669289" indent="-334645" lvl="1">
              <a:lnSpc>
                <a:spcPts val="4339"/>
              </a:lnSpc>
              <a:buFont typeface="Arial"/>
              <a:buChar char="•"/>
            </a:pPr>
            <a:r>
              <a:rPr lang="en-US" sz="3099">
                <a:solidFill>
                  <a:srgbClr val="000000"/>
                </a:solidFill>
                <a:latin typeface="Raleway 1 Bold"/>
              </a:rPr>
              <a:t>We are creating 2 continuing education courses for licensed dental professionals​</a:t>
            </a:r>
          </a:p>
          <a:p>
            <a:pPr marL="669289" indent="-334645" lvl="1">
              <a:lnSpc>
                <a:spcPts val="4339"/>
              </a:lnSpc>
              <a:buFont typeface="Arial"/>
              <a:buChar char="•"/>
            </a:pPr>
            <a:r>
              <a:rPr lang="en-US" sz="3099">
                <a:solidFill>
                  <a:srgbClr val="000000"/>
                </a:solidFill>
                <a:latin typeface="Raleway 1 Bold"/>
              </a:rPr>
              <a:t>The Dental Profession I Wasn't Taught" (Which was just approved by the NJ Office of the Attorney General for 2 CEUs.) </a:t>
            </a:r>
          </a:p>
          <a:p>
            <a:pPr marL="669289" indent="-334645" lvl="1">
              <a:lnSpc>
                <a:spcPts val="4339"/>
              </a:lnSpc>
              <a:buFont typeface="Arial"/>
              <a:buChar char="•"/>
            </a:pPr>
            <a:r>
              <a:rPr lang="en-US" sz="3099">
                <a:solidFill>
                  <a:srgbClr val="000000"/>
                </a:solidFill>
                <a:latin typeface="Raleway 1 Bold"/>
              </a:rPr>
              <a:t>Practicing Within Our Scope...Can I really Do That?​</a:t>
            </a:r>
          </a:p>
          <a:p>
            <a:pPr marL="669289" indent="-334645" lvl="1">
              <a:lnSpc>
                <a:spcPts val="4339"/>
              </a:lnSpc>
              <a:buFont typeface="Arial"/>
              <a:buChar char="•"/>
            </a:pPr>
            <a:r>
              <a:rPr lang="en-US" sz="3099">
                <a:solidFill>
                  <a:srgbClr val="000000"/>
                </a:solidFill>
                <a:latin typeface="Raleway 1 Bold"/>
              </a:rPr>
              <a:t>They will be available as virtual courses online for continuing education credits.​</a:t>
            </a:r>
          </a:p>
          <a:p>
            <a:pPr marL="669289" indent="-334645" lvl="1">
              <a:lnSpc>
                <a:spcPts val="4339"/>
              </a:lnSpc>
              <a:buFont typeface="Arial"/>
              <a:buChar char="•"/>
            </a:pPr>
            <a:r>
              <a:rPr lang="en-US" sz="3099">
                <a:solidFill>
                  <a:srgbClr val="000000"/>
                </a:solidFill>
                <a:latin typeface="Raleway 1 Bold"/>
              </a:rPr>
              <a:t>W</a:t>
            </a:r>
            <a:r>
              <a:rPr lang="en-US" sz="3099">
                <a:solidFill>
                  <a:srgbClr val="000000"/>
                </a:solidFill>
                <a:latin typeface="Raleway 1 Bold"/>
              </a:rPr>
              <a:t>e submitted 1 course to the NJ Board of Dentistry for continuing education (CE) approval and are awaiting a response after their mid-March meeting.​</a:t>
            </a:r>
          </a:p>
          <a:p>
            <a:pPr marL="669289" indent="-334645" lvl="1">
              <a:lnSpc>
                <a:spcPts val="4339"/>
              </a:lnSpc>
              <a:buFont typeface="Arial"/>
              <a:buChar char="•"/>
            </a:pPr>
            <a:r>
              <a:rPr lang="en-US" sz="3099">
                <a:solidFill>
                  <a:srgbClr val="000000"/>
                </a:solidFill>
                <a:latin typeface="Raleway 1 Bold"/>
              </a:rPr>
              <a:t>We</a:t>
            </a:r>
            <a:r>
              <a:rPr lang="en-US" sz="3099">
                <a:solidFill>
                  <a:srgbClr val="000000"/>
                </a:solidFill>
                <a:latin typeface="Raleway 1 Bold"/>
              </a:rPr>
              <a:t> are in the process of creating a 2nd course for submission.​</a:t>
            </a:r>
          </a:p>
          <a:p>
            <a:pPr marL="669289" indent="-334645" lvl="1">
              <a:lnSpc>
                <a:spcPts val="4339"/>
              </a:lnSpc>
              <a:buFont typeface="Arial"/>
              <a:buChar char="•"/>
            </a:pPr>
            <a:r>
              <a:rPr lang="en-US" sz="3099">
                <a:solidFill>
                  <a:srgbClr val="000000"/>
                </a:solidFill>
                <a:latin typeface="Raleway 1 Bold"/>
              </a:rPr>
              <a:t>W</a:t>
            </a:r>
            <a:r>
              <a:rPr lang="en-US" sz="3099">
                <a:solidFill>
                  <a:srgbClr val="000000"/>
                </a:solidFill>
                <a:latin typeface="Raleway 1 Bold"/>
              </a:rPr>
              <a:t>e anticipate the 1st course to roll out over the summer of 2024 upon approval.</a:t>
            </a:r>
          </a:p>
        </p:txBody>
      </p:sp>
      <p:sp>
        <p:nvSpPr>
          <p:cNvPr name="AutoShape 4" id="4"/>
          <p:cNvSpPr/>
          <p:nvPr/>
        </p:nvSpPr>
        <p:spPr>
          <a:xfrm rot="0">
            <a:off x="0" y="0"/>
            <a:ext cx="4919619" cy="10287000"/>
          </a:xfrm>
          <a:prstGeom prst="rect">
            <a:avLst/>
          </a:prstGeom>
          <a:solidFill>
            <a:srgbClr val="263F6B">
              <a:alpha val="94902"/>
            </a:srgbClr>
          </a:solidFill>
        </p:spPr>
      </p:sp>
      <p:sp>
        <p:nvSpPr>
          <p:cNvPr name="TextBox 5" id="5"/>
          <p:cNvSpPr txBox="true"/>
          <p:nvPr/>
        </p:nvSpPr>
        <p:spPr>
          <a:xfrm rot="0">
            <a:off x="372506" y="906210"/>
            <a:ext cx="4299845" cy="891540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a:rPr>
              <a:t>​Big Idea Different than the Work Done in Year 1​</a:t>
            </a:r>
          </a:p>
          <a:p>
            <a:pPr>
              <a:lnSpc>
                <a:spcPts val="2017"/>
              </a:lnSpc>
            </a:pPr>
          </a:p>
          <a:p>
            <a:pPr>
              <a:lnSpc>
                <a:spcPts val="2017"/>
              </a:lnSpc>
            </a:pPr>
            <a:r>
              <a:rPr lang="en-US" sz="1681" spc="124">
                <a:solidFill>
                  <a:srgbClr val="FFFFFF"/>
                </a:solidFill>
                <a:latin typeface="Montserrat"/>
              </a:rPr>
              <a:t>Connection to High School</a:t>
            </a:r>
          </a:p>
          <a:p>
            <a:pPr>
              <a:lnSpc>
                <a:spcPts val="2017"/>
              </a:lnSpc>
            </a:pPr>
            <a:r>
              <a:rPr lang="en-US" sz="1681" spc="124">
                <a:solidFill>
                  <a:srgbClr val="FFFFFF"/>
                </a:solidFill>
                <a:latin typeface="Montserrat"/>
              </a:rPr>
              <a:t>(Non-Credit)​</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Community College (Non-Credit)​</a:t>
            </a:r>
          </a:p>
          <a:p>
            <a:pPr>
              <a:lnSpc>
                <a:spcPts val="2017"/>
              </a:lnSpc>
            </a:pPr>
            <a:r>
              <a:rPr lang="en-US" sz="1681" spc="124">
                <a:solidFill>
                  <a:srgbClr val="FFFFFF"/>
                </a:solidFill>
                <a:latin typeface="Montserrat Classic"/>
              </a:rPr>
              <a:t>​</a:t>
            </a:r>
          </a:p>
          <a:p>
            <a:pPr>
              <a:lnSpc>
                <a:spcPts val="2017"/>
              </a:lnSpc>
            </a:pPr>
            <a:r>
              <a:rPr lang="en-US" sz="1681" spc="124">
                <a:solidFill>
                  <a:srgbClr val="FFFFFF"/>
                </a:solidFill>
                <a:latin typeface="Montserrat"/>
              </a:rPr>
              <a:t>Community College (Credit)​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Adult Learners​</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Pilot</a:t>
            </a:r>
          </a:p>
        </p:txBody>
      </p:sp>
      <p:sp>
        <p:nvSpPr>
          <p:cNvPr name="TextBox 6" id="6"/>
          <p:cNvSpPr txBox="true"/>
          <p:nvPr/>
        </p:nvSpPr>
        <p:spPr>
          <a:xfrm rot="0">
            <a:off x="372506" y="455865"/>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
        <p:nvSpPr>
          <p:cNvPr name="TextBox 7" id="7"/>
          <p:cNvSpPr txBox="true"/>
          <p:nvPr/>
        </p:nvSpPr>
        <p:spPr>
          <a:xfrm rot="0">
            <a:off x="5435330" y="1219716"/>
            <a:ext cx="9323784" cy="506730"/>
          </a:xfrm>
          <a:prstGeom prst="rect">
            <a:avLst/>
          </a:prstGeom>
        </p:spPr>
        <p:txBody>
          <a:bodyPr anchor="t" rtlCol="false" tIns="0" lIns="0" bIns="0" rIns="0">
            <a:spAutoFit/>
          </a:bodyPr>
          <a:lstStyle/>
          <a:p>
            <a:pPr>
              <a:lnSpc>
                <a:spcPts val="3779"/>
              </a:lnSpc>
            </a:pPr>
            <a:r>
              <a:rPr lang="en-US" sz="3599" spc="35">
                <a:solidFill>
                  <a:srgbClr val="053D57"/>
                </a:solidFill>
                <a:latin typeface="Montserrat Light Bold"/>
              </a:rPr>
              <a:t>Dental Continuing Education Courses​:</a:t>
            </a:r>
          </a:p>
        </p:txBody>
      </p:sp>
    </p:spTree>
  </p:cSld>
  <p:clrMapOvr>
    <a:masterClrMapping/>
  </p:clrMapOvr>
</p:sld>
</file>

<file path=ppt/slides/slide4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5146701" y="302060"/>
            <a:ext cx="12852670" cy="72664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Dental Programs</a:t>
            </a:r>
          </a:p>
        </p:txBody>
      </p:sp>
      <p:sp>
        <p:nvSpPr>
          <p:cNvPr name="AutoShape 3" id="3"/>
          <p:cNvSpPr/>
          <p:nvPr/>
        </p:nvSpPr>
        <p:spPr>
          <a:xfrm rot="0">
            <a:off x="0" y="0"/>
            <a:ext cx="4919619" cy="10287000"/>
          </a:xfrm>
          <a:prstGeom prst="rect">
            <a:avLst/>
          </a:prstGeom>
          <a:solidFill>
            <a:srgbClr val="263F6B">
              <a:alpha val="94902"/>
            </a:srgbClr>
          </a:solidFill>
        </p:spPr>
      </p:sp>
      <p:sp>
        <p:nvSpPr>
          <p:cNvPr name="TextBox 4" id="4"/>
          <p:cNvSpPr txBox="true"/>
          <p:nvPr/>
        </p:nvSpPr>
        <p:spPr>
          <a:xfrm rot="0">
            <a:off x="372506" y="906210"/>
            <a:ext cx="4174607" cy="891540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a:rPr>
              <a:t>​Big Idea Different than the Work Done in Year 1​</a:t>
            </a:r>
          </a:p>
          <a:p>
            <a:pPr>
              <a:lnSpc>
                <a:spcPts val="2017"/>
              </a:lnSpc>
            </a:pPr>
          </a:p>
          <a:p>
            <a:pPr>
              <a:lnSpc>
                <a:spcPts val="2017"/>
              </a:lnSpc>
            </a:pPr>
            <a:r>
              <a:rPr lang="en-US" sz="1681" spc="124">
                <a:solidFill>
                  <a:srgbClr val="FFFFFF"/>
                </a:solidFill>
                <a:latin typeface="Montserrat"/>
              </a:rPr>
              <a:t>Connection to High School</a:t>
            </a:r>
          </a:p>
          <a:p>
            <a:pPr>
              <a:lnSpc>
                <a:spcPts val="2017"/>
              </a:lnSpc>
            </a:pPr>
            <a:r>
              <a:rPr lang="en-US" sz="1681" spc="124">
                <a:solidFill>
                  <a:srgbClr val="FFFFFF"/>
                </a:solidFill>
                <a:latin typeface="Montserrat"/>
              </a:rPr>
              <a:t>(Non-Credit)​</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Community College (Non-Credit)​</a:t>
            </a:r>
          </a:p>
          <a:p>
            <a:pPr>
              <a:lnSpc>
                <a:spcPts val="2017"/>
              </a:lnSpc>
            </a:pPr>
            <a:r>
              <a:rPr lang="en-US" sz="1681" spc="124">
                <a:solidFill>
                  <a:srgbClr val="FFFFFF"/>
                </a:solidFill>
                <a:latin typeface="Montserrat Classic"/>
              </a:rPr>
              <a:t>​</a:t>
            </a:r>
          </a:p>
          <a:p>
            <a:pPr>
              <a:lnSpc>
                <a:spcPts val="2017"/>
              </a:lnSpc>
            </a:pPr>
            <a:r>
              <a:rPr lang="en-US" sz="1681" spc="124">
                <a:solidFill>
                  <a:srgbClr val="FFFFFF"/>
                </a:solidFill>
                <a:latin typeface="Montserrat Light"/>
              </a:rPr>
              <a:t>Community College (Credit)​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Bold"/>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Bold"/>
              </a:rPr>
              <a:t>Adult Learners​</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Pilot</a:t>
            </a:r>
          </a:p>
        </p:txBody>
      </p:sp>
      <p:sp>
        <p:nvSpPr>
          <p:cNvPr name="TextBox 5" id="5"/>
          <p:cNvSpPr txBox="true"/>
          <p:nvPr/>
        </p:nvSpPr>
        <p:spPr>
          <a:xfrm rot="0">
            <a:off x="372506" y="455865"/>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
        <p:nvSpPr>
          <p:cNvPr name="TextBox 6" id="6"/>
          <p:cNvSpPr txBox="true"/>
          <p:nvPr/>
        </p:nvSpPr>
        <p:spPr>
          <a:xfrm rot="0">
            <a:off x="5160400" y="1151840"/>
            <a:ext cx="12838971" cy="9135160"/>
          </a:xfrm>
          <a:prstGeom prst="rect">
            <a:avLst/>
          </a:prstGeom>
        </p:spPr>
        <p:txBody>
          <a:bodyPr anchor="t" rtlCol="false" tIns="0" lIns="0" bIns="0" rIns="0">
            <a:spAutoFit/>
          </a:bodyPr>
          <a:lstStyle/>
          <a:p>
            <a:pPr>
              <a:lnSpc>
                <a:spcPts val="3637"/>
              </a:lnSpc>
            </a:pPr>
            <a:r>
              <a:rPr lang="en-US" sz="2598">
                <a:solidFill>
                  <a:srgbClr val="000000"/>
                </a:solidFill>
                <a:latin typeface="Raleway 1 Bold"/>
              </a:rPr>
              <a:t>Mercer County Community College has offered Dental Assistant programming for its fourth consecutive year. ​</a:t>
            </a:r>
          </a:p>
          <a:p>
            <a:pPr>
              <a:lnSpc>
                <a:spcPts val="3637"/>
              </a:lnSpc>
            </a:pPr>
          </a:p>
          <a:p>
            <a:pPr>
              <a:lnSpc>
                <a:spcPts val="3637"/>
              </a:lnSpc>
            </a:pPr>
            <a:r>
              <a:rPr lang="en-US" sz="2598">
                <a:solidFill>
                  <a:srgbClr val="000000"/>
                </a:solidFill>
                <a:latin typeface="Raleway 1 Bold"/>
              </a:rPr>
              <a:t>​During this past year, Mercer has worked in partnership with Trenton campus onsite leaser, Kindersmile clinic, regarding offering this program under an informal apprenticeship model. Many of our graduates are being placed directly into the clinic for employment. Kindersmile was awarded a grant from Delta Dental to support student participation in this academic year. Next steps include expanding the program with high school partners in FY25/26.​</a:t>
            </a:r>
          </a:p>
          <a:p>
            <a:pPr>
              <a:lnSpc>
                <a:spcPts val="3637"/>
              </a:lnSpc>
            </a:pPr>
            <a:r>
              <a:rPr lang="en-US" sz="2598">
                <a:solidFill>
                  <a:srgbClr val="000000"/>
                </a:solidFill>
                <a:latin typeface="Raleway 1 Bold"/>
              </a:rPr>
              <a:t>​</a:t>
            </a:r>
          </a:p>
          <a:p>
            <a:pPr>
              <a:lnSpc>
                <a:spcPts val="3637"/>
              </a:lnSpc>
            </a:pPr>
            <a:r>
              <a:rPr lang="en-US" sz="2598">
                <a:solidFill>
                  <a:srgbClr val="000000"/>
                </a:solidFill>
                <a:latin typeface="Raleway 1 Bold"/>
              </a:rPr>
              <a:t>Dental Radiography and Hygienist are still in the development phase.</a:t>
            </a:r>
          </a:p>
          <a:p>
            <a:pPr>
              <a:lnSpc>
                <a:spcPts val="3637"/>
              </a:lnSpc>
            </a:pPr>
          </a:p>
          <a:p>
            <a:pPr>
              <a:lnSpc>
                <a:spcPts val="3637"/>
              </a:lnSpc>
            </a:pPr>
            <a:r>
              <a:rPr lang="en-US" sz="2598">
                <a:solidFill>
                  <a:srgbClr val="000000"/>
                </a:solidFill>
                <a:latin typeface="Montserrat Extra-Bold Bold"/>
              </a:rPr>
              <a:t>Challenges:</a:t>
            </a:r>
          </a:p>
          <a:p>
            <a:pPr marL="560913" indent="-280457" lvl="1">
              <a:lnSpc>
                <a:spcPts val="3637"/>
              </a:lnSpc>
              <a:buFont typeface="Arial"/>
              <a:buChar char="•"/>
            </a:pPr>
            <a:r>
              <a:rPr lang="en-US" sz="2598">
                <a:solidFill>
                  <a:srgbClr val="000000"/>
                </a:solidFill>
                <a:latin typeface="Raleway 1 Bold"/>
              </a:rPr>
              <a:t> R</a:t>
            </a:r>
            <a:r>
              <a:rPr lang="en-US" sz="2598">
                <a:solidFill>
                  <a:srgbClr val="000000"/>
                </a:solidFill>
                <a:latin typeface="Raleway 1 Bold"/>
              </a:rPr>
              <a:t>equired and costly equipment​</a:t>
            </a:r>
          </a:p>
          <a:p>
            <a:pPr>
              <a:lnSpc>
                <a:spcPts val="3637"/>
              </a:lnSpc>
            </a:pPr>
            <a:r>
              <a:rPr lang="en-US" sz="2598">
                <a:solidFill>
                  <a:srgbClr val="000000"/>
                </a:solidFill>
                <a:latin typeface="Raleway 1 Bold"/>
              </a:rPr>
              <a:t>​</a:t>
            </a:r>
          </a:p>
          <a:p>
            <a:pPr>
              <a:lnSpc>
                <a:spcPts val="3637"/>
              </a:lnSpc>
            </a:pPr>
            <a:r>
              <a:rPr lang="en-US" sz="2598">
                <a:solidFill>
                  <a:srgbClr val="000000"/>
                </a:solidFill>
                <a:latin typeface="Montserrat Extra-Bold Bold"/>
              </a:rPr>
              <a:t>Words of Advice:</a:t>
            </a:r>
          </a:p>
          <a:p>
            <a:pPr marL="560913" indent="-280457" lvl="1">
              <a:lnSpc>
                <a:spcPts val="3637"/>
              </a:lnSpc>
              <a:buFont typeface="Arial"/>
              <a:buChar char="•"/>
            </a:pPr>
            <a:r>
              <a:rPr lang="en-US" sz="2598">
                <a:solidFill>
                  <a:srgbClr val="000000"/>
                </a:solidFill>
                <a:latin typeface="Raleway 1 Bold"/>
              </a:rPr>
              <a:t>Offering the Dental Assistant program is incredibly rewarding. Inclusive of the upcoming cohort, we will have graduated over 25 community members into this high demand field with significant room to develop their profession. ​</a:t>
            </a:r>
          </a:p>
          <a:p>
            <a:pPr>
              <a:lnSpc>
                <a:spcPts val="3637"/>
              </a:lnSpc>
            </a:pP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rot="0">
            <a:off x="-281845" y="5358990"/>
            <a:ext cx="18821400" cy="9389022"/>
          </a:xfrm>
          <a:prstGeom prst="rect">
            <a:avLst/>
          </a:prstGeom>
          <a:solidFill>
            <a:srgbClr val="263F6B">
              <a:alpha val="89804"/>
            </a:srgbClr>
          </a:solidFill>
        </p:spPr>
      </p:sp>
      <p:sp>
        <p:nvSpPr>
          <p:cNvPr name="AutoShape 4" id="4"/>
          <p:cNvSpPr/>
          <p:nvPr/>
        </p:nvSpPr>
        <p:spPr>
          <a:xfrm rot="0">
            <a:off x="1028700" y="8663484"/>
            <a:ext cx="14521961" cy="89692"/>
          </a:xfrm>
          <a:prstGeom prst="rect">
            <a:avLst/>
          </a:prstGeom>
          <a:solidFill>
            <a:srgbClr val="F8FBFD"/>
          </a:solidFill>
        </p:spPr>
      </p:sp>
      <p:sp>
        <p:nvSpPr>
          <p:cNvPr name="Freeform 5" id="5"/>
          <p:cNvSpPr/>
          <p:nvPr/>
        </p:nvSpPr>
        <p:spPr>
          <a:xfrm flipH="false" flipV="false" rot="0">
            <a:off x="692425" y="697639"/>
            <a:ext cx="837360" cy="824377"/>
          </a:xfrm>
          <a:custGeom>
            <a:avLst/>
            <a:gdLst/>
            <a:ahLst/>
            <a:cxnLst/>
            <a:rect r="r" b="b" t="t" l="l"/>
            <a:pathLst>
              <a:path h="824377" w="837360">
                <a:moveTo>
                  <a:pt x="0" y="0"/>
                </a:moveTo>
                <a:lnTo>
                  <a:pt x="837360" y="0"/>
                </a:lnTo>
                <a:lnTo>
                  <a:pt x="837360" y="824377"/>
                </a:lnTo>
                <a:lnTo>
                  <a:pt x="0" y="824377"/>
                </a:lnTo>
                <a:lnTo>
                  <a:pt x="0" y="0"/>
                </a:lnTo>
                <a:close/>
              </a:path>
            </a:pathLst>
          </a:custGeom>
          <a:blipFill>
            <a:blip r:embed="rId3">
              <a:alphaModFix amt="70000"/>
            </a:blip>
            <a:stretch>
              <a:fillRect l="-127619" t="-13039" r="-130462" b="-107466"/>
            </a:stretch>
          </a:blipFill>
        </p:spPr>
      </p:sp>
      <p:sp>
        <p:nvSpPr>
          <p:cNvPr name="TextBox 6" id="6"/>
          <p:cNvSpPr txBox="true"/>
          <p:nvPr/>
        </p:nvSpPr>
        <p:spPr>
          <a:xfrm rot="0">
            <a:off x="1028700" y="5803096"/>
            <a:ext cx="14810474" cy="2612738"/>
          </a:xfrm>
          <a:prstGeom prst="rect">
            <a:avLst/>
          </a:prstGeom>
        </p:spPr>
        <p:txBody>
          <a:bodyPr anchor="t" rtlCol="false" tIns="0" lIns="0" bIns="0" rIns="0">
            <a:spAutoFit/>
          </a:bodyPr>
          <a:lstStyle/>
          <a:p>
            <a:pPr algn="l">
              <a:lnSpc>
                <a:spcPts val="6728"/>
              </a:lnSpc>
            </a:pPr>
            <a:r>
              <a:rPr lang="en-US" sz="7313" spc="65">
                <a:solidFill>
                  <a:srgbClr val="F8FBFD"/>
                </a:solidFill>
                <a:latin typeface="Montserrat Classic Bold"/>
              </a:rPr>
              <a:t>Increasing Access to and Strengthening the Healthcare Career Pathway​</a:t>
            </a:r>
          </a:p>
        </p:txBody>
      </p:sp>
      <p:sp>
        <p:nvSpPr>
          <p:cNvPr name="TextBox 7" id="7"/>
          <p:cNvSpPr txBox="true"/>
          <p:nvPr/>
        </p:nvSpPr>
        <p:spPr>
          <a:xfrm rot="0">
            <a:off x="1028700" y="8886933"/>
            <a:ext cx="15490394" cy="880420"/>
          </a:xfrm>
          <a:prstGeom prst="rect">
            <a:avLst/>
          </a:prstGeom>
        </p:spPr>
        <p:txBody>
          <a:bodyPr anchor="t" rtlCol="false" tIns="0" lIns="0" bIns="0" rIns="0">
            <a:spAutoFit/>
          </a:bodyPr>
          <a:lstStyle/>
          <a:p>
            <a:pPr>
              <a:lnSpc>
                <a:spcPts val="7122"/>
              </a:lnSpc>
            </a:pPr>
            <a:r>
              <a:rPr lang="en-US" sz="5087">
                <a:solidFill>
                  <a:srgbClr val="F3F6FA"/>
                </a:solidFill>
                <a:latin typeface="Raleway 1"/>
              </a:rPr>
              <a:t>Maura Cavanagh Dick, Salem Community College​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263F6B"/>
        </a:solidFill>
      </p:bgPr>
    </p:bg>
    <p:spTree>
      <p:nvGrpSpPr>
        <p:cNvPr id="1" name=""/>
        <p:cNvGrpSpPr/>
        <p:nvPr/>
      </p:nvGrpSpPr>
      <p:grpSpPr>
        <a:xfrm>
          <a:off x="0" y="0"/>
          <a:ext cx="0" cy="0"/>
          <a:chOff x="0" y="0"/>
          <a:chExt cx="0" cy="0"/>
        </a:xfrm>
      </p:grpSpPr>
      <p:sp>
        <p:nvSpPr>
          <p:cNvPr name="AutoShape 2" id="2"/>
          <p:cNvSpPr/>
          <p:nvPr/>
        </p:nvSpPr>
        <p:spPr>
          <a:xfrm rot="0">
            <a:off x="0" y="0"/>
            <a:ext cx="10634869" cy="10287000"/>
          </a:xfrm>
          <a:prstGeom prst="rect">
            <a:avLst/>
          </a:prstGeom>
          <a:solidFill>
            <a:srgbClr val="263F6B">
              <a:alpha val="94902"/>
            </a:srgbClr>
          </a:solidFill>
        </p:spPr>
      </p:sp>
      <p:sp>
        <p:nvSpPr>
          <p:cNvPr name="Freeform 3" id="3"/>
          <p:cNvSpPr/>
          <p:nvPr/>
        </p:nvSpPr>
        <p:spPr>
          <a:xfrm flipH="false" flipV="false" rot="0">
            <a:off x="9941774" y="0"/>
            <a:ext cx="8346226" cy="10346742"/>
          </a:xfrm>
          <a:custGeom>
            <a:avLst/>
            <a:gdLst/>
            <a:ahLst/>
            <a:cxnLst/>
            <a:rect r="r" b="b" t="t" l="l"/>
            <a:pathLst>
              <a:path h="10346742" w="8346226">
                <a:moveTo>
                  <a:pt x="0" y="0"/>
                </a:moveTo>
                <a:lnTo>
                  <a:pt x="8346226" y="0"/>
                </a:lnTo>
                <a:lnTo>
                  <a:pt x="8346226" y="10346742"/>
                </a:lnTo>
                <a:lnTo>
                  <a:pt x="0" y="10346742"/>
                </a:lnTo>
                <a:lnTo>
                  <a:pt x="0" y="0"/>
                </a:lnTo>
                <a:close/>
              </a:path>
            </a:pathLst>
          </a:custGeom>
          <a:blipFill>
            <a:blip r:embed="rId2">
              <a:alphaModFix amt="44999"/>
            </a:blip>
            <a:stretch>
              <a:fillRect l="-85779" t="0" r="-290" b="0"/>
            </a:stretch>
          </a:blipFill>
        </p:spPr>
      </p:sp>
      <p:sp>
        <p:nvSpPr>
          <p:cNvPr name="Freeform 4" id="4"/>
          <p:cNvSpPr/>
          <p:nvPr/>
        </p:nvSpPr>
        <p:spPr>
          <a:xfrm flipH="false" flipV="false" rot="0">
            <a:off x="16857240" y="8927239"/>
            <a:ext cx="672549" cy="662122"/>
          </a:xfrm>
          <a:custGeom>
            <a:avLst/>
            <a:gdLst/>
            <a:ahLst/>
            <a:cxnLst/>
            <a:rect r="r" b="b" t="t" l="l"/>
            <a:pathLst>
              <a:path h="662122" w="672549">
                <a:moveTo>
                  <a:pt x="0" y="0"/>
                </a:moveTo>
                <a:lnTo>
                  <a:pt x="672549" y="0"/>
                </a:lnTo>
                <a:lnTo>
                  <a:pt x="672549" y="662122"/>
                </a:lnTo>
                <a:lnTo>
                  <a:pt x="0" y="662122"/>
                </a:lnTo>
                <a:lnTo>
                  <a:pt x="0" y="0"/>
                </a:lnTo>
                <a:close/>
              </a:path>
            </a:pathLst>
          </a:custGeom>
          <a:blipFill>
            <a:blip r:embed="rId3">
              <a:alphaModFix amt="70000"/>
            </a:blip>
            <a:stretch>
              <a:fillRect l="-127619" t="-13039" r="-130462" b="-107466"/>
            </a:stretch>
          </a:blipFill>
        </p:spPr>
      </p:sp>
      <p:sp>
        <p:nvSpPr>
          <p:cNvPr name="TextBox 5" id="5"/>
          <p:cNvSpPr txBox="true"/>
          <p:nvPr/>
        </p:nvSpPr>
        <p:spPr>
          <a:xfrm rot="0">
            <a:off x="1028700" y="2576713"/>
            <a:ext cx="6902771" cy="533400"/>
          </a:xfrm>
          <a:prstGeom prst="rect">
            <a:avLst/>
          </a:prstGeom>
        </p:spPr>
        <p:txBody>
          <a:bodyPr anchor="t" rtlCol="false" tIns="0" lIns="0" bIns="0" rIns="0">
            <a:spAutoFit/>
          </a:bodyPr>
          <a:lstStyle/>
          <a:p>
            <a:pPr>
              <a:lnSpc>
                <a:spcPts val="4200"/>
              </a:lnSpc>
            </a:pPr>
            <a:r>
              <a:rPr lang="en-US" sz="3500" spc="259">
                <a:solidFill>
                  <a:srgbClr val="FFFFFF"/>
                </a:solidFill>
                <a:latin typeface="Montserrat Classic Bold"/>
              </a:rPr>
              <a:t>Welcoming Remarks</a:t>
            </a:r>
          </a:p>
        </p:txBody>
      </p:sp>
      <p:sp>
        <p:nvSpPr>
          <p:cNvPr name="TextBox 6" id="6"/>
          <p:cNvSpPr txBox="true"/>
          <p:nvPr/>
        </p:nvSpPr>
        <p:spPr>
          <a:xfrm rot="0">
            <a:off x="1028700" y="3522079"/>
            <a:ext cx="8115300" cy="1057275"/>
          </a:xfrm>
          <a:prstGeom prst="rect">
            <a:avLst/>
          </a:prstGeom>
        </p:spPr>
        <p:txBody>
          <a:bodyPr anchor="t" rtlCol="false" tIns="0" lIns="0" bIns="0" rIns="0">
            <a:spAutoFit/>
          </a:bodyPr>
          <a:lstStyle/>
          <a:p>
            <a:pPr>
              <a:lnSpc>
                <a:spcPts val="4200"/>
              </a:lnSpc>
            </a:pPr>
            <a:r>
              <a:rPr lang="en-US" sz="3500" spc="259">
                <a:solidFill>
                  <a:srgbClr val="FFFFFF"/>
                </a:solidFill>
                <a:latin typeface="Montserrat Classic Bold"/>
              </a:rPr>
              <a:t>Patient Care Pathway Projects Year 2 Update</a:t>
            </a:r>
          </a:p>
        </p:txBody>
      </p:sp>
      <p:sp>
        <p:nvSpPr>
          <p:cNvPr name="TextBox 7" id="7"/>
          <p:cNvSpPr txBox="true"/>
          <p:nvPr/>
        </p:nvSpPr>
        <p:spPr>
          <a:xfrm rot="0">
            <a:off x="1028700" y="4931779"/>
            <a:ext cx="8115300" cy="533400"/>
          </a:xfrm>
          <a:prstGeom prst="rect">
            <a:avLst/>
          </a:prstGeom>
        </p:spPr>
        <p:txBody>
          <a:bodyPr anchor="t" rtlCol="false" tIns="0" lIns="0" bIns="0" rIns="0">
            <a:spAutoFit/>
          </a:bodyPr>
          <a:lstStyle/>
          <a:p>
            <a:pPr>
              <a:lnSpc>
                <a:spcPts val="4200"/>
              </a:lnSpc>
            </a:pPr>
            <a:r>
              <a:rPr lang="en-US" sz="3500" spc="259">
                <a:solidFill>
                  <a:srgbClr val="FFFFFF"/>
                </a:solidFill>
                <a:latin typeface="Montserrat Classic Bold"/>
              </a:rPr>
              <a:t>Q&amp;A</a:t>
            </a:r>
          </a:p>
        </p:txBody>
      </p:sp>
      <p:sp>
        <p:nvSpPr>
          <p:cNvPr name="TextBox 8" id="8"/>
          <p:cNvSpPr txBox="true"/>
          <p:nvPr/>
        </p:nvSpPr>
        <p:spPr>
          <a:xfrm rot="0">
            <a:off x="1028700" y="5817604"/>
            <a:ext cx="8115300" cy="533400"/>
          </a:xfrm>
          <a:prstGeom prst="rect">
            <a:avLst/>
          </a:prstGeom>
        </p:spPr>
        <p:txBody>
          <a:bodyPr anchor="t" rtlCol="false" tIns="0" lIns="0" bIns="0" rIns="0">
            <a:spAutoFit/>
          </a:bodyPr>
          <a:lstStyle/>
          <a:p>
            <a:pPr>
              <a:lnSpc>
                <a:spcPts val="4200"/>
              </a:lnSpc>
            </a:pPr>
            <a:r>
              <a:rPr lang="en-US" sz="3500" spc="259">
                <a:solidFill>
                  <a:srgbClr val="FFFFFF"/>
                </a:solidFill>
                <a:latin typeface="Montserrat Classic Bold"/>
              </a:rPr>
              <a:t>Closing Remarks</a:t>
            </a:r>
          </a:p>
        </p:txBody>
      </p:sp>
      <p:sp>
        <p:nvSpPr>
          <p:cNvPr name="TextBox 9" id="9"/>
          <p:cNvSpPr txBox="true"/>
          <p:nvPr/>
        </p:nvSpPr>
        <p:spPr>
          <a:xfrm rot="0">
            <a:off x="1028700" y="990600"/>
            <a:ext cx="5347699" cy="935739"/>
          </a:xfrm>
          <a:prstGeom prst="rect">
            <a:avLst/>
          </a:prstGeom>
        </p:spPr>
        <p:txBody>
          <a:bodyPr anchor="t" rtlCol="false" tIns="0" lIns="0" bIns="0" rIns="0">
            <a:spAutoFit/>
          </a:bodyPr>
          <a:lstStyle/>
          <a:p>
            <a:pPr algn="just">
              <a:lnSpc>
                <a:spcPts val="7496"/>
              </a:lnSpc>
            </a:pPr>
            <a:r>
              <a:rPr lang="en-US" sz="5949" spc="53">
                <a:solidFill>
                  <a:srgbClr val="F8FBFD"/>
                </a:solidFill>
                <a:latin typeface="Montserrat Classic Bold"/>
              </a:rPr>
              <a:t>AGENDA</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4919619" cy="10287000"/>
          </a:xfrm>
          <a:prstGeom prst="rect">
            <a:avLst/>
          </a:prstGeom>
          <a:solidFill>
            <a:srgbClr val="263F6B">
              <a:alpha val="94902"/>
            </a:srgbClr>
          </a:solidFill>
        </p:spPr>
      </p:sp>
      <p:sp>
        <p:nvSpPr>
          <p:cNvPr name="Freeform 3" id="3"/>
          <p:cNvSpPr/>
          <p:nvPr/>
        </p:nvSpPr>
        <p:spPr>
          <a:xfrm flipH="false" flipV="false" rot="0">
            <a:off x="568587" y="9104922"/>
            <a:ext cx="761032" cy="749233"/>
          </a:xfrm>
          <a:custGeom>
            <a:avLst/>
            <a:gdLst/>
            <a:ahLst/>
            <a:cxnLst/>
            <a:rect r="r" b="b" t="t" l="l"/>
            <a:pathLst>
              <a:path h="749233" w="761032">
                <a:moveTo>
                  <a:pt x="0" y="0"/>
                </a:moveTo>
                <a:lnTo>
                  <a:pt x="761032" y="0"/>
                </a:lnTo>
                <a:lnTo>
                  <a:pt x="761032" y="749232"/>
                </a:lnTo>
                <a:lnTo>
                  <a:pt x="0" y="749232"/>
                </a:lnTo>
                <a:lnTo>
                  <a:pt x="0" y="0"/>
                </a:lnTo>
                <a:close/>
              </a:path>
            </a:pathLst>
          </a:custGeom>
          <a:blipFill>
            <a:blip r:embed="rId2">
              <a:alphaModFix amt="70000"/>
            </a:blip>
            <a:stretch>
              <a:fillRect l="-127619" t="-13039" r="-130462" b="-107466"/>
            </a:stretch>
          </a:blipFill>
        </p:spPr>
      </p:sp>
      <p:sp>
        <p:nvSpPr>
          <p:cNvPr name="TextBox 4" id="4"/>
          <p:cNvSpPr txBox="true"/>
          <p:nvPr/>
        </p:nvSpPr>
        <p:spPr>
          <a:xfrm rot="0">
            <a:off x="5435330" y="2777748"/>
            <a:ext cx="12433587" cy="7306310"/>
          </a:xfrm>
          <a:prstGeom prst="rect">
            <a:avLst/>
          </a:prstGeom>
        </p:spPr>
        <p:txBody>
          <a:bodyPr anchor="t" rtlCol="false" tIns="0" lIns="0" bIns="0" rIns="0">
            <a:spAutoFit/>
          </a:bodyPr>
          <a:lstStyle/>
          <a:p>
            <a:pPr>
              <a:lnSpc>
                <a:spcPts val="3639"/>
              </a:lnSpc>
            </a:pPr>
            <a:r>
              <a:rPr lang="en-US" sz="2599">
                <a:solidFill>
                  <a:srgbClr val="000000"/>
                </a:solidFill>
                <a:latin typeface="Raleway 1 Bold"/>
              </a:rPr>
              <a:t>Expand access for adult vocational technical school students in Certified Nursing Assistant (CNA), Medical Assistant (MA), and Phlebotomy programs to foundational courses in the Health Science pathway leading to Nursing and other healthcare careers</a:t>
            </a:r>
            <a:r>
              <a:rPr lang="en-US" sz="2599">
                <a:solidFill>
                  <a:srgbClr val="000000"/>
                </a:solidFill>
                <a:latin typeface="Raleway 1 Bold"/>
              </a:rPr>
              <a:t> and strengthen the curriculum with experiential learning related to patient care.  ​</a:t>
            </a:r>
          </a:p>
          <a:p>
            <a:pPr>
              <a:lnSpc>
                <a:spcPts val="3639"/>
              </a:lnSpc>
            </a:pPr>
            <a:r>
              <a:rPr lang="en-US" sz="2599">
                <a:solidFill>
                  <a:srgbClr val="000000"/>
                </a:solidFill>
                <a:latin typeface="Raleway 1 Bold"/>
              </a:rPr>
              <a:t>​</a:t>
            </a:r>
          </a:p>
          <a:p>
            <a:pPr>
              <a:lnSpc>
                <a:spcPts val="3639"/>
              </a:lnSpc>
            </a:pPr>
            <a:r>
              <a:rPr lang="en-US" sz="2599">
                <a:solidFill>
                  <a:srgbClr val="000000"/>
                </a:solidFill>
                <a:latin typeface="Montserrat Extra-Bold Bold"/>
              </a:rPr>
              <a:t>Intended Outcomes:​</a:t>
            </a:r>
          </a:p>
          <a:p>
            <a:pPr marL="561339" indent="-280669" lvl="1">
              <a:lnSpc>
                <a:spcPts val="3639"/>
              </a:lnSpc>
              <a:buFont typeface="Arial"/>
              <a:buChar char="•"/>
            </a:pPr>
            <a:r>
              <a:rPr lang="en-US" sz="2599">
                <a:solidFill>
                  <a:srgbClr val="000000"/>
                </a:solidFill>
                <a:latin typeface="Raleway 1 Bold"/>
              </a:rPr>
              <a:t>Increased access of adult vocational learners to foundational course in the healthcare pathway and to higher level healthcare degree certifications.​</a:t>
            </a:r>
          </a:p>
          <a:p>
            <a:pPr marL="561339" indent="-280669" lvl="1">
              <a:lnSpc>
                <a:spcPts val="3639"/>
              </a:lnSpc>
              <a:buFont typeface="Arial"/>
              <a:buChar char="•"/>
            </a:pPr>
            <a:r>
              <a:rPr lang="en-US" sz="2599">
                <a:solidFill>
                  <a:srgbClr val="000000"/>
                </a:solidFill>
                <a:latin typeface="Raleway 1 Bold"/>
              </a:rPr>
              <a:t>Students will gain personalized advising as they further their career in healthcare.​</a:t>
            </a:r>
          </a:p>
          <a:p>
            <a:pPr marL="561339" indent="-280669" lvl="1">
              <a:lnSpc>
                <a:spcPts val="3639"/>
              </a:lnSpc>
              <a:buFont typeface="Arial"/>
              <a:buChar char="•"/>
            </a:pPr>
            <a:r>
              <a:rPr lang="en-US" sz="2599">
                <a:solidFill>
                  <a:srgbClr val="000000"/>
                </a:solidFill>
                <a:latin typeface="Raleway 1 Bold"/>
              </a:rPr>
              <a:t>Students will gain experiential learning opportunities in foundational courses related to patient care.​</a:t>
            </a:r>
          </a:p>
          <a:p>
            <a:pPr marL="561339" indent="-280669" lvl="1">
              <a:lnSpc>
                <a:spcPts val="3639"/>
              </a:lnSpc>
              <a:buFont typeface="Arial"/>
              <a:buChar char="•"/>
            </a:pPr>
            <a:r>
              <a:rPr lang="en-US" sz="2599">
                <a:solidFill>
                  <a:srgbClr val="000000"/>
                </a:solidFill>
                <a:latin typeface="Raleway 1 Bold"/>
              </a:rPr>
              <a:t>Faculty will gain skills and expertise in experiential learning and technical use of patient care equipment.</a:t>
            </a:r>
          </a:p>
          <a:p>
            <a:pPr>
              <a:lnSpc>
                <a:spcPts val="3639"/>
              </a:lnSpc>
            </a:pPr>
          </a:p>
        </p:txBody>
      </p:sp>
      <p:sp>
        <p:nvSpPr>
          <p:cNvPr name="TextBox 5" id="5"/>
          <p:cNvSpPr txBox="true"/>
          <p:nvPr/>
        </p:nvSpPr>
        <p:spPr>
          <a:xfrm rot="0">
            <a:off x="487935" y="2198100"/>
            <a:ext cx="3943750" cy="1966824"/>
          </a:xfrm>
          <a:prstGeom prst="rect">
            <a:avLst/>
          </a:prstGeom>
        </p:spPr>
        <p:txBody>
          <a:bodyPr anchor="t" rtlCol="false" tIns="0" lIns="0" bIns="0" rIns="0">
            <a:spAutoFit/>
          </a:bodyPr>
          <a:lstStyle/>
          <a:p>
            <a:pPr>
              <a:lnSpc>
                <a:spcPts val="3097"/>
              </a:lnSpc>
            </a:pPr>
            <a:r>
              <a:rPr lang="en-US" sz="2581" spc="191">
                <a:solidFill>
                  <a:srgbClr val="FFFFFF"/>
                </a:solidFill>
                <a:latin typeface="Montserrat Classic Bold Italics"/>
              </a:rPr>
              <a:t>Salem Community College​</a:t>
            </a:r>
          </a:p>
          <a:p>
            <a:pPr>
              <a:lnSpc>
                <a:spcPts val="3097"/>
              </a:lnSpc>
            </a:pPr>
          </a:p>
          <a:p>
            <a:pPr>
              <a:lnSpc>
                <a:spcPts val="3097"/>
              </a:lnSpc>
            </a:pPr>
            <a:r>
              <a:rPr lang="en-US" sz="2581" spc="191">
                <a:solidFill>
                  <a:srgbClr val="FFFFFF"/>
                </a:solidFill>
                <a:latin typeface="Montserrat Classic Bold Italics"/>
              </a:rPr>
              <a:t>Salem County</a:t>
            </a:r>
          </a:p>
          <a:p>
            <a:pPr>
              <a:lnSpc>
                <a:spcPts val="3097"/>
              </a:lnSpc>
            </a:pPr>
            <a:r>
              <a:rPr lang="en-US" sz="2581" spc="191">
                <a:solidFill>
                  <a:srgbClr val="FFFFFF"/>
                </a:solidFill>
                <a:latin typeface="Montserrat Classic Bold Italics"/>
              </a:rPr>
              <a:t>Vo-Tech Schools</a:t>
            </a:r>
          </a:p>
        </p:txBody>
      </p:sp>
      <p:sp>
        <p:nvSpPr>
          <p:cNvPr name="TextBox 6" id="6"/>
          <p:cNvSpPr txBox="true"/>
          <p:nvPr/>
        </p:nvSpPr>
        <p:spPr>
          <a:xfrm rot="0">
            <a:off x="487935" y="384959"/>
            <a:ext cx="3943750" cy="1385967"/>
          </a:xfrm>
          <a:prstGeom prst="rect">
            <a:avLst/>
          </a:prstGeom>
        </p:spPr>
        <p:txBody>
          <a:bodyPr anchor="t" rtlCol="false" tIns="0" lIns="0" bIns="0" rIns="0">
            <a:spAutoFit/>
          </a:bodyPr>
          <a:lstStyle/>
          <a:p>
            <a:pPr algn="just">
              <a:lnSpc>
                <a:spcPts val="5528"/>
              </a:lnSpc>
            </a:pPr>
            <a:r>
              <a:rPr lang="en-US" sz="4387" spc="39">
                <a:solidFill>
                  <a:srgbClr val="F8FBFD"/>
                </a:solidFill>
                <a:latin typeface="Montserrat Classic Bold"/>
              </a:rPr>
              <a:t>EDUCATION PARTNERS: ​</a:t>
            </a:r>
          </a:p>
        </p:txBody>
      </p:sp>
      <p:sp>
        <p:nvSpPr>
          <p:cNvPr name="TextBox 7" id="7"/>
          <p:cNvSpPr txBox="true"/>
          <p:nvPr/>
        </p:nvSpPr>
        <p:spPr>
          <a:xfrm rot="0">
            <a:off x="5435330" y="442109"/>
            <a:ext cx="11823970" cy="213634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Increasing Access to and Strengthening the Healthcare Career Pathway​</a:t>
            </a:r>
          </a:p>
        </p:txBody>
      </p:sp>
    </p:spTree>
  </p:cSld>
  <p:clrMapOvr>
    <a:masterClrMapping/>
  </p:clrMapOvr>
</p:sld>
</file>

<file path=ppt/slides/slide5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5435330" y="2777387"/>
            <a:ext cx="12433587" cy="5210175"/>
          </a:xfrm>
          <a:prstGeom prst="rect">
            <a:avLst/>
          </a:prstGeom>
        </p:spPr>
        <p:txBody>
          <a:bodyPr anchor="t" rtlCol="false" tIns="0" lIns="0" bIns="0" rIns="0">
            <a:spAutoFit/>
          </a:bodyPr>
          <a:lstStyle/>
          <a:p>
            <a:pPr>
              <a:lnSpc>
                <a:spcPts val="4199"/>
              </a:lnSpc>
            </a:pPr>
            <a:r>
              <a:rPr lang="en-US" sz="2999">
                <a:solidFill>
                  <a:srgbClr val="000000"/>
                </a:solidFill>
                <a:latin typeface="Montserrat Extra-Bold Bold"/>
              </a:rPr>
              <a:t>Activities:​</a:t>
            </a:r>
          </a:p>
          <a:p>
            <a:pPr marL="647698" indent="-323849" lvl="1">
              <a:lnSpc>
                <a:spcPts val="4199"/>
              </a:lnSpc>
              <a:buFont typeface="Arial"/>
              <a:buChar char="•"/>
            </a:pPr>
            <a:r>
              <a:rPr lang="en-US" sz="2999">
                <a:solidFill>
                  <a:srgbClr val="000000"/>
                </a:solidFill>
                <a:latin typeface="Raleway 1 Bold"/>
              </a:rPr>
              <a:t>Curriculum Revision with Patient Care Focus​</a:t>
            </a:r>
          </a:p>
          <a:p>
            <a:pPr marL="647698" indent="-323849" lvl="1">
              <a:lnSpc>
                <a:spcPts val="4199"/>
              </a:lnSpc>
              <a:buFont typeface="Arial"/>
              <a:buChar char="•"/>
            </a:pPr>
            <a:r>
              <a:rPr lang="en-US" sz="2999">
                <a:solidFill>
                  <a:srgbClr val="000000"/>
                </a:solidFill>
                <a:latin typeface="Raleway 1 Bold"/>
              </a:rPr>
              <a:t>Marketing and Recruitment of Pilot Cohort​</a:t>
            </a:r>
          </a:p>
          <a:p>
            <a:pPr marL="647698" indent="-323849" lvl="1">
              <a:lnSpc>
                <a:spcPts val="4199"/>
              </a:lnSpc>
              <a:buFont typeface="Arial"/>
              <a:buChar char="•"/>
            </a:pPr>
            <a:r>
              <a:rPr lang="en-US" sz="2999">
                <a:solidFill>
                  <a:srgbClr val="000000"/>
                </a:solidFill>
                <a:latin typeface="Raleway 1 Bold"/>
              </a:rPr>
              <a:t>Equipment Purchase ​</a:t>
            </a:r>
          </a:p>
          <a:p>
            <a:pPr marL="647698" indent="-323849" lvl="1">
              <a:lnSpc>
                <a:spcPts val="4199"/>
              </a:lnSpc>
              <a:buFont typeface="Arial"/>
              <a:buChar char="•"/>
            </a:pPr>
            <a:r>
              <a:rPr lang="en-US" sz="2999">
                <a:solidFill>
                  <a:srgbClr val="000000"/>
                </a:solidFill>
                <a:latin typeface="Raleway 1 Bold"/>
              </a:rPr>
              <a:t>Faculty Development​</a:t>
            </a:r>
          </a:p>
          <a:p>
            <a:pPr marL="647698" indent="-323849" lvl="1">
              <a:lnSpc>
                <a:spcPts val="4199"/>
              </a:lnSpc>
              <a:buFont typeface="Arial"/>
              <a:buChar char="•"/>
            </a:pPr>
            <a:r>
              <a:rPr lang="en-US" sz="2999">
                <a:solidFill>
                  <a:srgbClr val="000000"/>
                </a:solidFill>
                <a:latin typeface="Raleway 1 Bold"/>
              </a:rPr>
              <a:t>Course Delivery and Student Advising​</a:t>
            </a:r>
          </a:p>
          <a:p>
            <a:pPr marL="647698" indent="-323849" lvl="1">
              <a:lnSpc>
                <a:spcPts val="4199"/>
              </a:lnSpc>
              <a:buFont typeface="Arial"/>
              <a:buChar char="•"/>
            </a:pPr>
            <a:r>
              <a:rPr lang="en-US" sz="2999">
                <a:solidFill>
                  <a:srgbClr val="000000"/>
                </a:solidFill>
                <a:latin typeface="Raleway 1 Bold"/>
              </a:rPr>
              <a:t>Evaluation of outcomes​</a:t>
            </a:r>
          </a:p>
          <a:p>
            <a:pPr>
              <a:lnSpc>
                <a:spcPts val="4199"/>
              </a:lnSpc>
            </a:pPr>
            <a:r>
              <a:rPr lang="en-US" sz="2999">
                <a:solidFill>
                  <a:srgbClr val="000000"/>
                </a:solidFill>
                <a:latin typeface="Raleway 1 Bold"/>
              </a:rPr>
              <a:t>​</a:t>
            </a:r>
          </a:p>
          <a:p>
            <a:pPr>
              <a:lnSpc>
                <a:spcPts val="4199"/>
              </a:lnSpc>
            </a:pPr>
            <a:r>
              <a:rPr lang="en-US" sz="2999">
                <a:solidFill>
                  <a:srgbClr val="000000"/>
                </a:solidFill>
                <a:latin typeface="Raleway 1 Bold"/>
              </a:rPr>
              <a:t>Pilot cohort</a:t>
            </a:r>
            <a:r>
              <a:rPr lang="en-US" sz="2999">
                <a:solidFill>
                  <a:srgbClr val="000000"/>
                </a:solidFill>
                <a:latin typeface="Raleway 1 Bold"/>
              </a:rPr>
              <a:t> will complete their course at the beginning ​</a:t>
            </a:r>
          </a:p>
          <a:p>
            <a:pPr>
              <a:lnSpc>
                <a:spcPts val="4199"/>
              </a:lnSpc>
            </a:pPr>
            <a:r>
              <a:rPr lang="en-US" sz="2999">
                <a:solidFill>
                  <a:srgbClr val="000000"/>
                </a:solidFill>
                <a:latin typeface="Raleway 1 Bold"/>
              </a:rPr>
              <a:t>of May and outcomes will be analyzed.  ​</a:t>
            </a:r>
          </a:p>
        </p:txBody>
      </p:sp>
      <p:sp>
        <p:nvSpPr>
          <p:cNvPr name="TextBox 3" id="3"/>
          <p:cNvSpPr txBox="true"/>
          <p:nvPr/>
        </p:nvSpPr>
        <p:spPr>
          <a:xfrm rot="0">
            <a:off x="5435330" y="442109"/>
            <a:ext cx="11823970" cy="213634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Increasing Access to and Strengthening the Healthcare Career Pathway​</a:t>
            </a:r>
          </a:p>
        </p:txBody>
      </p:sp>
      <p:sp>
        <p:nvSpPr>
          <p:cNvPr name="AutoShape 4" id="4"/>
          <p:cNvSpPr/>
          <p:nvPr/>
        </p:nvSpPr>
        <p:spPr>
          <a:xfrm rot="0">
            <a:off x="0" y="0"/>
            <a:ext cx="4919619" cy="10287000"/>
          </a:xfrm>
          <a:prstGeom prst="rect">
            <a:avLst/>
          </a:prstGeom>
          <a:solidFill>
            <a:srgbClr val="263F6B">
              <a:alpha val="94902"/>
            </a:srgbClr>
          </a:solidFill>
        </p:spPr>
      </p:sp>
      <p:sp>
        <p:nvSpPr>
          <p:cNvPr name="TextBox 5" id="5"/>
          <p:cNvSpPr txBox="true"/>
          <p:nvPr/>
        </p:nvSpPr>
        <p:spPr>
          <a:xfrm rot="0">
            <a:off x="372506" y="906210"/>
            <a:ext cx="4299845" cy="891540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a:rPr>
              <a:t>​Big Idea Different than the Work Done in Year 1​</a:t>
            </a:r>
          </a:p>
          <a:p>
            <a:pPr>
              <a:lnSpc>
                <a:spcPts val="2017"/>
              </a:lnSpc>
            </a:pPr>
          </a:p>
          <a:p>
            <a:pPr>
              <a:lnSpc>
                <a:spcPts val="2017"/>
              </a:lnSpc>
            </a:pPr>
            <a:r>
              <a:rPr lang="en-US" sz="1681" spc="124">
                <a:solidFill>
                  <a:srgbClr val="FFFFFF"/>
                </a:solidFill>
                <a:latin typeface="Montserrat"/>
              </a:rPr>
              <a:t>Connection to High School</a:t>
            </a:r>
          </a:p>
          <a:p>
            <a:pPr>
              <a:lnSpc>
                <a:spcPts val="2017"/>
              </a:lnSpc>
            </a:pPr>
            <a:r>
              <a:rPr lang="en-US" sz="1681" spc="124">
                <a:solidFill>
                  <a:srgbClr val="FFFFFF"/>
                </a:solidFill>
                <a:latin typeface="Montserrat"/>
              </a:rPr>
              <a:t>(Non-Credit)​</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Community College (Non-Credit)​</a:t>
            </a:r>
          </a:p>
          <a:p>
            <a:pPr>
              <a:lnSpc>
                <a:spcPts val="2017"/>
              </a:lnSpc>
            </a:pPr>
            <a:r>
              <a:rPr lang="en-US" sz="1681" spc="124">
                <a:solidFill>
                  <a:srgbClr val="FFFFFF"/>
                </a:solidFill>
                <a:latin typeface="Montserrat Classic"/>
              </a:rPr>
              <a:t>​</a:t>
            </a:r>
          </a:p>
          <a:p>
            <a:pPr>
              <a:lnSpc>
                <a:spcPts val="2017"/>
              </a:lnSpc>
            </a:pPr>
            <a:r>
              <a:rPr lang="en-US" sz="1681" spc="124">
                <a:solidFill>
                  <a:srgbClr val="FFFFFF"/>
                </a:solidFill>
                <a:latin typeface="Montserrat Extra-Bold"/>
              </a:rPr>
              <a:t>Community College (Credit)​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Adult Learners​</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Pilot</a:t>
            </a:r>
          </a:p>
        </p:txBody>
      </p:sp>
      <p:sp>
        <p:nvSpPr>
          <p:cNvPr name="TextBox 6" id="6"/>
          <p:cNvSpPr txBox="true"/>
          <p:nvPr/>
        </p:nvSpPr>
        <p:spPr>
          <a:xfrm rot="0">
            <a:off x="372506" y="455865"/>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Tree>
  </p:cSld>
  <p:clrMapOvr>
    <a:masterClrMapping/>
  </p:clrMapOvr>
</p:sld>
</file>

<file path=ppt/slides/slide5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5435330" y="2777387"/>
            <a:ext cx="12433587" cy="7122795"/>
          </a:xfrm>
          <a:prstGeom prst="rect">
            <a:avLst/>
          </a:prstGeom>
        </p:spPr>
        <p:txBody>
          <a:bodyPr anchor="t" rtlCol="false" tIns="0" lIns="0" bIns="0" rIns="0">
            <a:spAutoFit/>
          </a:bodyPr>
          <a:lstStyle/>
          <a:p>
            <a:pPr>
              <a:lnSpc>
                <a:spcPts val="3780"/>
              </a:lnSpc>
            </a:pPr>
            <a:r>
              <a:rPr lang="en-US" sz="2700">
                <a:solidFill>
                  <a:srgbClr val="000000"/>
                </a:solidFill>
                <a:latin typeface="Montserrat Extra-Bold Bold"/>
              </a:rPr>
              <a:t>Main Challenges​:</a:t>
            </a:r>
          </a:p>
          <a:p>
            <a:pPr marL="582932" indent="-291466" lvl="1">
              <a:lnSpc>
                <a:spcPts val="3780"/>
              </a:lnSpc>
              <a:buFont typeface="Arial"/>
              <a:buChar char="•"/>
            </a:pPr>
            <a:r>
              <a:rPr lang="en-US" sz="2700">
                <a:solidFill>
                  <a:srgbClr val="000000"/>
                </a:solidFill>
                <a:latin typeface="Raleway 1 Bold"/>
              </a:rPr>
              <a:t>Heavy work schedule of students​</a:t>
            </a:r>
          </a:p>
          <a:p>
            <a:pPr marL="582932" indent="-291466" lvl="1">
              <a:lnSpc>
                <a:spcPts val="3780"/>
              </a:lnSpc>
              <a:buFont typeface="Arial"/>
              <a:buChar char="•"/>
            </a:pPr>
            <a:r>
              <a:rPr lang="en-US" sz="2700">
                <a:solidFill>
                  <a:srgbClr val="000000"/>
                </a:solidFill>
                <a:latin typeface="Raleway 1 Bold"/>
              </a:rPr>
              <a:t>Preparedness for a college level class​</a:t>
            </a:r>
          </a:p>
          <a:p>
            <a:pPr>
              <a:lnSpc>
                <a:spcPts val="3780"/>
              </a:lnSpc>
            </a:pPr>
            <a:r>
              <a:rPr lang="en-US" sz="2700">
                <a:solidFill>
                  <a:srgbClr val="000000"/>
                </a:solidFill>
                <a:latin typeface="Raleway 1 Bold"/>
              </a:rPr>
              <a:t>​</a:t>
            </a:r>
          </a:p>
          <a:p>
            <a:pPr>
              <a:lnSpc>
                <a:spcPts val="3780"/>
              </a:lnSpc>
            </a:pPr>
            <a:r>
              <a:rPr lang="en-US" sz="2700">
                <a:solidFill>
                  <a:srgbClr val="000000"/>
                </a:solidFill>
                <a:latin typeface="Montserrat Extra-Bold Bold"/>
              </a:rPr>
              <a:t>Solutions: ​</a:t>
            </a:r>
          </a:p>
          <a:p>
            <a:pPr marL="582932" indent="-291466" lvl="1">
              <a:lnSpc>
                <a:spcPts val="3780"/>
              </a:lnSpc>
              <a:buFont typeface="Arial"/>
              <a:buChar char="•"/>
            </a:pPr>
            <a:r>
              <a:rPr lang="en-US" sz="2700">
                <a:solidFill>
                  <a:srgbClr val="000000"/>
                </a:solidFill>
                <a:latin typeface="Raleway 1 Bold"/>
              </a:rPr>
              <a:t>Off</a:t>
            </a:r>
            <a:r>
              <a:rPr lang="en-US" sz="2700">
                <a:solidFill>
                  <a:srgbClr val="000000"/>
                </a:solidFill>
                <a:latin typeface="Raleway 1 Bold"/>
              </a:rPr>
              <a:t>ering a variety of scheduling options instead of just one class​</a:t>
            </a:r>
          </a:p>
          <a:p>
            <a:pPr marL="582932" indent="-291466" lvl="1">
              <a:lnSpc>
                <a:spcPts val="3780"/>
              </a:lnSpc>
              <a:buFont typeface="Arial"/>
              <a:buChar char="•"/>
            </a:pPr>
            <a:r>
              <a:rPr lang="en-US" sz="2700">
                <a:solidFill>
                  <a:srgbClr val="000000"/>
                </a:solidFill>
                <a:latin typeface="Raleway 1 Bold"/>
              </a:rPr>
              <a:t>Pe</a:t>
            </a:r>
            <a:r>
              <a:rPr lang="en-US" sz="2700">
                <a:solidFill>
                  <a:srgbClr val="000000"/>
                </a:solidFill>
                <a:latin typeface="Raleway 1 Bold"/>
              </a:rPr>
              <a:t>rsonalized and caring advising before and throughout courses​</a:t>
            </a:r>
          </a:p>
          <a:p>
            <a:pPr>
              <a:lnSpc>
                <a:spcPts val="3780"/>
              </a:lnSpc>
            </a:pPr>
            <a:r>
              <a:rPr lang="en-US" sz="2700">
                <a:solidFill>
                  <a:srgbClr val="000000"/>
                </a:solidFill>
                <a:latin typeface="Raleway 1 Bold"/>
              </a:rPr>
              <a:t>​</a:t>
            </a:r>
          </a:p>
          <a:p>
            <a:pPr>
              <a:lnSpc>
                <a:spcPts val="3780"/>
              </a:lnSpc>
            </a:pPr>
            <a:r>
              <a:rPr lang="en-US" sz="2700">
                <a:solidFill>
                  <a:srgbClr val="000000"/>
                </a:solidFill>
                <a:latin typeface="Montserrat Extra-Bold Bold"/>
              </a:rPr>
              <a:t>Ancillary Outcomes: </a:t>
            </a:r>
          </a:p>
          <a:p>
            <a:pPr>
              <a:lnSpc>
                <a:spcPts val="3780"/>
              </a:lnSpc>
            </a:pPr>
            <a:r>
              <a:rPr lang="en-US" sz="2700">
                <a:solidFill>
                  <a:srgbClr val="000000"/>
                </a:solidFill>
                <a:latin typeface="Raleway 1 Bold"/>
              </a:rPr>
              <a:t>Nursing and Health Science Faculty coordinating and sharing in professional development and equipment training.​</a:t>
            </a:r>
          </a:p>
          <a:p>
            <a:pPr>
              <a:lnSpc>
                <a:spcPts val="3780"/>
              </a:lnSpc>
            </a:pPr>
            <a:r>
              <a:rPr lang="en-US" sz="2700">
                <a:solidFill>
                  <a:srgbClr val="000000"/>
                </a:solidFill>
                <a:latin typeface="Raleway 1 Bold"/>
              </a:rPr>
              <a:t>​</a:t>
            </a:r>
          </a:p>
          <a:p>
            <a:pPr>
              <a:lnSpc>
                <a:spcPts val="3780"/>
              </a:lnSpc>
            </a:pPr>
            <a:r>
              <a:rPr lang="en-US" sz="2700">
                <a:solidFill>
                  <a:srgbClr val="000000"/>
                </a:solidFill>
                <a:latin typeface="Montserrat Extra-Bold Bold"/>
              </a:rPr>
              <a:t>Advice: </a:t>
            </a:r>
          </a:p>
          <a:p>
            <a:pPr>
              <a:lnSpc>
                <a:spcPts val="3780"/>
              </a:lnSpc>
            </a:pPr>
            <a:r>
              <a:rPr lang="en-US" sz="2700">
                <a:solidFill>
                  <a:srgbClr val="000000"/>
                </a:solidFill>
                <a:latin typeface="Raleway 1 Bold"/>
              </a:rPr>
              <a:t>CARE about the success of the students and support them on their pathway! </a:t>
            </a:r>
          </a:p>
        </p:txBody>
      </p:sp>
      <p:sp>
        <p:nvSpPr>
          <p:cNvPr name="TextBox 3" id="3"/>
          <p:cNvSpPr txBox="true"/>
          <p:nvPr/>
        </p:nvSpPr>
        <p:spPr>
          <a:xfrm rot="0">
            <a:off x="5435330" y="442109"/>
            <a:ext cx="11823970" cy="213634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Increasing Access to and Strengthening the Healthcare Career Pathway​</a:t>
            </a:r>
          </a:p>
        </p:txBody>
      </p:sp>
      <p:sp>
        <p:nvSpPr>
          <p:cNvPr name="AutoShape 4" id="4"/>
          <p:cNvSpPr/>
          <p:nvPr/>
        </p:nvSpPr>
        <p:spPr>
          <a:xfrm rot="0">
            <a:off x="0" y="0"/>
            <a:ext cx="4919619" cy="10287000"/>
          </a:xfrm>
          <a:prstGeom prst="rect">
            <a:avLst/>
          </a:prstGeom>
          <a:solidFill>
            <a:srgbClr val="263F6B">
              <a:alpha val="94902"/>
            </a:srgbClr>
          </a:solidFill>
        </p:spPr>
      </p:sp>
      <p:sp>
        <p:nvSpPr>
          <p:cNvPr name="TextBox 5" id="5"/>
          <p:cNvSpPr txBox="true"/>
          <p:nvPr/>
        </p:nvSpPr>
        <p:spPr>
          <a:xfrm rot="0">
            <a:off x="372506" y="906210"/>
            <a:ext cx="4299845" cy="891540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a:rPr>
              <a:t>​Big Idea Different than the Work Done in Year 1​</a:t>
            </a:r>
          </a:p>
          <a:p>
            <a:pPr>
              <a:lnSpc>
                <a:spcPts val="2017"/>
              </a:lnSpc>
            </a:pPr>
          </a:p>
          <a:p>
            <a:pPr>
              <a:lnSpc>
                <a:spcPts val="2017"/>
              </a:lnSpc>
            </a:pPr>
            <a:r>
              <a:rPr lang="en-US" sz="1681" spc="124">
                <a:solidFill>
                  <a:srgbClr val="FFFFFF"/>
                </a:solidFill>
                <a:latin typeface="Montserrat"/>
              </a:rPr>
              <a:t>Connection to High School</a:t>
            </a:r>
          </a:p>
          <a:p>
            <a:pPr>
              <a:lnSpc>
                <a:spcPts val="2017"/>
              </a:lnSpc>
            </a:pPr>
            <a:r>
              <a:rPr lang="en-US" sz="1681" spc="124">
                <a:solidFill>
                  <a:srgbClr val="FFFFFF"/>
                </a:solidFill>
                <a:latin typeface="Montserrat"/>
              </a:rPr>
              <a:t>(Non-Credit)​</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Community College (Non-Credit)​</a:t>
            </a:r>
          </a:p>
          <a:p>
            <a:pPr>
              <a:lnSpc>
                <a:spcPts val="2017"/>
              </a:lnSpc>
            </a:pPr>
            <a:r>
              <a:rPr lang="en-US" sz="1681" spc="124">
                <a:solidFill>
                  <a:srgbClr val="FFFFFF"/>
                </a:solidFill>
                <a:latin typeface="Montserrat Classic"/>
              </a:rPr>
              <a:t>​</a:t>
            </a:r>
          </a:p>
          <a:p>
            <a:pPr>
              <a:lnSpc>
                <a:spcPts val="2017"/>
              </a:lnSpc>
            </a:pPr>
            <a:r>
              <a:rPr lang="en-US" sz="1681" spc="124">
                <a:solidFill>
                  <a:srgbClr val="FFFFFF"/>
                </a:solidFill>
                <a:latin typeface="Montserrat Extra-Bold"/>
              </a:rPr>
              <a:t>Community College (Credit)​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Bold"/>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Adult Learners​</a:t>
            </a:r>
          </a:p>
          <a:p>
            <a:pPr>
              <a:lnSpc>
                <a:spcPts val="2017"/>
              </a:lnSpc>
            </a:pPr>
            <a:r>
              <a:rPr lang="en-US" sz="1681" spc="124">
                <a:solidFill>
                  <a:srgbClr val="FFFFFF"/>
                </a:solidFill>
                <a:latin typeface="Montserrat"/>
              </a:rPr>
              <a:t>​</a:t>
            </a:r>
          </a:p>
          <a:p>
            <a:pPr>
              <a:lnSpc>
                <a:spcPts val="2017"/>
              </a:lnSpc>
            </a:pPr>
            <a:r>
              <a:rPr lang="en-US" sz="1681" spc="124">
                <a:solidFill>
                  <a:srgbClr val="FFFFFF"/>
                </a:solidFill>
                <a:latin typeface="Montserrat"/>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a:rPr>
              <a:t>Pilot</a:t>
            </a:r>
          </a:p>
        </p:txBody>
      </p:sp>
      <p:sp>
        <p:nvSpPr>
          <p:cNvPr name="TextBox 6" id="6"/>
          <p:cNvSpPr txBox="true"/>
          <p:nvPr/>
        </p:nvSpPr>
        <p:spPr>
          <a:xfrm rot="0">
            <a:off x="372506" y="455865"/>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846" r="0" b="-13375"/>
            </a:stretch>
          </a:blipFill>
        </p:spPr>
      </p:sp>
      <p:sp>
        <p:nvSpPr>
          <p:cNvPr name="AutoShape 3" id="3"/>
          <p:cNvSpPr/>
          <p:nvPr/>
        </p:nvSpPr>
        <p:spPr>
          <a:xfrm rot="0">
            <a:off x="-266700" y="6823860"/>
            <a:ext cx="18821400" cy="7965137"/>
          </a:xfrm>
          <a:prstGeom prst="rect">
            <a:avLst/>
          </a:prstGeom>
          <a:solidFill>
            <a:srgbClr val="263F6B">
              <a:alpha val="89804"/>
            </a:srgbClr>
          </a:solidFill>
        </p:spPr>
      </p:sp>
      <p:sp>
        <p:nvSpPr>
          <p:cNvPr name="TextBox 4" id="4"/>
          <p:cNvSpPr txBox="true"/>
          <p:nvPr/>
        </p:nvSpPr>
        <p:spPr>
          <a:xfrm rot="0">
            <a:off x="1028700" y="7204095"/>
            <a:ext cx="16566875" cy="1259890"/>
          </a:xfrm>
          <a:prstGeom prst="rect">
            <a:avLst/>
          </a:prstGeom>
        </p:spPr>
        <p:txBody>
          <a:bodyPr anchor="t" rtlCol="false" tIns="0" lIns="0" bIns="0" rIns="0">
            <a:spAutoFit/>
          </a:bodyPr>
          <a:lstStyle/>
          <a:p>
            <a:pPr algn="l">
              <a:lnSpc>
                <a:spcPts val="10025"/>
              </a:lnSpc>
            </a:pPr>
            <a:r>
              <a:rPr lang="en-US" sz="7956" spc="71">
                <a:solidFill>
                  <a:srgbClr val="F8FBFD"/>
                </a:solidFill>
                <a:latin typeface="Montserrat Classic Bold"/>
              </a:rPr>
              <a:t>Q&amp;A</a:t>
            </a:r>
          </a:p>
        </p:txBody>
      </p:sp>
      <p:sp>
        <p:nvSpPr>
          <p:cNvPr name="Freeform 5" id="5"/>
          <p:cNvSpPr/>
          <p:nvPr/>
        </p:nvSpPr>
        <p:spPr>
          <a:xfrm flipH="false" flipV="false" rot="0">
            <a:off x="17054378" y="9135347"/>
            <a:ext cx="672549" cy="662122"/>
          </a:xfrm>
          <a:custGeom>
            <a:avLst/>
            <a:gdLst/>
            <a:ahLst/>
            <a:cxnLst/>
            <a:rect r="r" b="b" t="t" l="l"/>
            <a:pathLst>
              <a:path h="662122" w="672549">
                <a:moveTo>
                  <a:pt x="0" y="0"/>
                </a:moveTo>
                <a:lnTo>
                  <a:pt x="672549" y="0"/>
                </a:lnTo>
                <a:lnTo>
                  <a:pt x="672549" y="662122"/>
                </a:lnTo>
                <a:lnTo>
                  <a:pt x="0" y="662122"/>
                </a:lnTo>
                <a:lnTo>
                  <a:pt x="0" y="0"/>
                </a:lnTo>
                <a:close/>
              </a:path>
            </a:pathLst>
          </a:custGeom>
          <a:blipFill>
            <a:blip r:embed="rId3">
              <a:alphaModFix amt="70000"/>
            </a:blip>
            <a:stretch>
              <a:fillRect l="-127619" t="-13039" r="-130462" b="-107466"/>
            </a:stretch>
          </a:blipFill>
        </p:spPr>
      </p:sp>
      <p:sp>
        <p:nvSpPr>
          <p:cNvPr name="TextBox 6" id="6"/>
          <p:cNvSpPr txBox="true"/>
          <p:nvPr/>
        </p:nvSpPr>
        <p:spPr>
          <a:xfrm rot="0">
            <a:off x="1028700" y="8871329"/>
            <a:ext cx="16361953" cy="821365"/>
          </a:xfrm>
          <a:prstGeom prst="rect">
            <a:avLst/>
          </a:prstGeom>
        </p:spPr>
        <p:txBody>
          <a:bodyPr anchor="t" rtlCol="false" tIns="0" lIns="0" bIns="0" rIns="0">
            <a:spAutoFit/>
          </a:bodyPr>
          <a:lstStyle/>
          <a:p>
            <a:pPr>
              <a:lnSpc>
                <a:spcPts val="6702"/>
              </a:lnSpc>
            </a:pPr>
            <a:r>
              <a:rPr lang="en-US" sz="4787">
                <a:solidFill>
                  <a:srgbClr val="F3F6FA"/>
                </a:solidFill>
                <a:latin typeface="Raleway 1"/>
              </a:rPr>
              <a:t>Center of Workforce Innovation for Patient Care</a:t>
            </a:r>
          </a:p>
        </p:txBody>
      </p:sp>
      <p:sp>
        <p:nvSpPr>
          <p:cNvPr name="AutoShape 7" id="7"/>
          <p:cNvSpPr/>
          <p:nvPr/>
        </p:nvSpPr>
        <p:spPr>
          <a:xfrm rot="0">
            <a:off x="1028700" y="8727188"/>
            <a:ext cx="2856659" cy="81783"/>
          </a:xfrm>
          <a:prstGeom prst="rect">
            <a:avLst/>
          </a:prstGeom>
          <a:solidFill>
            <a:srgbClr val="F8FBFD"/>
          </a:solidFill>
        </p:spPr>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rot="0">
            <a:off x="-266700" y="6823860"/>
            <a:ext cx="18821400" cy="7965137"/>
          </a:xfrm>
          <a:prstGeom prst="rect">
            <a:avLst/>
          </a:prstGeom>
          <a:solidFill>
            <a:srgbClr val="263F6B">
              <a:alpha val="89804"/>
            </a:srgbClr>
          </a:solidFill>
        </p:spPr>
      </p:sp>
      <p:sp>
        <p:nvSpPr>
          <p:cNvPr name="TextBox 4" id="4"/>
          <p:cNvSpPr txBox="true"/>
          <p:nvPr/>
        </p:nvSpPr>
        <p:spPr>
          <a:xfrm rot="0">
            <a:off x="1028700" y="7217913"/>
            <a:ext cx="16566875" cy="1259890"/>
          </a:xfrm>
          <a:prstGeom prst="rect">
            <a:avLst/>
          </a:prstGeom>
        </p:spPr>
        <p:txBody>
          <a:bodyPr anchor="t" rtlCol="false" tIns="0" lIns="0" bIns="0" rIns="0">
            <a:spAutoFit/>
          </a:bodyPr>
          <a:lstStyle/>
          <a:p>
            <a:pPr algn="l">
              <a:lnSpc>
                <a:spcPts val="10025"/>
              </a:lnSpc>
            </a:pPr>
            <a:r>
              <a:rPr lang="en-US" sz="7956" spc="71">
                <a:solidFill>
                  <a:srgbClr val="F8FBFD"/>
                </a:solidFill>
                <a:latin typeface="Montserrat Classic Bold"/>
              </a:rPr>
              <a:t>Closing Remarks</a:t>
            </a:r>
          </a:p>
        </p:txBody>
      </p:sp>
      <p:sp>
        <p:nvSpPr>
          <p:cNvPr name="Freeform 5" id="5"/>
          <p:cNvSpPr/>
          <p:nvPr/>
        </p:nvSpPr>
        <p:spPr>
          <a:xfrm flipH="false" flipV="false" rot="0">
            <a:off x="17054378" y="9135347"/>
            <a:ext cx="672549" cy="662122"/>
          </a:xfrm>
          <a:custGeom>
            <a:avLst/>
            <a:gdLst/>
            <a:ahLst/>
            <a:cxnLst/>
            <a:rect r="r" b="b" t="t" l="l"/>
            <a:pathLst>
              <a:path h="662122" w="672549">
                <a:moveTo>
                  <a:pt x="0" y="0"/>
                </a:moveTo>
                <a:lnTo>
                  <a:pt x="672549" y="0"/>
                </a:lnTo>
                <a:lnTo>
                  <a:pt x="672549" y="662122"/>
                </a:lnTo>
                <a:lnTo>
                  <a:pt x="0" y="662122"/>
                </a:lnTo>
                <a:lnTo>
                  <a:pt x="0" y="0"/>
                </a:lnTo>
                <a:close/>
              </a:path>
            </a:pathLst>
          </a:custGeom>
          <a:blipFill>
            <a:blip r:embed="rId3">
              <a:alphaModFix amt="70000"/>
            </a:blip>
            <a:stretch>
              <a:fillRect l="-127619" t="-13039" r="-130462" b="-107466"/>
            </a:stretch>
          </a:blipFill>
        </p:spPr>
      </p:sp>
      <p:sp>
        <p:nvSpPr>
          <p:cNvPr name="TextBox 6" id="6"/>
          <p:cNvSpPr txBox="true"/>
          <p:nvPr/>
        </p:nvSpPr>
        <p:spPr>
          <a:xfrm rot="0">
            <a:off x="1028700" y="8867519"/>
            <a:ext cx="13403591" cy="929950"/>
          </a:xfrm>
          <a:prstGeom prst="rect">
            <a:avLst/>
          </a:prstGeom>
        </p:spPr>
        <p:txBody>
          <a:bodyPr anchor="t" rtlCol="false" tIns="0" lIns="0" bIns="0" rIns="0">
            <a:spAutoFit/>
          </a:bodyPr>
          <a:lstStyle/>
          <a:p>
            <a:pPr>
              <a:lnSpc>
                <a:spcPts val="7542"/>
              </a:lnSpc>
            </a:pPr>
            <a:r>
              <a:rPr lang="en-US" sz="5387">
                <a:solidFill>
                  <a:srgbClr val="F3F6FA"/>
                </a:solidFill>
                <a:latin typeface="Raleway 1"/>
              </a:rPr>
              <a:t>Catherine Starghill, Esq.</a:t>
            </a:r>
          </a:p>
        </p:txBody>
      </p:sp>
      <p:sp>
        <p:nvSpPr>
          <p:cNvPr name="AutoShape 7" id="7"/>
          <p:cNvSpPr/>
          <p:nvPr/>
        </p:nvSpPr>
        <p:spPr>
          <a:xfrm rot="0">
            <a:off x="1028700" y="8741007"/>
            <a:ext cx="9256831" cy="52286"/>
          </a:xfrm>
          <a:prstGeom prst="rect">
            <a:avLst/>
          </a:prstGeom>
          <a:solidFill>
            <a:srgbClr val="F8FBFD"/>
          </a:solidFill>
        </p:spPr>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sp>
        <p:nvSpPr>
          <p:cNvPr name="AutoShape 3" id="3"/>
          <p:cNvSpPr/>
          <p:nvPr/>
        </p:nvSpPr>
        <p:spPr>
          <a:xfrm rot="0">
            <a:off x="-266700" y="3276600"/>
            <a:ext cx="18821400" cy="7467600"/>
          </a:xfrm>
          <a:prstGeom prst="rect">
            <a:avLst/>
          </a:prstGeom>
          <a:solidFill>
            <a:srgbClr val="263F6B">
              <a:alpha val="89804"/>
            </a:srgbClr>
          </a:solidFill>
        </p:spPr>
      </p:sp>
      <p:sp>
        <p:nvSpPr>
          <p:cNvPr name="AutoShape 4" id="4"/>
          <p:cNvSpPr/>
          <p:nvPr/>
        </p:nvSpPr>
        <p:spPr>
          <a:xfrm rot="0">
            <a:off x="1654727" y="4191000"/>
            <a:ext cx="14978546" cy="4677948"/>
          </a:xfrm>
          <a:prstGeom prst="rect">
            <a:avLst/>
          </a:prstGeom>
          <a:solidFill>
            <a:srgbClr val="F8FBFD"/>
          </a:solidFill>
        </p:spPr>
      </p:sp>
      <p:sp>
        <p:nvSpPr>
          <p:cNvPr name="AutoShape 5" id="5"/>
          <p:cNvSpPr/>
          <p:nvPr/>
        </p:nvSpPr>
        <p:spPr>
          <a:xfrm rot="0">
            <a:off x="6429408" y="4191000"/>
            <a:ext cx="10203865" cy="4677948"/>
          </a:xfrm>
          <a:prstGeom prst="rect">
            <a:avLst/>
          </a:prstGeom>
          <a:solidFill>
            <a:srgbClr val="0376AD">
              <a:alpha val="81961"/>
            </a:srgbClr>
          </a:solidFill>
        </p:spPr>
      </p:sp>
      <p:sp>
        <p:nvSpPr>
          <p:cNvPr name="Freeform 6" id="6"/>
          <p:cNvSpPr/>
          <p:nvPr/>
        </p:nvSpPr>
        <p:spPr>
          <a:xfrm flipH="false" flipV="false" rot="0">
            <a:off x="1969719" y="4426212"/>
            <a:ext cx="4135801" cy="4135801"/>
          </a:xfrm>
          <a:custGeom>
            <a:avLst/>
            <a:gdLst/>
            <a:ahLst/>
            <a:cxnLst/>
            <a:rect r="r" b="b" t="t" l="l"/>
            <a:pathLst>
              <a:path h="4135801" w="4135801">
                <a:moveTo>
                  <a:pt x="0" y="0"/>
                </a:moveTo>
                <a:lnTo>
                  <a:pt x="4135801" y="0"/>
                </a:lnTo>
                <a:lnTo>
                  <a:pt x="4135801" y="4135801"/>
                </a:lnTo>
                <a:lnTo>
                  <a:pt x="0" y="413580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7" id="7"/>
          <p:cNvSpPr/>
          <p:nvPr/>
        </p:nvSpPr>
        <p:spPr>
          <a:xfrm rot="0">
            <a:off x="7625282" y="7010400"/>
            <a:ext cx="7812117" cy="52286"/>
          </a:xfrm>
          <a:prstGeom prst="rect">
            <a:avLst/>
          </a:prstGeom>
          <a:solidFill>
            <a:srgbClr val="F8FBFD"/>
          </a:solidFill>
        </p:spPr>
      </p:sp>
      <p:sp>
        <p:nvSpPr>
          <p:cNvPr name="Freeform 8" id="8"/>
          <p:cNvSpPr/>
          <p:nvPr/>
        </p:nvSpPr>
        <p:spPr>
          <a:xfrm flipH="false" flipV="false" rot="0">
            <a:off x="17054378" y="9135347"/>
            <a:ext cx="672549" cy="662122"/>
          </a:xfrm>
          <a:custGeom>
            <a:avLst/>
            <a:gdLst/>
            <a:ahLst/>
            <a:cxnLst/>
            <a:rect r="r" b="b" t="t" l="l"/>
            <a:pathLst>
              <a:path h="662122" w="672549">
                <a:moveTo>
                  <a:pt x="0" y="0"/>
                </a:moveTo>
                <a:lnTo>
                  <a:pt x="672549" y="0"/>
                </a:lnTo>
                <a:lnTo>
                  <a:pt x="672549" y="662122"/>
                </a:lnTo>
                <a:lnTo>
                  <a:pt x="0" y="662122"/>
                </a:lnTo>
                <a:lnTo>
                  <a:pt x="0" y="0"/>
                </a:lnTo>
                <a:close/>
              </a:path>
            </a:pathLst>
          </a:custGeom>
          <a:blipFill>
            <a:blip r:embed="rId5">
              <a:alphaModFix amt="70000"/>
            </a:blip>
            <a:stretch>
              <a:fillRect l="-127619" t="-13039" r="-130462" b="-107466"/>
            </a:stretch>
          </a:blipFill>
        </p:spPr>
      </p:sp>
      <p:sp>
        <p:nvSpPr>
          <p:cNvPr name="TextBox 9" id="9"/>
          <p:cNvSpPr txBox="true"/>
          <p:nvPr/>
        </p:nvSpPr>
        <p:spPr>
          <a:xfrm rot="0">
            <a:off x="1028700" y="924749"/>
            <a:ext cx="11075789" cy="1341377"/>
          </a:xfrm>
          <a:prstGeom prst="rect">
            <a:avLst/>
          </a:prstGeom>
        </p:spPr>
        <p:txBody>
          <a:bodyPr anchor="t" rtlCol="false" tIns="0" lIns="0" bIns="0" rIns="0">
            <a:spAutoFit/>
          </a:bodyPr>
          <a:lstStyle/>
          <a:p>
            <a:pPr>
              <a:lnSpc>
                <a:spcPts val="10872"/>
              </a:lnSpc>
            </a:pPr>
            <a:r>
              <a:rPr lang="en-US" sz="8299" spc="240">
                <a:solidFill>
                  <a:srgbClr val="F8FBFD"/>
                </a:solidFill>
                <a:latin typeface="Montserrat Classic Bold"/>
              </a:rPr>
              <a:t>UPCOMING EVENTS</a:t>
            </a:r>
          </a:p>
        </p:txBody>
      </p:sp>
      <p:sp>
        <p:nvSpPr>
          <p:cNvPr name="TextBox 10" id="10"/>
          <p:cNvSpPr txBox="true"/>
          <p:nvPr/>
        </p:nvSpPr>
        <p:spPr>
          <a:xfrm rot="0">
            <a:off x="6817620" y="4603078"/>
            <a:ext cx="9427440" cy="2092997"/>
          </a:xfrm>
          <a:prstGeom prst="rect">
            <a:avLst/>
          </a:prstGeom>
        </p:spPr>
        <p:txBody>
          <a:bodyPr anchor="t" rtlCol="false" tIns="0" lIns="0" bIns="0" rIns="0">
            <a:spAutoFit/>
          </a:bodyPr>
          <a:lstStyle/>
          <a:p>
            <a:pPr algn="ctr">
              <a:lnSpc>
                <a:spcPts val="5498"/>
              </a:lnSpc>
            </a:pPr>
            <a:r>
              <a:rPr lang="en-US" sz="5236" spc="576">
                <a:solidFill>
                  <a:srgbClr val="FFFFFF"/>
                </a:solidFill>
                <a:latin typeface="Montserrat Classic"/>
              </a:rPr>
              <a:t>STATEWIDE INDUSTRY COLLABORATIVE MEETINGS</a:t>
            </a:r>
          </a:p>
        </p:txBody>
      </p:sp>
      <p:sp>
        <p:nvSpPr>
          <p:cNvPr name="TextBox 11" id="11"/>
          <p:cNvSpPr txBox="true"/>
          <p:nvPr/>
        </p:nvSpPr>
        <p:spPr>
          <a:xfrm rot="0">
            <a:off x="6886148" y="7258050"/>
            <a:ext cx="9290385" cy="1139190"/>
          </a:xfrm>
          <a:prstGeom prst="rect">
            <a:avLst/>
          </a:prstGeom>
        </p:spPr>
        <p:txBody>
          <a:bodyPr anchor="t" rtlCol="false" tIns="0" lIns="0" bIns="0" rIns="0">
            <a:spAutoFit/>
          </a:bodyPr>
          <a:lstStyle/>
          <a:p>
            <a:pPr algn="ctr">
              <a:lnSpc>
                <a:spcPts val="4649"/>
              </a:lnSpc>
            </a:pPr>
            <a:r>
              <a:rPr lang="en-US" sz="3099" spc="30">
                <a:solidFill>
                  <a:srgbClr val="FFFFFF"/>
                </a:solidFill>
                <a:latin typeface="Montserrat Light"/>
              </a:rPr>
              <a:t>Various Virtual Meeting Dates Spanning From Thursday, March 21, to Thursday, March 28</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1211624" y="-462193"/>
            <a:ext cx="20711249" cy="10177693"/>
          </a:xfrm>
          <a:custGeom>
            <a:avLst/>
            <a:gdLst/>
            <a:ahLst/>
            <a:cxnLst/>
            <a:rect r="r" b="b" t="t" l="l"/>
            <a:pathLst>
              <a:path h="10177693" w="20711249">
                <a:moveTo>
                  <a:pt x="20711248" y="0"/>
                </a:moveTo>
                <a:lnTo>
                  <a:pt x="0" y="0"/>
                </a:lnTo>
                <a:lnTo>
                  <a:pt x="0" y="10177693"/>
                </a:lnTo>
                <a:lnTo>
                  <a:pt x="20711248" y="10177693"/>
                </a:lnTo>
                <a:lnTo>
                  <a:pt x="20711248" y="0"/>
                </a:lnTo>
                <a:close/>
              </a:path>
            </a:pathLst>
          </a:custGeom>
          <a:blipFill>
            <a:blip r:embed="rId2"/>
            <a:stretch>
              <a:fillRect l="-25046" t="-24050" r="0" b="-45487"/>
            </a:stretch>
          </a:blipFill>
        </p:spPr>
      </p:sp>
      <p:sp>
        <p:nvSpPr>
          <p:cNvPr name="Freeform 3" id="3"/>
          <p:cNvSpPr/>
          <p:nvPr/>
        </p:nvSpPr>
        <p:spPr>
          <a:xfrm flipH="false" flipV="false" rot="0">
            <a:off x="0" y="1028700"/>
            <a:ext cx="18288000" cy="8823960"/>
          </a:xfrm>
          <a:custGeom>
            <a:avLst/>
            <a:gdLst/>
            <a:ahLst/>
            <a:cxnLst/>
            <a:rect r="r" b="b" t="t" l="l"/>
            <a:pathLst>
              <a:path h="8823960" w="18288000">
                <a:moveTo>
                  <a:pt x="0" y="0"/>
                </a:moveTo>
                <a:lnTo>
                  <a:pt x="18288000" y="0"/>
                </a:lnTo>
                <a:lnTo>
                  <a:pt x="18288000" y="8823960"/>
                </a:lnTo>
                <a:lnTo>
                  <a:pt x="0" y="8823960"/>
                </a:lnTo>
                <a:lnTo>
                  <a:pt x="0" y="0"/>
                </a:lnTo>
                <a:close/>
              </a:path>
            </a:pathLst>
          </a:custGeom>
          <a:blipFill>
            <a:blip r:embed="rId3"/>
            <a:stretch>
              <a:fillRect l="0" t="0" r="0" b="0"/>
            </a:stretch>
          </a:blipFill>
        </p:spPr>
      </p:sp>
      <p:sp>
        <p:nvSpPr>
          <p:cNvPr name="Freeform 4" id="4"/>
          <p:cNvSpPr/>
          <p:nvPr/>
        </p:nvSpPr>
        <p:spPr>
          <a:xfrm flipH="false" flipV="false" rot="0">
            <a:off x="0" y="269657"/>
            <a:ext cx="18288000" cy="13350240"/>
          </a:xfrm>
          <a:custGeom>
            <a:avLst/>
            <a:gdLst/>
            <a:ahLst/>
            <a:cxnLst/>
            <a:rect r="r" b="b" t="t" l="l"/>
            <a:pathLst>
              <a:path h="13350240" w="18288000">
                <a:moveTo>
                  <a:pt x="0" y="0"/>
                </a:moveTo>
                <a:lnTo>
                  <a:pt x="18288000" y="0"/>
                </a:lnTo>
                <a:lnTo>
                  <a:pt x="18288000" y="13350240"/>
                </a:lnTo>
                <a:lnTo>
                  <a:pt x="0" y="13350240"/>
                </a:lnTo>
                <a:lnTo>
                  <a:pt x="0" y="0"/>
                </a:lnTo>
                <a:close/>
              </a:path>
            </a:pathLst>
          </a:custGeom>
          <a:blipFill>
            <a:blip r:embed="rId4"/>
            <a:stretch>
              <a:fillRect l="0" t="0" r="0" b="0"/>
            </a:stretch>
          </a:blipFill>
        </p:spPr>
      </p:sp>
      <p:sp>
        <p:nvSpPr>
          <p:cNvPr name="Freeform 5" id="5"/>
          <p:cNvSpPr/>
          <p:nvPr/>
        </p:nvSpPr>
        <p:spPr>
          <a:xfrm flipH="false" flipV="false" rot="0">
            <a:off x="0" y="4795937"/>
            <a:ext cx="18288000" cy="8823960"/>
          </a:xfrm>
          <a:custGeom>
            <a:avLst/>
            <a:gdLst/>
            <a:ahLst/>
            <a:cxnLst/>
            <a:rect r="r" b="b" t="t" l="l"/>
            <a:pathLst>
              <a:path h="8823960" w="18288000">
                <a:moveTo>
                  <a:pt x="0" y="0"/>
                </a:moveTo>
                <a:lnTo>
                  <a:pt x="18288000" y="0"/>
                </a:lnTo>
                <a:lnTo>
                  <a:pt x="18288000" y="8823960"/>
                </a:lnTo>
                <a:lnTo>
                  <a:pt x="0" y="8823960"/>
                </a:lnTo>
                <a:lnTo>
                  <a:pt x="0" y="0"/>
                </a:lnTo>
                <a:close/>
              </a:path>
            </a:pathLst>
          </a:custGeom>
          <a:blipFill>
            <a:blip r:embed="rId3"/>
            <a:stretch>
              <a:fillRect l="0" t="0" r="0" b="0"/>
            </a:stretch>
          </a:blipFill>
        </p:spPr>
      </p:sp>
      <p:grpSp>
        <p:nvGrpSpPr>
          <p:cNvPr name="Group 6" id="6"/>
          <p:cNvGrpSpPr/>
          <p:nvPr/>
        </p:nvGrpSpPr>
        <p:grpSpPr>
          <a:xfrm rot="0">
            <a:off x="0" y="9258300"/>
            <a:ext cx="18973532" cy="914400"/>
            <a:chOff x="0" y="0"/>
            <a:chExt cx="5621787" cy="270933"/>
          </a:xfrm>
        </p:grpSpPr>
        <p:sp>
          <p:nvSpPr>
            <p:cNvPr name="Freeform 7" id="7"/>
            <p:cNvSpPr/>
            <p:nvPr/>
          </p:nvSpPr>
          <p:spPr>
            <a:xfrm flipH="false" flipV="false" rot="0">
              <a:off x="0" y="0"/>
              <a:ext cx="5621787" cy="270933"/>
            </a:xfrm>
            <a:custGeom>
              <a:avLst/>
              <a:gdLst/>
              <a:ahLst/>
              <a:cxnLst/>
              <a:rect r="r" b="b" t="t" l="l"/>
              <a:pathLst>
                <a:path h="270933" w="5621787">
                  <a:moveTo>
                    <a:pt x="0" y="0"/>
                  </a:moveTo>
                  <a:lnTo>
                    <a:pt x="5621787" y="0"/>
                  </a:lnTo>
                  <a:lnTo>
                    <a:pt x="5621787" y="270933"/>
                  </a:lnTo>
                  <a:lnTo>
                    <a:pt x="0" y="270933"/>
                  </a:lnTo>
                  <a:close/>
                </a:path>
              </a:pathLst>
            </a:custGeom>
            <a:solidFill>
              <a:srgbClr val="FFFFFF"/>
            </a:solidFill>
          </p:spPr>
        </p:sp>
        <p:sp>
          <p:nvSpPr>
            <p:cNvPr name="TextBox 8" id="8"/>
            <p:cNvSpPr txBox="true"/>
            <p:nvPr/>
          </p:nvSpPr>
          <p:spPr>
            <a:xfrm>
              <a:off x="0" y="-38100"/>
              <a:ext cx="5621787" cy="309033"/>
            </a:xfrm>
            <a:prstGeom prst="rect">
              <a:avLst/>
            </a:prstGeom>
          </p:spPr>
          <p:txBody>
            <a:bodyPr anchor="ctr" rtlCol="false" tIns="45156" lIns="45156" bIns="45156" rIns="45156"/>
            <a:lstStyle/>
            <a:p>
              <a:pPr algn="ctr">
                <a:lnSpc>
                  <a:spcPts val="2194"/>
                </a:lnSpc>
              </a:pPr>
            </a:p>
          </p:txBody>
        </p:sp>
      </p:grpSp>
      <p:sp>
        <p:nvSpPr>
          <p:cNvPr name="Freeform 9" id="9"/>
          <p:cNvSpPr/>
          <p:nvPr/>
        </p:nvSpPr>
        <p:spPr>
          <a:xfrm flipH="false" flipV="false" rot="0">
            <a:off x="-308439" y="-5652480"/>
            <a:ext cx="12254878" cy="12254878"/>
          </a:xfrm>
          <a:custGeom>
            <a:avLst/>
            <a:gdLst/>
            <a:ahLst/>
            <a:cxnLst/>
            <a:rect r="r" b="b" t="t" l="l"/>
            <a:pathLst>
              <a:path h="12254878" w="12254878">
                <a:moveTo>
                  <a:pt x="0" y="0"/>
                </a:moveTo>
                <a:lnTo>
                  <a:pt x="12254878" y="0"/>
                </a:lnTo>
                <a:lnTo>
                  <a:pt x="12254878" y="12254879"/>
                </a:lnTo>
                <a:lnTo>
                  <a:pt x="0" y="12254879"/>
                </a:lnTo>
                <a:lnTo>
                  <a:pt x="0" y="0"/>
                </a:lnTo>
                <a:close/>
              </a:path>
            </a:pathLst>
          </a:custGeom>
          <a:blipFill>
            <a:blip r:embed="rId5"/>
            <a:stretch>
              <a:fillRect l="0" t="0" r="0" b="0"/>
            </a:stretch>
          </a:blipFill>
        </p:spPr>
      </p:sp>
      <p:sp>
        <p:nvSpPr>
          <p:cNvPr name="Freeform 10" id="10"/>
          <p:cNvSpPr/>
          <p:nvPr/>
        </p:nvSpPr>
        <p:spPr>
          <a:xfrm flipH="false" flipV="false" rot="0">
            <a:off x="-3812252" y="-4351976"/>
            <a:ext cx="12254878" cy="12254878"/>
          </a:xfrm>
          <a:custGeom>
            <a:avLst/>
            <a:gdLst/>
            <a:ahLst/>
            <a:cxnLst/>
            <a:rect r="r" b="b" t="t" l="l"/>
            <a:pathLst>
              <a:path h="12254878" w="12254878">
                <a:moveTo>
                  <a:pt x="0" y="0"/>
                </a:moveTo>
                <a:lnTo>
                  <a:pt x="12254879" y="0"/>
                </a:lnTo>
                <a:lnTo>
                  <a:pt x="12254879" y="12254878"/>
                </a:lnTo>
                <a:lnTo>
                  <a:pt x="0" y="12254878"/>
                </a:lnTo>
                <a:lnTo>
                  <a:pt x="0" y="0"/>
                </a:lnTo>
                <a:close/>
              </a:path>
            </a:pathLst>
          </a:custGeom>
          <a:blipFill>
            <a:blip r:embed="rId5"/>
            <a:stretch>
              <a:fillRect l="0" t="0" r="0" b="0"/>
            </a:stretch>
          </a:blipFill>
        </p:spPr>
      </p:sp>
      <p:sp>
        <p:nvSpPr>
          <p:cNvPr name="Freeform 11" id="11"/>
          <p:cNvSpPr/>
          <p:nvPr/>
        </p:nvSpPr>
        <p:spPr>
          <a:xfrm flipH="false" flipV="false" rot="5400000">
            <a:off x="0" y="-2987413"/>
            <a:ext cx="12702913" cy="12702913"/>
          </a:xfrm>
          <a:custGeom>
            <a:avLst/>
            <a:gdLst/>
            <a:ahLst/>
            <a:cxnLst/>
            <a:rect r="r" b="b" t="t" l="l"/>
            <a:pathLst>
              <a:path h="12702913" w="12702913">
                <a:moveTo>
                  <a:pt x="0" y="0"/>
                </a:moveTo>
                <a:lnTo>
                  <a:pt x="12702913" y="0"/>
                </a:lnTo>
                <a:lnTo>
                  <a:pt x="12702913" y="12702913"/>
                </a:lnTo>
                <a:lnTo>
                  <a:pt x="0" y="1270291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2" id="12"/>
          <p:cNvGrpSpPr/>
          <p:nvPr/>
        </p:nvGrpSpPr>
        <p:grpSpPr>
          <a:xfrm rot="0">
            <a:off x="736870" y="671049"/>
            <a:ext cx="7413686" cy="1461138"/>
            <a:chOff x="0" y="0"/>
            <a:chExt cx="9884915" cy="1948184"/>
          </a:xfrm>
        </p:grpSpPr>
        <p:sp>
          <p:nvSpPr>
            <p:cNvPr name="Freeform 13" id="13"/>
            <p:cNvSpPr/>
            <p:nvPr/>
          </p:nvSpPr>
          <p:spPr>
            <a:xfrm flipH="false" flipV="false" rot="0">
              <a:off x="1452172" y="0"/>
              <a:ext cx="5584262" cy="1828397"/>
            </a:xfrm>
            <a:custGeom>
              <a:avLst/>
              <a:gdLst/>
              <a:ahLst/>
              <a:cxnLst/>
              <a:rect r="r" b="b" t="t" l="l"/>
              <a:pathLst>
                <a:path h="1828397" w="5584262">
                  <a:moveTo>
                    <a:pt x="0" y="0"/>
                  </a:moveTo>
                  <a:lnTo>
                    <a:pt x="5584262" y="0"/>
                  </a:lnTo>
                  <a:lnTo>
                    <a:pt x="5584262" y="1828397"/>
                  </a:lnTo>
                  <a:lnTo>
                    <a:pt x="0" y="1828397"/>
                  </a:lnTo>
                  <a:lnTo>
                    <a:pt x="0" y="0"/>
                  </a:lnTo>
                  <a:close/>
                </a:path>
              </a:pathLst>
            </a:custGeom>
            <a:blipFill>
              <a:blip r:embed="rId8"/>
              <a:stretch>
                <a:fillRect l="-14922" t="-99999" r="-12481" b="-57333"/>
              </a:stretch>
            </a:blipFill>
          </p:spPr>
        </p:sp>
        <p:sp>
          <p:nvSpPr>
            <p:cNvPr name="TextBox 14" id="14"/>
            <p:cNvSpPr txBox="true"/>
            <p:nvPr/>
          </p:nvSpPr>
          <p:spPr>
            <a:xfrm rot="0">
              <a:off x="7235094" y="81948"/>
              <a:ext cx="2649821" cy="782533"/>
            </a:xfrm>
            <a:prstGeom prst="rect">
              <a:avLst/>
            </a:prstGeom>
          </p:spPr>
          <p:txBody>
            <a:bodyPr anchor="t" rtlCol="false" tIns="0" lIns="0" bIns="0" rIns="0">
              <a:spAutoFit/>
            </a:bodyPr>
            <a:lstStyle/>
            <a:p>
              <a:pPr algn="ctr">
                <a:lnSpc>
                  <a:spcPts val="4556"/>
                </a:lnSpc>
              </a:pPr>
              <a:r>
                <a:rPr lang="en-US" sz="3254" spc="136">
                  <a:solidFill>
                    <a:srgbClr val="0376AD"/>
                  </a:solidFill>
                  <a:latin typeface="Gill Sans"/>
                </a:rPr>
                <a:t>SUMMIT</a:t>
              </a:r>
            </a:p>
          </p:txBody>
        </p:sp>
        <p:sp>
          <p:nvSpPr>
            <p:cNvPr name="TextBox 15" id="15"/>
            <p:cNvSpPr txBox="true"/>
            <p:nvPr/>
          </p:nvSpPr>
          <p:spPr>
            <a:xfrm rot="0">
              <a:off x="7159190" y="429311"/>
              <a:ext cx="2725725" cy="1518873"/>
            </a:xfrm>
            <a:prstGeom prst="rect">
              <a:avLst/>
            </a:prstGeom>
          </p:spPr>
          <p:txBody>
            <a:bodyPr anchor="t" rtlCol="false" tIns="0" lIns="0" bIns="0" rIns="0">
              <a:spAutoFit/>
            </a:bodyPr>
            <a:lstStyle/>
            <a:p>
              <a:pPr algn="ctr">
                <a:lnSpc>
                  <a:spcPts val="8858"/>
                </a:lnSpc>
              </a:pPr>
              <a:r>
                <a:rPr lang="en-US" sz="6327" spc="265">
                  <a:solidFill>
                    <a:srgbClr val="0376AD"/>
                  </a:solidFill>
                  <a:latin typeface="Gill Sans"/>
                </a:rPr>
                <a:t>2024</a:t>
              </a:r>
            </a:p>
          </p:txBody>
        </p:sp>
        <p:sp>
          <p:nvSpPr>
            <p:cNvPr name="Freeform 16" id="16"/>
            <p:cNvSpPr/>
            <p:nvPr/>
          </p:nvSpPr>
          <p:spPr>
            <a:xfrm flipH="false" flipV="false" rot="0">
              <a:off x="0" y="274227"/>
              <a:ext cx="1346952" cy="1227855"/>
            </a:xfrm>
            <a:custGeom>
              <a:avLst/>
              <a:gdLst/>
              <a:ahLst/>
              <a:cxnLst/>
              <a:rect r="r" b="b" t="t" l="l"/>
              <a:pathLst>
                <a:path h="1227855" w="1346952">
                  <a:moveTo>
                    <a:pt x="0" y="0"/>
                  </a:moveTo>
                  <a:lnTo>
                    <a:pt x="1346952" y="0"/>
                  </a:lnTo>
                  <a:lnTo>
                    <a:pt x="1346952" y="1227855"/>
                  </a:lnTo>
                  <a:lnTo>
                    <a:pt x="0" y="1227855"/>
                  </a:lnTo>
                  <a:lnTo>
                    <a:pt x="0" y="0"/>
                  </a:lnTo>
                  <a:close/>
                </a:path>
              </a:pathLst>
            </a:custGeom>
            <a:blipFill>
              <a:blip r:embed="rId8"/>
              <a:stretch>
                <a:fillRect l="-152598" t="-12798" r="-147511" b="-177470"/>
              </a:stretch>
            </a:blipFill>
          </p:spPr>
        </p:sp>
      </p:grpSp>
      <p:grpSp>
        <p:nvGrpSpPr>
          <p:cNvPr name="Group 17" id="17"/>
          <p:cNvGrpSpPr/>
          <p:nvPr/>
        </p:nvGrpSpPr>
        <p:grpSpPr>
          <a:xfrm rot="0">
            <a:off x="0" y="9782175"/>
            <a:ext cx="18973532" cy="557829"/>
            <a:chOff x="0" y="0"/>
            <a:chExt cx="5621787" cy="165283"/>
          </a:xfrm>
        </p:grpSpPr>
        <p:sp>
          <p:nvSpPr>
            <p:cNvPr name="Freeform 18" id="18"/>
            <p:cNvSpPr/>
            <p:nvPr/>
          </p:nvSpPr>
          <p:spPr>
            <a:xfrm flipH="false" flipV="false" rot="0">
              <a:off x="0" y="0"/>
              <a:ext cx="5621787" cy="165283"/>
            </a:xfrm>
            <a:custGeom>
              <a:avLst/>
              <a:gdLst/>
              <a:ahLst/>
              <a:cxnLst/>
              <a:rect r="r" b="b" t="t" l="l"/>
              <a:pathLst>
                <a:path h="165283" w="5621787">
                  <a:moveTo>
                    <a:pt x="0" y="0"/>
                  </a:moveTo>
                  <a:lnTo>
                    <a:pt x="5621787" y="0"/>
                  </a:lnTo>
                  <a:lnTo>
                    <a:pt x="5621787" y="165283"/>
                  </a:lnTo>
                  <a:lnTo>
                    <a:pt x="0" y="165283"/>
                  </a:lnTo>
                  <a:close/>
                </a:path>
              </a:pathLst>
            </a:custGeom>
            <a:solidFill>
              <a:srgbClr val="70A230"/>
            </a:solidFill>
          </p:spPr>
        </p:sp>
        <p:sp>
          <p:nvSpPr>
            <p:cNvPr name="TextBox 19" id="19"/>
            <p:cNvSpPr txBox="true"/>
            <p:nvPr/>
          </p:nvSpPr>
          <p:spPr>
            <a:xfrm>
              <a:off x="0" y="-38100"/>
              <a:ext cx="5621787" cy="203383"/>
            </a:xfrm>
            <a:prstGeom prst="rect">
              <a:avLst/>
            </a:prstGeom>
          </p:spPr>
          <p:txBody>
            <a:bodyPr anchor="ctr" rtlCol="false" tIns="45156" lIns="45156" bIns="45156" rIns="45156"/>
            <a:lstStyle/>
            <a:p>
              <a:pPr algn="ctr">
                <a:lnSpc>
                  <a:spcPts val="2194"/>
                </a:lnSpc>
              </a:pPr>
            </a:p>
          </p:txBody>
        </p:sp>
      </p:grpSp>
      <p:grpSp>
        <p:nvGrpSpPr>
          <p:cNvPr name="Group 20" id="20"/>
          <p:cNvGrpSpPr/>
          <p:nvPr/>
        </p:nvGrpSpPr>
        <p:grpSpPr>
          <a:xfrm rot="0">
            <a:off x="1531843" y="3636318"/>
            <a:ext cx="15224313" cy="5409665"/>
            <a:chOff x="0" y="0"/>
            <a:chExt cx="20299084" cy="7212886"/>
          </a:xfrm>
        </p:grpSpPr>
        <p:sp>
          <p:nvSpPr>
            <p:cNvPr name="TextBox 21" id="21"/>
            <p:cNvSpPr txBox="true"/>
            <p:nvPr/>
          </p:nvSpPr>
          <p:spPr>
            <a:xfrm rot="0">
              <a:off x="102140" y="-323850"/>
              <a:ext cx="10415965" cy="2617936"/>
            </a:xfrm>
            <a:prstGeom prst="rect">
              <a:avLst/>
            </a:prstGeom>
          </p:spPr>
          <p:txBody>
            <a:bodyPr anchor="t" rtlCol="false" tIns="0" lIns="0" bIns="0" rIns="0">
              <a:spAutoFit/>
            </a:bodyPr>
            <a:lstStyle/>
            <a:p>
              <a:pPr>
                <a:lnSpc>
                  <a:spcPts val="16783"/>
                </a:lnSpc>
                <a:spcBef>
                  <a:spcPct val="0"/>
                </a:spcBef>
              </a:pPr>
              <a:r>
                <a:rPr lang="en-US" sz="11189" spc="111">
                  <a:solidFill>
                    <a:srgbClr val="0079AB"/>
                  </a:solidFill>
                  <a:latin typeface="Now Bold"/>
                </a:rPr>
                <a:t>Expanding</a:t>
              </a:r>
            </a:p>
          </p:txBody>
        </p:sp>
        <p:sp>
          <p:nvSpPr>
            <p:cNvPr name="TextBox 22" id="22"/>
            <p:cNvSpPr txBox="true"/>
            <p:nvPr/>
          </p:nvSpPr>
          <p:spPr>
            <a:xfrm rot="0">
              <a:off x="3136376" y="1761325"/>
              <a:ext cx="10397025" cy="2617936"/>
            </a:xfrm>
            <a:prstGeom prst="rect">
              <a:avLst/>
            </a:prstGeom>
          </p:spPr>
          <p:txBody>
            <a:bodyPr anchor="t" rtlCol="false" tIns="0" lIns="0" bIns="0" rIns="0">
              <a:spAutoFit/>
            </a:bodyPr>
            <a:lstStyle/>
            <a:p>
              <a:pPr>
                <a:lnSpc>
                  <a:spcPts val="16783"/>
                </a:lnSpc>
                <a:spcBef>
                  <a:spcPct val="0"/>
                </a:spcBef>
              </a:pPr>
              <a:r>
                <a:rPr lang="en-US" sz="11189" spc="111">
                  <a:solidFill>
                    <a:srgbClr val="0376AD"/>
                  </a:solidFill>
                  <a:latin typeface="Now Heavy"/>
                </a:rPr>
                <a:t>Innovative</a:t>
              </a:r>
            </a:p>
          </p:txBody>
        </p:sp>
        <p:sp>
          <p:nvSpPr>
            <p:cNvPr name="Freeform 23" id="23"/>
            <p:cNvSpPr/>
            <p:nvPr/>
          </p:nvSpPr>
          <p:spPr>
            <a:xfrm flipH="false" flipV="false" rot="-10800000">
              <a:off x="13840" y="2734187"/>
              <a:ext cx="1500117" cy="710095"/>
            </a:xfrm>
            <a:custGeom>
              <a:avLst/>
              <a:gdLst/>
              <a:ahLst/>
              <a:cxnLst/>
              <a:rect r="r" b="b" t="t" l="l"/>
              <a:pathLst>
                <a:path h="710095" w="1500117">
                  <a:moveTo>
                    <a:pt x="0" y="0"/>
                  </a:moveTo>
                  <a:lnTo>
                    <a:pt x="1500117" y="0"/>
                  </a:lnTo>
                  <a:lnTo>
                    <a:pt x="1500117" y="710095"/>
                  </a:lnTo>
                  <a:lnTo>
                    <a:pt x="0" y="710095"/>
                  </a:lnTo>
                  <a:lnTo>
                    <a:pt x="0" y="0"/>
                  </a:lnTo>
                  <a:close/>
                </a:path>
              </a:pathLst>
            </a:custGeom>
            <a:blipFill>
              <a:blip r:embed="rId9">
                <a:extLst>
                  <a:ext uri="{96DAC541-7B7A-43D3-8B79-37D633B846F1}">
                    <asvg:svgBlip xmlns:asvg="http://schemas.microsoft.com/office/drawing/2016/SVG/main" r:embed="rId10"/>
                  </a:ext>
                </a:extLst>
              </a:blip>
              <a:stretch>
                <a:fillRect l="-27076" t="0" r="0" b="0"/>
              </a:stretch>
            </a:blipFill>
          </p:spPr>
        </p:sp>
        <p:sp>
          <p:nvSpPr>
            <p:cNvPr name="Freeform 24" id="24"/>
            <p:cNvSpPr/>
            <p:nvPr/>
          </p:nvSpPr>
          <p:spPr>
            <a:xfrm flipH="false" flipV="false" rot="-10800000">
              <a:off x="0" y="2709591"/>
              <a:ext cx="1574799" cy="745447"/>
            </a:xfrm>
            <a:custGeom>
              <a:avLst/>
              <a:gdLst/>
              <a:ahLst/>
              <a:cxnLst/>
              <a:rect r="r" b="b" t="t" l="l"/>
              <a:pathLst>
                <a:path h="745447" w="1574799">
                  <a:moveTo>
                    <a:pt x="0" y="0"/>
                  </a:moveTo>
                  <a:lnTo>
                    <a:pt x="1574799" y="0"/>
                  </a:lnTo>
                  <a:lnTo>
                    <a:pt x="1574799" y="745446"/>
                  </a:lnTo>
                  <a:lnTo>
                    <a:pt x="0" y="745446"/>
                  </a:lnTo>
                  <a:lnTo>
                    <a:pt x="0" y="0"/>
                  </a:lnTo>
                  <a:close/>
                </a:path>
              </a:pathLst>
            </a:custGeom>
            <a:blipFill>
              <a:blip r:embed="rId9">
                <a:extLst>
                  <a:ext uri="{96DAC541-7B7A-43D3-8B79-37D633B846F1}">
                    <asvg:svgBlip xmlns:asvg="http://schemas.microsoft.com/office/drawing/2016/SVG/main" r:embed="rId10"/>
                  </a:ext>
                </a:extLst>
              </a:blip>
              <a:stretch>
                <a:fillRect l="-27076" t="0" r="0" b="0"/>
              </a:stretch>
            </a:blipFill>
          </p:spPr>
        </p:sp>
        <p:sp>
          <p:nvSpPr>
            <p:cNvPr name="Freeform 25" id="25"/>
            <p:cNvSpPr/>
            <p:nvPr/>
          </p:nvSpPr>
          <p:spPr>
            <a:xfrm flipH="false" flipV="false" rot="0">
              <a:off x="1266541" y="2298565"/>
              <a:ext cx="1336689" cy="1734666"/>
            </a:xfrm>
            <a:custGeom>
              <a:avLst/>
              <a:gdLst/>
              <a:ahLst/>
              <a:cxnLst/>
              <a:rect r="r" b="b" t="t" l="l"/>
              <a:pathLst>
                <a:path h="1734666" w="1336689">
                  <a:moveTo>
                    <a:pt x="0" y="0"/>
                  </a:moveTo>
                  <a:lnTo>
                    <a:pt x="1336690" y="0"/>
                  </a:lnTo>
                  <a:lnTo>
                    <a:pt x="1336690" y="1734666"/>
                  </a:lnTo>
                  <a:lnTo>
                    <a:pt x="0" y="1734666"/>
                  </a:lnTo>
                  <a:lnTo>
                    <a:pt x="0" y="0"/>
                  </a:lnTo>
                  <a:close/>
                </a:path>
              </a:pathLst>
            </a:custGeom>
            <a:blipFill>
              <a:blip r:embed="rId11">
                <a:extLst>
                  <a:ext uri="{96DAC541-7B7A-43D3-8B79-37D633B846F1}">
                    <asvg:svgBlip xmlns:asvg="http://schemas.microsoft.com/office/drawing/2016/SVG/main" r:embed="rId12"/>
                  </a:ext>
                </a:extLst>
              </a:blip>
              <a:stretch>
                <a:fillRect l="0" t="-49802" r="-105991" b="0"/>
              </a:stretch>
            </a:blipFill>
          </p:spPr>
        </p:sp>
        <p:sp>
          <p:nvSpPr>
            <p:cNvPr name="Freeform 26" id="26"/>
            <p:cNvSpPr/>
            <p:nvPr/>
          </p:nvSpPr>
          <p:spPr>
            <a:xfrm flipH="false" flipV="false" rot="-2833088">
              <a:off x="10694870" y="709616"/>
              <a:ext cx="1469727" cy="1531625"/>
            </a:xfrm>
            <a:custGeom>
              <a:avLst/>
              <a:gdLst/>
              <a:ahLst/>
              <a:cxnLst/>
              <a:rect r="r" b="b" t="t" l="l"/>
              <a:pathLst>
                <a:path h="1531625" w="1469727">
                  <a:moveTo>
                    <a:pt x="0" y="0"/>
                  </a:moveTo>
                  <a:lnTo>
                    <a:pt x="1469727" y="0"/>
                  </a:lnTo>
                  <a:lnTo>
                    <a:pt x="1469727" y="1531625"/>
                  </a:lnTo>
                  <a:lnTo>
                    <a:pt x="0" y="1531625"/>
                  </a:lnTo>
                  <a:lnTo>
                    <a:pt x="0" y="0"/>
                  </a:lnTo>
                  <a:close/>
                </a:path>
              </a:pathLst>
            </a:custGeom>
            <a:blipFill>
              <a:blip r:embed="rId13">
                <a:extLst>
                  <a:ext uri="{96DAC541-7B7A-43D3-8B79-37D633B846F1}">
                    <asvg:svgBlip xmlns:asvg="http://schemas.microsoft.com/office/drawing/2016/SVG/main" r:embed="rId14"/>
                  </a:ext>
                </a:extLst>
              </a:blip>
              <a:stretch>
                <a:fillRect l="-101052" t="-48702" r="0" b="-47661"/>
              </a:stretch>
            </a:blipFill>
          </p:spPr>
        </p:sp>
        <p:sp>
          <p:nvSpPr>
            <p:cNvPr name="Freeform 27" id="27"/>
            <p:cNvSpPr/>
            <p:nvPr/>
          </p:nvSpPr>
          <p:spPr>
            <a:xfrm flipH="false" flipV="false" rot="0">
              <a:off x="1814954" y="2260834"/>
              <a:ext cx="409297" cy="191488"/>
            </a:xfrm>
            <a:custGeom>
              <a:avLst/>
              <a:gdLst/>
              <a:ahLst/>
              <a:cxnLst/>
              <a:rect r="r" b="b" t="t" l="l"/>
              <a:pathLst>
                <a:path h="191488" w="409297">
                  <a:moveTo>
                    <a:pt x="0" y="0"/>
                  </a:moveTo>
                  <a:lnTo>
                    <a:pt x="409298" y="0"/>
                  </a:lnTo>
                  <a:lnTo>
                    <a:pt x="409298" y="191488"/>
                  </a:lnTo>
                  <a:lnTo>
                    <a:pt x="0" y="191488"/>
                  </a:lnTo>
                  <a:lnTo>
                    <a:pt x="0" y="0"/>
                  </a:lnTo>
                  <a:close/>
                </a:path>
              </a:pathLst>
            </a:custGeom>
            <a:blipFill>
              <a:blip r:embed="rId15">
                <a:extLst>
                  <a:ext uri="{96DAC541-7B7A-43D3-8B79-37D633B846F1}">
                    <asvg:svgBlip xmlns:asvg="http://schemas.microsoft.com/office/drawing/2016/SVG/main" r:embed="rId16"/>
                  </a:ext>
                </a:extLst>
              </a:blip>
              <a:stretch>
                <a:fillRect l="-99176" t="0" r="-92592" b="-523645"/>
              </a:stretch>
            </a:blipFill>
          </p:spPr>
        </p:sp>
        <p:sp>
          <p:nvSpPr>
            <p:cNvPr name="Freeform 28" id="28"/>
            <p:cNvSpPr/>
            <p:nvPr/>
          </p:nvSpPr>
          <p:spPr>
            <a:xfrm flipH="false" flipV="false" rot="0">
              <a:off x="1814954" y="2273119"/>
              <a:ext cx="409297" cy="191488"/>
            </a:xfrm>
            <a:custGeom>
              <a:avLst/>
              <a:gdLst/>
              <a:ahLst/>
              <a:cxnLst/>
              <a:rect r="r" b="b" t="t" l="l"/>
              <a:pathLst>
                <a:path h="191488" w="409297">
                  <a:moveTo>
                    <a:pt x="0" y="0"/>
                  </a:moveTo>
                  <a:lnTo>
                    <a:pt x="409298" y="0"/>
                  </a:lnTo>
                  <a:lnTo>
                    <a:pt x="409298" y="191488"/>
                  </a:lnTo>
                  <a:lnTo>
                    <a:pt x="0" y="191488"/>
                  </a:lnTo>
                  <a:lnTo>
                    <a:pt x="0" y="0"/>
                  </a:lnTo>
                  <a:close/>
                </a:path>
              </a:pathLst>
            </a:custGeom>
            <a:blipFill>
              <a:blip r:embed="rId15">
                <a:extLst>
                  <a:ext uri="{96DAC541-7B7A-43D3-8B79-37D633B846F1}">
                    <asvg:svgBlip xmlns:asvg="http://schemas.microsoft.com/office/drawing/2016/SVG/main" r:embed="rId16"/>
                  </a:ext>
                </a:extLst>
              </a:blip>
              <a:stretch>
                <a:fillRect l="-99176" t="0" r="-92592" b="-523645"/>
              </a:stretch>
            </a:blipFill>
          </p:spPr>
        </p:sp>
        <p:sp>
          <p:nvSpPr>
            <p:cNvPr name="Freeform 29" id="29"/>
            <p:cNvSpPr/>
            <p:nvPr/>
          </p:nvSpPr>
          <p:spPr>
            <a:xfrm flipH="false" flipV="false" rot="0">
              <a:off x="12171467" y="1225021"/>
              <a:ext cx="1500117" cy="710095"/>
            </a:xfrm>
            <a:custGeom>
              <a:avLst/>
              <a:gdLst/>
              <a:ahLst/>
              <a:cxnLst/>
              <a:rect r="r" b="b" t="t" l="l"/>
              <a:pathLst>
                <a:path h="710095" w="1500117">
                  <a:moveTo>
                    <a:pt x="0" y="0"/>
                  </a:moveTo>
                  <a:lnTo>
                    <a:pt x="1500117" y="0"/>
                  </a:lnTo>
                  <a:lnTo>
                    <a:pt x="1500117" y="710095"/>
                  </a:lnTo>
                  <a:lnTo>
                    <a:pt x="0" y="710095"/>
                  </a:lnTo>
                  <a:lnTo>
                    <a:pt x="0" y="0"/>
                  </a:lnTo>
                  <a:close/>
                </a:path>
              </a:pathLst>
            </a:custGeom>
            <a:blipFill>
              <a:blip r:embed="rId9">
                <a:extLst>
                  <a:ext uri="{96DAC541-7B7A-43D3-8B79-37D633B846F1}">
                    <asvg:svgBlip xmlns:asvg="http://schemas.microsoft.com/office/drawing/2016/SVG/main" r:embed="rId10"/>
                  </a:ext>
                </a:extLst>
              </a:blip>
              <a:stretch>
                <a:fillRect l="-27076" t="0" r="0" b="0"/>
              </a:stretch>
            </a:blipFill>
          </p:spPr>
        </p:sp>
        <p:sp>
          <p:nvSpPr>
            <p:cNvPr name="Freeform 30" id="30"/>
            <p:cNvSpPr/>
            <p:nvPr/>
          </p:nvSpPr>
          <p:spPr>
            <a:xfrm flipH="false" flipV="false" rot="0">
              <a:off x="12110625" y="1214265"/>
              <a:ext cx="1574799" cy="745447"/>
            </a:xfrm>
            <a:custGeom>
              <a:avLst/>
              <a:gdLst/>
              <a:ahLst/>
              <a:cxnLst/>
              <a:rect r="r" b="b" t="t" l="l"/>
              <a:pathLst>
                <a:path h="745447" w="1574799">
                  <a:moveTo>
                    <a:pt x="0" y="0"/>
                  </a:moveTo>
                  <a:lnTo>
                    <a:pt x="1574799" y="0"/>
                  </a:lnTo>
                  <a:lnTo>
                    <a:pt x="1574799" y="745447"/>
                  </a:lnTo>
                  <a:lnTo>
                    <a:pt x="0" y="745447"/>
                  </a:lnTo>
                  <a:lnTo>
                    <a:pt x="0" y="0"/>
                  </a:lnTo>
                  <a:close/>
                </a:path>
              </a:pathLst>
            </a:custGeom>
            <a:blipFill>
              <a:blip r:embed="rId9">
                <a:extLst>
                  <a:ext uri="{96DAC541-7B7A-43D3-8B79-37D633B846F1}">
                    <asvg:svgBlip xmlns:asvg="http://schemas.microsoft.com/office/drawing/2016/SVG/main" r:embed="rId10"/>
                  </a:ext>
                </a:extLst>
              </a:blip>
              <a:stretch>
                <a:fillRect l="-27076" t="0" r="0" b="0"/>
              </a:stretch>
            </a:blipFill>
          </p:spPr>
        </p:sp>
        <p:sp>
          <p:nvSpPr>
            <p:cNvPr name="TextBox 31" id="31"/>
            <p:cNvSpPr txBox="true"/>
            <p:nvPr/>
          </p:nvSpPr>
          <p:spPr>
            <a:xfrm rot="0">
              <a:off x="102140" y="4226065"/>
              <a:ext cx="13431517" cy="1006547"/>
            </a:xfrm>
            <a:prstGeom prst="rect">
              <a:avLst/>
            </a:prstGeom>
          </p:spPr>
          <p:txBody>
            <a:bodyPr anchor="t" rtlCol="false" tIns="0" lIns="0" bIns="0" rIns="0">
              <a:spAutoFit/>
            </a:bodyPr>
            <a:lstStyle/>
            <a:p>
              <a:pPr>
                <a:lnSpc>
                  <a:spcPts val="6543"/>
                </a:lnSpc>
                <a:spcBef>
                  <a:spcPct val="0"/>
                </a:spcBef>
              </a:pPr>
              <a:r>
                <a:rPr lang="en-US" sz="4362" spc="43">
                  <a:solidFill>
                    <a:srgbClr val="797E82"/>
                  </a:solidFill>
                  <a:latin typeface="Now Medium"/>
                </a:rPr>
                <a:t>Education &amp; Workforce Partnerships</a:t>
              </a:r>
            </a:p>
          </p:txBody>
        </p:sp>
        <p:sp>
          <p:nvSpPr>
            <p:cNvPr name="TextBox 32" id="32"/>
            <p:cNvSpPr txBox="true"/>
            <p:nvPr/>
          </p:nvSpPr>
          <p:spPr>
            <a:xfrm rot="0">
              <a:off x="8344265" y="6519267"/>
              <a:ext cx="4524598" cy="693619"/>
            </a:xfrm>
            <a:prstGeom prst="rect">
              <a:avLst/>
            </a:prstGeom>
          </p:spPr>
          <p:txBody>
            <a:bodyPr anchor="t" rtlCol="false" tIns="0" lIns="0" bIns="0" rIns="0">
              <a:spAutoFit/>
            </a:bodyPr>
            <a:lstStyle/>
            <a:p>
              <a:pPr algn="ctr">
                <a:lnSpc>
                  <a:spcPts val="4333"/>
                </a:lnSpc>
              </a:pPr>
              <a:r>
                <a:rPr lang="en-US" sz="3095">
                  <a:solidFill>
                    <a:srgbClr val="70A230"/>
                  </a:solidFill>
                  <a:latin typeface="Now Bold"/>
                </a:rPr>
                <a:t>NJPathways.org</a:t>
              </a:r>
            </a:p>
          </p:txBody>
        </p:sp>
        <p:sp>
          <p:nvSpPr>
            <p:cNvPr name="TextBox 33" id="33"/>
            <p:cNvSpPr txBox="true"/>
            <p:nvPr/>
          </p:nvSpPr>
          <p:spPr>
            <a:xfrm rot="0">
              <a:off x="15711888" y="3120417"/>
              <a:ext cx="4587197" cy="612090"/>
            </a:xfrm>
            <a:prstGeom prst="rect">
              <a:avLst/>
            </a:prstGeom>
          </p:spPr>
          <p:txBody>
            <a:bodyPr anchor="t" rtlCol="false" tIns="0" lIns="0" bIns="0" rIns="0">
              <a:spAutoFit/>
            </a:bodyPr>
            <a:lstStyle/>
            <a:p>
              <a:pPr algn="just">
                <a:lnSpc>
                  <a:spcPts val="3904"/>
                </a:lnSpc>
              </a:pPr>
              <a:r>
                <a:rPr lang="en-US" sz="2789">
                  <a:solidFill>
                    <a:srgbClr val="0376AD"/>
                  </a:solidFill>
                  <a:latin typeface="Now"/>
                </a:rPr>
                <a:t>Bally’s Atlantic City </a:t>
              </a:r>
            </a:p>
          </p:txBody>
        </p:sp>
        <p:sp>
          <p:nvSpPr>
            <p:cNvPr name="TextBox 34" id="34"/>
            <p:cNvSpPr txBox="true"/>
            <p:nvPr/>
          </p:nvSpPr>
          <p:spPr>
            <a:xfrm rot="0">
              <a:off x="15645300" y="4417633"/>
              <a:ext cx="4587197" cy="634867"/>
            </a:xfrm>
            <a:prstGeom prst="rect">
              <a:avLst/>
            </a:prstGeom>
          </p:spPr>
          <p:txBody>
            <a:bodyPr anchor="t" rtlCol="false" tIns="0" lIns="0" bIns="0" rIns="0">
              <a:spAutoFit/>
            </a:bodyPr>
            <a:lstStyle/>
            <a:p>
              <a:pPr algn="ctr">
                <a:lnSpc>
                  <a:spcPts val="3995"/>
                </a:lnSpc>
              </a:pPr>
              <a:r>
                <a:rPr lang="en-US" sz="2853">
                  <a:solidFill>
                    <a:srgbClr val="0376AD"/>
                  </a:solidFill>
                  <a:latin typeface="Now Bold"/>
                </a:rPr>
                <a:t>June     12,     2024</a:t>
              </a:r>
            </a:p>
          </p:txBody>
        </p:sp>
        <p:sp>
          <p:nvSpPr>
            <p:cNvPr name="TextBox 35" id="35"/>
            <p:cNvSpPr txBox="true"/>
            <p:nvPr/>
          </p:nvSpPr>
          <p:spPr>
            <a:xfrm rot="0">
              <a:off x="15711888" y="3767170"/>
              <a:ext cx="4587197" cy="612090"/>
            </a:xfrm>
            <a:prstGeom prst="rect">
              <a:avLst/>
            </a:prstGeom>
          </p:spPr>
          <p:txBody>
            <a:bodyPr anchor="t" rtlCol="false" tIns="0" lIns="0" bIns="0" rIns="0">
              <a:spAutoFit/>
            </a:bodyPr>
            <a:lstStyle/>
            <a:p>
              <a:pPr algn="just">
                <a:lnSpc>
                  <a:spcPts val="3904"/>
                </a:lnSpc>
              </a:pPr>
              <a:r>
                <a:rPr lang="en-US" sz="2789">
                  <a:solidFill>
                    <a:srgbClr val="0376AD"/>
                  </a:solidFill>
                  <a:latin typeface="Now"/>
                </a:rPr>
                <a:t>Hotel    &amp;     Casino </a:t>
              </a:r>
            </a:p>
          </p:txBody>
        </p:sp>
      </p:gr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666" r="0" b="0"/>
            </a:stretch>
          </a:blipFill>
        </p:spPr>
      </p:sp>
      <p:sp>
        <p:nvSpPr>
          <p:cNvPr name="AutoShape 3" id="3"/>
          <p:cNvSpPr/>
          <p:nvPr/>
        </p:nvSpPr>
        <p:spPr>
          <a:xfrm rot="0">
            <a:off x="0" y="5690719"/>
            <a:ext cx="18707100" cy="4596281"/>
          </a:xfrm>
          <a:prstGeom prst="rect">
            <a:avLst/>
          </a:prstGeom>
          <a:solidFill>
            <a:srgbClr val="263F6B">
              <a:alpha val="89804"/>
            </a:srgbClr>
          </a:solidFill>
        </p:spPr>
      </p:sp>
      <p:sp>
        <p:nvSpPr>
          <p:cNvPr name="Freeform 4" id="4"/>
          <p:cNvSpPr/>
          <p:nvPr/>
        </p:nvSpPr>
        <p:spPr>
          <a:xfrm flipH="false" flipV="false" rot="0">
            <a:off x="13317639" y="7219031"/>
            <a:ext cx="626594" cy="626594"/>
          </a:xfrm>
          <a:custGeom>
            <a:avLst/>
            <a:gdLst/>
            <a:ahLst/>
            <a:cxnLst/>
            <a:rect r="r" b="b" t="t" l="l"/>
            <a:pathLst>
              <a:path h="626594" w="626594">
                <a:moveTo>
                  <a:pt x="0" y="0"/>
                </a:moveTo>
                <a:lnTo>
                  <a:pt x="626594" y="0"/>
                </a:lnTo>
                <a:lnTo>
                  <a:pt x="626594" y="626594"/>
                </a:lnTo>
                <a:lnTo>
                  <a:pt x="0" y="62659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7761059" y="8077987"/>
            <a:ext cx="625879" cy="625879"/>
          </a:xfrm>
          <a:custGeom>
            <a:avLst/>
            <a:gdLst/>
            <a:ahLst/>
            <a:cxnLst/>
            <a:rect r="r" b="b" t="t" l="l"/>
            <a:pathLst>
              <a:path h="625879" w="625879">
                <a:moveTo>
                  <a:pt x="0" y="0"/>
                </a:moveTo>
                <a:lnTo>
                  <a:pt x="625879" y="0"/>
                </a:lnTo>
                <a:lnTo>
                  <a:pt x="625879" y="625879"/>
                </a:lnTo>
                <a:lnTo>
                  <a:pt x="0" y="62587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7747886" y="8937427"/>
            <a:ext cx="625879" cy="625879"/>
          </a:xfrm>
          <a:custGeom>
            <a:avLst/>
            <a:gdLst/>
            <a:ahLst/>
            <a:cxnLst/>
            <a:rect r="r" b="b" t="t" l="l"/>
            <a:pathLst>
              <a:path h="625879" w="625879">
                <a:moveTo>
                  <a:pt x="0" y="0"/>
                </a:moveTo>
                <a:lnTo>
                  <a:pt x="625879" y="0"/>
                </a:lnTo>
                <a:lnTo>
                  <a:pt x="625879" y="625880"/>
                </a:lnTo>
                <a:lnTo>
                  <a:pt x="0" y="62588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3351838" y="8077987"/>
            <a:ext cx="625879" cy="625879"/>
          </a:xfrm>
          <a:custGeom>
            <a:avLst/>
            <a:gdLst/>
            <a:ahLst/>
            <a:cxnLst/>
            <a:rect r="r" b="b" t="t" l="l"/>
            <a:pathLst>
              <a:path h="625879" w="625879">
                <a:moveTo>
                  <a:pt x="0" y="0"/>
                </a:moveTo>
                <a:lnTo>
                  <a:pt x="625879" y="0"/>
                </a:lnTo>
                <a:lnTo>
                  <a:pt x="625879" y="625879"/>
                </a:lnTo>
                <a:lnTo>
                  <a:pt x="0" y="62587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13351838" y="8937427"/>
            <a:ext cx="625879" cy="625879"/>
          </a:xfrm>
          <a:custGeom>
            <a:avLst/>
            <a:gdLst/>
            <a:ahLst/>
            <a:cxnLst/>
            <a:rect r="r" b="b" t="t" l="l"/>
            <a:pathLst>
              <a:path h="625879" w="625879">
                <a:moveTo>
                  <a:pt x="0" y="0"/>
                </a:moveTo>
                <a:lnTo>
                  <a:pt x="625879" y="0"/>
                </a:lnTo>
                <a:lnTo>
                  <a:pt x="625879" y="625880"/>
                </a:lnTo>
                <a:lnTo>
                  <a:pt x="0" y="62588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7761059" y="7219031"/>
            <a:ext cx="624315" cy="626594"/>
          </a:xfrm>
          <a:custGeom>
            <a:avLst/>
            <a:gdLst/>
            <a:ahLst/>
            <a:cxnLst/>
            <a:rect r="r" b="b" t="t" l="l"/>
            <a:pathLst>
              <a:path h="626594" w="624315">
                <a:moveTo>
                  <a:pt x="0" y="0"/>
                </a:moveTo>
                <a:lnTo>
                  <a:pt x="624315" y="0"/>
                </a:lnTo>
                <a:lnTo>
                  <a:pt x="624315" y="626594"/>
                </a:lnTo>
                <a:lnTo>
                  <a:pt x="0" y="62659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0" id="10"/>
          <p:cNvSpPr txBox="true"/>
          <p:nvPr/>
        </p:nvSpPr>
        <p:spPr>
          <a:xfrm rot="0">
            <a:off x="700375" y="7155382"/>
            <a:ext cx="7047511" cy="2691104"/>
          </a:xfrm>
          <a:prstGeom prst="rect">
            <a:avLst/>
          </a:prstGeom>
        </p:spPr>
        <p:txBody>
          <a:bodyPr anchor="t" rtlCol="false" tIns="0" lIns="0" bIns="0" rIns="0">
            <a:spAutoFit/>
          </a:bodyPr>
          <a:lstStyle/>
          <a:p>
            <a:pPr>
              <a:lnSpc>
                <a:spcPts val="10266"/>
              </a:lnSpc>
            </a:pPr>
            <a:r>
              <a:rPr lang="en-US" sz="11158" spc="-658">
                <a:solidFill>
                  <a:srgbClr val="FFFFFF"/>
                </a:solidFill>
                <a:latin typeface="Montserrat Extra-Bold"/>
              </a:rPr>
              <a:t>FOLLOW ALONG</a:t>
            </a:r>
          </a:p>
        </p:txBody>
      </p:sp>
      <p:sp>
        <p:nvSpPr>
          <p:cNvPr name="TextBox 11" id="11"/>
          <p:cNvSpPr txBox="true"/>
          <p:nvPr/>
        </p:nvSpPr>
        <p:spPr>
          <a:xfrm rot="0">
            <a:off x="700375" y="6092078"/>
            <a:ext cx="6544537" cy="579363"/>
          </a:xfrm>
          <a:prstGeom prst="rect">
            <a:avLst/>
          </a:prstGeom>
        </p:spPr>
        <p:txBody>
          <a:bodyPr anchor="t" rtlCol="false" tIns="0" lIns="0" bIns="0" rIns="0">
            <a:spAutoFit/>
          </a:bodyPr>
          <a:lstStyle/>
          <a:p>
            <a:pPr>
              <a:lnSpc>
                <a:spcPts val="2098"/>
              </a:lnSpc>
            </a:pPr>
          </a:p>
          <a:p>
            <a:pPr>
              <a:lnSpc>
                <a:spcPts val="2098"/>
              </a:lnSpc>
            </a:pPr>
            <a:r>
              <a:rPr lang="en-US" sz="3330">
                <a:solidFill>
                  <a:srgbClr val="FFFFFF">
                    <a:alpha val="81961"/>
                  </a:srgbClr>
                </a:solidFill>
                <a:latin typeface="Montserrat Extra-Bold Italics"/>
              </a:rPr>
              <a:t>#NJPATHWAYS</a:t>
            </a:r>
          </a:p>
        </p:txBody>
      </p:sp>
      <p:sp>
        <p:nvSpPr>
          <p:cNvPr name="TextBox 12" id="12"/>
          <p:cNvSpPr txBox="true"/>
          <p:nvPr/>
        </p:nvSpPr>
        <p:spPr>
          <a:xfrm rot="0">
            <a:off x="14177230" y="8987945"/>
            <a:ext cx="4811145" cy="430912"/>
          </a:xfrm>
          <a:prstGeom prst="rect">
            <a:avLst/>
          </a:prstGeom>
        </p:spPr>
        <p:txBody>
          <a:bodyPr anchor="t" rtlCol="false" tIns="0" lIns="0" bIns="0" rIns="0">
            <a:spAutoFit/>
          </a:bodyPr>
          <a:lstStyle/>
          <a:p>
            <a:pPr>
              <a:lnSpc>
                <a:spcPts val="3613"/>
              </a:lnSpc>
            </a:pPr>
            <a:r>
              <a:rPr lang="en-US" sz="2408" spc="24">
                <a:solidFill>
                  <a:srgbClr val="FFFFFF"/>
                </a:solidFill>
                <a:latin typeface="Montserrat Bold"/>
              </a:rPr>
              <a:t>@NJCommColleges</a:t>
            </a:r>
          </a:p>
        </p:txBody>
      </p:sp>
      <p:sp>
        <p:nvSpPr>
          <p:cNvPr name="TextBox 13" id="13"/>
          <p:cNvSpPr txBox="true"/>
          <p:nvPr/>
        </p:nvSpPr>
        <p:spPr>
          <a:xfrm rot="0">
            <a:off x="14167890" y="7283540"/>
            <a:ext cx="4811145" cy="430912"/>
          </a:xfrm>
          <a:prstGeom prst="rect">
            <a:avLst/>
          </a:prstGeom>
        </p:spPr>
        <p:txBody>
          <a:bodyPr anchor="t" rtlCol="false" tIns="0" lIns="0" bIns="0" rIns="0">
            <a:spAutoFit/>
          </a:bodyPr>
          <a:lstStyle/>
          <a:p>
            <a:pPr>
              <a:lnSpc>
                <a:spcPts val="3613"/>
              </a:lnSpc>
            </a:pPr>
            <a:r>
              <a:rPr lang="en-US" sz="2408" spc="24">
                <a:solidFill>
                  <a:srgbClr val="FFFFFF"/>
                </a:solidFill>
                <a:latin typeface="Montserrat Bold"/>
              </a:rPr>
              <a:t>@NJCommColleges</a:t>
            </a:r>
          </a:p>
        </p:txBody>
      </p:sp>
      <p:sp>
        <p:nvSpPr>
          <p:cNvPr name="TextBox 14" id="14"/>
          <p:cNvSpPr txBox="true"/>
          <p:nvPr/>
        </p:nvSpPr>
        <p:spPr>
          <a:xfrm rot="0">
            <a:off x="14167890" y="8128223"/>
            <a:ext cx="4811145" cy="430912"/>
          </a:xfrm>
          <a:prstGeom prst="rect">
            <a:avLst/>
          </a:prstGeom>
        </p:spPr>
        <p:txBody>
          <a:bodyPr anchor="t" rtlCol="false" tIns="0" lIns="0" bIns="0" rIns="0">
            <a:spAutoFit/>
          </a:bodyPr>
          <a:lstStyle/>
          <a:p>
            <a:pPr>
              <a:lnSpc>
                <a:spcPts val="3613"/>
              </a:lnSpc>
            </a:pPr>
            <a:r>
              <a:rPr lang="en-US" sz="2408" spc="24">
                <a:solidFill>
                  <a:srgbClr val="FFFFFF"/>
                </a:solidFill>
                <a:latin typeface="Montserrat Bold"/>
              </a:rPr>
              <a:t>@NJCommColleges</a:t>
            </a:r>
          </a:p>
        </p:txBody>
      </p:sp>
      <p:sp>
        <p:nvSpPr>
          <p:cNvPr name="TextBox 15" id="15"/>
          <p:cNvSpPr txBox="true"/>
          <p:nvPr/>
        </p:nvSpPr>
        <p:spPr>
          <a:xfrm rot="0">
            <a:off x="8574177" y="9001573"/>
            <a:ext cx="4811145" cy="430912"/>
          </a:xfrm>
          <a:prstGeom prst="rect">
            <a:avLst/>
          </a:prstGeom>
        </p:spPr>
        <p:txBody>
          <a:bodyPr anchor="t" rtlCol="false" tIns="0" lIns="0" bIns="0" rIns="0">
            <a:spAutoFit/>
          </a:bodyPr>
          <a:lstStyle/>
          <a:p>
            <a:pPr>
              <a:lnSpc>
                <a:spcPts val="3613"/>
              </a:lnSpc>
            </a:pPr>
            <a:r>
              <a:rPr lang="en-US" sz="2408" spc="24">
                <a:solidFill>
                  <a:srgbClr val="FFFFFF"/>
                </a:solidFill>
                <a:latin typeface="Montserrat Bold"/>
              </a:rPr>
              <a:t>@NJ Community Colleges</a:t>
            </a:r>
          </a:p>
        </p:txBody>
      </p:sp>
      <p:sp>
        <p:nvSpPr>
          <p:cNvPr name="TextBox 16" id="16"/>
          <p:cNvSpPr txBox="true"/>
          <p:nvPr/>
        </p:nvSpPr>
        <p:spPr>
          <a:xfrm rot="0">
            <a:off x="8574177" y="8128223"/>
            <a:ext cx="4811145" cy="430912"/>
          </a:xfrm>
          <a:prstGeom prst="rect">
            <a:avLst/>
          </a:prstGeom>
        </p:spPr>
        <p:txBody>
          <a:bodyPr anchor="t" rtlCol="false" tIns="0" lIns="0" bIns="0" rIns="0">
            <a:spAutoFit/>
          </a:bodyPr>
          <a:lstStyle/>
          <a:p>
            <a:pPr>
              <a:lnSpc>
                <a:spcPts val="3613"/>
              </a:lnSpc>
            </a:pPr>
            <a:r>
              <a:rPr lang="en-US" sz="2408" spc="24">
                <a:solidFill>
                  <a:srgbClr val="FFFFFF"/>
                </a:solidFill>
                <a:latin typeface="Montserrat Bold"/>
              </a:rPr>
              <a:t>@NJCommColleges</a:t>
            </a:r>
          </a:p>
        </p:txBody>
      </p:sp>
      <p:sp>
        <p:nvSpPr>
          <p:cNvPr name="TextBox 17" id="17"/>
          <p:cNvSpPr txBox="true"/>
          <p:nvPr/>
        </p:nvSpPr>
        <p:spPr>
          <a:xfrm rot="0">
            <a:off x="8574177" y="7283540"/>
            <a:ext cx="2992495" cy="430902"/>
          </a:xfrm>
          <a:prstGeom prst="rect">
            <a:avLst/>
          </a:prstGeom>
        </p:spPr>
        <p:txBody>
          <a:bodyPr anchor="t" rtlCol="false" tIns="0" lIns="0" bIns="0" rIns="0">
            <a:spAutoFit/>
          </a:bodyPr>
          <a:lstStyle/>
          <a:p>
            <a:pPr>
              <a:lnSpc>
                <a:spcPts val="3613"/>
              </a:lnSpc>
            </a:pPr>
            <a:r>
              <a:rPr lang="en-US" sz="2408" spc="24">
                <a:solidFill>
                  <a:srgbClr val="FFFFFF">
                    <a:alpha val="83922"/>
                  </a:srgbClr>
                </a:solidFill>
                <a:latin typeface="Montserrat Bold"/>
              </a:rPr>
              <a:t>NJPathways.org</a:t>
            </a:r>
          </a:p>
        </p:txBody>
      </p:sp>
      <p:sp>
        <p:nvSpPr>
          <p:cNvPr name="AutoShape 18" id="18"/>
          <p:cNvSpPr/>
          <p:nvPr/>
        </p:nvSpPr>
        <p:spPr>
          <a:xfrm rot="0">
            <a:off x="709900" y="6782465"/>
            <a:ext cx="3951315" cy="30017"/>
          </a:xfrm>
          <a:prstGeom prst="rect">
            <a:avLst/>
          </a:prstGeom>
          <a:solidFill>
            <a:srgbClr val="F8FBFD"/>
          </a:solidFill>
        </p:spPr>
      </p:sp>
      <p:sp>
        <p:nvSpPr>
          <p:cNvPr name="Freeform 19" id="19"/>
          <p:cNvSpPr/>
          <p:nvPr/>
        </p:nvSpPr>
        <p:spPr>
          <a:xfrm flipH="false" flipV="false" rot="0">
            <a:off x="13893041" y="2023486"/>
            <a:ext cx="3366259" cy="822174"/>
          </a:xfrm>
          <a:custGeom>
            <a:avLst/>
            <a:gdLst/>
            <a:ahLst/>
            <a:cxnLst/>
            <a:rect r="r" b="b" t="t" l="l"/>
            <a:pathLst>
              <a:path h="822174" w="3366259">
                <a:moveTo>
                  <a:pt x="0" y="0"/>
                </a:moveTo>
                <a:lnTo>
                  <a:pt x="3366259" y="0"/>
                </a:lnTo>
                <a:lnTo>
                  <a:pt x="3366259" y="822174"/>
                </a:lnTo>
                <a:lnTo>
                  <a:pt x="0" y="822174"/>
                </a:lnTo>
                <a:lnTo>
                  <a:pt x="0" y="0"/>
                </a:lnTo>
                <a:close/>
              </a:path>
            </a:pathLst>
          </a:custGeom>
          <a:blipFill>
            <a:blip r:embed="rId15">
              <a:alphaModFix amt="70000"/>
            </a:blip>
            <a:stretch>
              <a:fillRect l="-3908" t="-150020" r="-2526" b="-14171"/>
            </a:stretch>
          </a:blipFill>
        </p:spPr>
      </p:sp>
      <p:sp>
        <p:nvSpPr>
          <p:cNvPr name="Freeform 20" id="20"/>
          <p:cNvSpPr/>
          <p:nvPr/>
        </p:nvSpPr>
        <p:spPr>
          <a:xfrm flipH="false" flipV="false" rot="0">
            <a:off x="15159596" y="1028700"/>
            <a:ext cx="833150" cy="820233"/>
          </a:xfrm>
          <a:custGeom>
            <a:avLst/>
            <a:gdLst/>
            <a:ahLst/>
            <a:cxnLst/>
            <a:rect r="r" b="b" t="t" l="l"/>
            <a:pathLst>
              <a:path h="820233" w="833150">
                <a:moveTo>
                  <a:pt x="0" y="0"/>
                </a:moveTo>
                <a:lnTo>
                  <a:pt x="833149" y="0"/>
                </a:lnTo>
                <a:lnTo>
                  <a:pt x="833149" y="820233"/>
                </a:lnTo>
                <a:lnTo>
                  <a:pt x="0" y="820233"/>
                </a:lnTo>
                <a:lnTo>
                  <a:pt x="0" y="0"/>
                </a:lnTo>
                <a:close/>
              </a:path>
            </a:pathLst>
          </a:custGeom>
          <a:blipFill>
            <a:blip r:embed="rId15">
              <a:alphaModFix amt="70000"/>
            </a:blip>
            <a:stretch>
              <a:fillRect l="-127619" t="-13039" r="-130462" b="-107466"/>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rot="0">
            <a:off x="-266700" y="5365507"/>
            <a:ext cx="18821400" cy="9423490"/>
          </a:xfrm>
          <a:prstGeom prst="rect">
            <a:avLst/>
          </a:prstGeom>
          <a:solidFill>
            <a:srgbClr val="263F6B">
              <a:alpha val="89804"/>
            </a:srgbClr>
          </a:solidFill>
        </p:spPr>
      </p:sp>
      <p:sp>
        <p:nvSpPr>
          <p:cNvPr name="AutoShape 4" id="4"/>
          <p:cNvSpPr/>
          <p:nvPr/>
        </p:nvSpPr>
        <p:spPr>
          <a:xfrm rot="0">
            <a:off x="692425" y="7952968"/>
            <a:ext cx="11535938" cy="45251"/>
          </a:xfrm>
          <a:prstGeom prst="rect">
            <a:avLst/>
          </a:prstGeom>
          <a:solidFill>
            <a:srgbClr val="F8FBFD"/>
          </a:solidFill>
        </p:spPr>
      </p:sp>
      <p:sp>
        <p:nvSpPr>
          <p:cNvPr name="Freeform 5" id="5"/>
          <p:cNvSpPr/>
          <p:nvPr/>
        </p:nvSpPr>
        <p:spPr>
          <a:xfrm flipH="false" flipV="false" rot="0">
            <a:off x="692425" y="697639"/>
            <a:ext cx="837360" cy="824377"/>
          </a:xfrm>
          <a:custGeom>
            <a:avLst/>
            <a:gdLst/>
            <a:ahLst/>
            <a:cxnLst/>
            <a:rect r="r" b="b" t="t" l="l"/>
            <a:pathLst>
              <a:path h="824377" w="837360">
                <a:moveTo>
                  <a:pt x="0" y="0"/>
                </a:moveTo>
                <a:lnTo>
                  <a:pt x="837360" y="0"/>
                </a:lnTo>
                <a:lnTo>
                  <a:pt x="837360" y="824377"/>
                </a:lnTo>
                <a:lnTo>
                  <a:pt x="0" y="824377"/>
                </a:lnTo>
                <a:lnTo>
                  <a:pt x="0" y="0"/>
                </a:lnTo>
                <a:close/>
              </a:path>
            </a:pathLst>
          </a:custGeom>
          <a:blipFill>
            <a:blip r:embed="rId3">
              <a:alphaModFix amt="70000"/>
            </a:blip>
            <a:stretch>
              <a:fillRect l="-127619" t="-13039" r="-130462" b="-107466"/>
            </a:stretch>
          </a:blipFill>
        </p:spPr>
      </p:sp>
      <p:sp>
        <p:nvSpPr>
          <p:cNvPr name="TextBox 6" id="6"/>
          <p:cNvSpPr txBox="true"/>
          <p:nvPr/>
        </p:nvSpPr>
        <p:spPr>
          <a:xfrm rot="0">
            <a:off x="692425" y="5637100"/>
            <a:ext cx="12633135" cy="2055822"/>
          </a:xfrm>
          <a:prstGeom prst="rect">
            <a:avLst/>
          </a:prstGeom>
        </p:spPr>
        <p:txBody>
          <a:bodyPr anchor="t" rtlCol="false" tIns="0" lIns="0" bIns="0" rIns="0">
            <a:spAutoFit/>
          </a:bodyPr>
          <a:lstStyle/>
          <a:p>
            <a:pPr algn="l">
              <a:lnSpc>
                <a:spcPts val="8135"/>
              </a:lnSpc>
            </a:pPr>
            <a:r>
              <a:rPr lang="en-US" sz="6457" spc="58">
                <a:solidFill>
                  <a:srgbClr val="F8FBFD"/>
                </a:solidFill>
                <a:latin typeface="Montserrat Classic Bold"/>
              </a:rPr>
              <a:t>Center of Workforce Innovation for Patient Care </a:t>
            </a:r>
          </a:p>
        </p:txBody>
      </p:sp>
      <p:sp>
        <p:nvSpPr>
          <p:cNvPr name="TextBox 7" id="7"/>
          <p:cNvSpPr txBox="true"/>
          <p:nvPr/>
        </p:nvSpPr>
        <p:spPr>
          <a:xfrm rot="0">
            <a:off x="692425" y="8093911"/>
            <a:ext cx="16034428" cy="847400"/>
          </a:xfrm>
          <a:prstGeom prst="rect">
            <a:avLst/>
          </a:prstGeom>
        </p:spPr>
        <p:txBody>
          <a:bodyPr anchor="t" rtlCol="false" tIns="0" lIns="0" bIns="0" rIns="0">
            <a:spAutoFit/>
          </a:bodyPr>
          <a:lstStyle/>
          <a:p>
            <a:pPr>
              <a:lnSpc>
                <a:spcPts val="6842"/>
              </a:lnSpc>
            </a:pPr>
            <a:r>
              <a:rPr lang="en-US" sz="4887">
                <a:solidFill>
                  <a:srgbClr val="F3F6FA"/>
                </a:solidFill>
                <a:latin typeface="Raleway 1"/>
              </a:rPr>
              <a:t>Susan Pagano, Lead Institution Representative</a:t>
            </a:r>
          </a:p>
        </p:txBody>
      </p:sp>
      <p:sp>
        <p:nvSpPr>
          <p:cNvPr name="TextBox 8" id="8"/>
          <p:cNvSpPr txBox="true"/>
          <p:nvPr/>
        </p:nvSpPr>
        <p:spPr>
          <a:xfrm rot="0">
            <a:off x="692425" y="8931786"/>
            <a:ext cx="16034428" cy="847400"/>
          </a:xfrm>
          <a:prstGeom prst="rect">
            <a:avLst/>
          </a:prstGeom>
        </p:spPr>
        <p:txBody>
          <a:bodyPr anchor="t" rtlCol="false" tIns="0" lIns="0" bIns="0" rIns="0">
            <a:spAutoFit/>
          </a:bodyPr>
          <a:lstStyle/>
          <a:p>
            <a:pPr>
              <a:lnSpc>
                <a:spcPts val="6842"/>
              </a:lnSpc>
            </a:pPr>
            <a:r>
              <a:rPr lang="en-US" sz="4887">
                <a:solidFill>
                  <a:srgbClr val="F3F6FA"/>
                </a:solidFill>
                <a:latin typeface="Raleway 1 Bold"/>
              </a:rPr>
              <a:t>Brookdale Community College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8099" t="-9483" r="0" b="-18795"/>
            </a:stretch>
          </a:blipFill>
        </p:spPr>
      </p:sp>
      <p:sp>
        <p:nvSpPr>
          <p:cNvPr name="AutoShape 3" id="3"/>
          <p:cNvSpPr/>
          <p:nvPr/>
        </p:nvSpPr>
        <p:spPr>
          <a:xfrm rot="0">
            <a:off x="-266700" y="6054315"/>
            <a:ext cx="18821400" cy="8734681"/>
          </a:xfrm>
          <a:prstGeom prst="rect">
            <a:avLst/>
          </a:prstGeom>
          <a:solidFill>
            <a:srgbClr val="263F6B">
              <a:alpha val="89804"/>
            </a:srgbClr>
          </a:solidFill>
        </p:spPr>
      </p:sp>
      <p:sp>
        <p:nvSpPr>
          <p:cNvPr name="TextBox 4" id="4"/>
          <p:cNvSpPr txBox="true"/>
          <p:nvPr/>
        </p:nvSpPr>
        <p:spPr>
          <a:xfrm rot="0">
            <a:off x="692425" y="6368773"/>
            <a:ext cx="16566875" cy="2055822"/>
          </a:xfrm>
          <a:prstGeom prst="rect">
            <a:avLst/>
          </a:prstGeom>
        </p:spPr>
        <p:txBody>
          <a:bodyPr anchor="t" rtlCol="false" tIns="0" lIns="0" bIns="0" rIns="0">
            <a:spAutoFit/>
          </a:bodyPr>
          <a:lstStyle/>
          <a:p>
            <a:pPr algn="l">
              <a:lnSpc>
                <a:spcPts val="8135"/>
              </a:lnSpc>
            </a:pPr>
            <a:r>
              <a:rPr lang="en-US" sz="6457" spc="58">
                <a:solidFill>
                  <a:srgbClr val="F8FBFD"/>
                </a:solidFill>
                <a:latin typeface="Montserrat Classic Bold"/>
              </a:rPr>
              <a:t>Gerontology Long Term Care Summer Immersive ​Digital Badge Program</a:t>
            </a:r>
            <a:r>
              <a:rPr lang="en-US" sz="6457" spc="58">
                <a:solidFill>
                  <a:srgbClr val="F8FBFD"/>
                </a:solidFill>
                <a:latin typeface="Montserrat Classic Bold"/>
              </a:rPr>
              <a:t> </a:t>
            </a:r>
          </a:p>
        </p:txBody>
      </p:sp>
      <p:sp>
        <p:nvSpPr>
          <p:cNvPr name="Freeform 5" id="5"/>
          <p:cNvSpPr/>
          <p:nvPr/>
        </p:nvSpPr>
        <p:spPr>
          <a:xfrm flipH="false" flipV="false" rot="0">
            <a:off x="692425" y="697639"/>
            <a:ext cx="837360" cy="824377"/>
          </a:xfrm>
          <a:custGeom>
            <a:avLst/>
            <a:gdLst/>
            <a:ahLst/>
            <a:cxnLst/>
            <a:rect r="r" b="b" t="t" l="l"/>
            <a:pathLst>
              <a:path h="824377" w="837360">
                <a:moveTo>
                  <a:pt x="0" y="0"/>
                </a:moveTo>
                <a:lnTo>
                  <a:pt x="837360" y="0"/>
                </a:lnTo>
                <a:lnTo>
                  <a:pt x="837360" y="824377"/>
                </a:lnTo>
                <a:lnTo>
                  <a:pt x="0" y="824377"/>
                </a:lnTo>
                <a:lnTo>
                  <a:pt x="0" y="0"/>
                </a:lnTo>
                <a:close/>
              </a:path>
            </a:pathLst>
          </a:custGeom>
          <a:blipFill>
            <a:blip r:embed="rId3">
              <a:alphaModFix amt="70000"/>
            </a:blip>
            <a:stretch>
              <a:fillRect l="-127619" t="-13039" r="-130462" b="-107466"/>
            </a:stretch>
          </a:blipFill>
        </p:spPr>
      </p:sp>
      <p:sp>
        <p:nvSpPr>
          <p:cNvPr name="TextBox 6" id="6"/>
          <p:cNvSpPr txBox="true"/>
          <p:nvPr/>
        </p:nvSpPr>
        <p:spPr>
          <a:xfrm rot="0">
            <a:off x="692425" y="8932572"/>
            <a:ext cx="15874713" cy="821365"/>
          </a:xfrm>
          <a:prstGeom prst="rect">
            <a:avLst/>
          </a:prstGeom>
        </p:spPr>
        <p:txBody>
          <a:bodyPr anchor="t" rtlCol="false" tIns="0" lIns="0" bIns="0" rIns="0">
            <a:spAutoFit/>
          </a:bodyPr>
          <a:lstStyle/>
          <a:p>
            <a:pPr>
              <a:lnSpc>
                <a:spcPts val="6702"/>
              </a:lnSpc>
            </a:pPr>
            <a:r>
              <a:rPr lang="en-US" sz="4787">
                <a:solidFill>
                  <a:srgbClr val="F3F6FA"/>
                </a:solidFill>
                <a:latin typeface="Raleway 1"/>
              </a:rPr>
              <a:t>Darlene Zales-Russamano, Bergen Community College</a:t>
            </a:r>
          </a:p>
        </p:txBody>
      </p:sp>
      <p:sp>
        <p:nvSpPr>
          <p:cNvPr name="AutoShape 7" id="7"/>
          <p:cNvSpPr/>
          <p:nvPr/>
        </p:nvSpPr>
        <p:spPr>
          <a:xfrm rot="0">
            <a:off x="692425" y="8699895"/>
            <a:ext cx="16025678" cy="51702"/>
          </a:xfrm>
          <a:prstGeom prst="rect">
            <a:avLst/>
          </a:prstGeom>
          <a:solidFill>
            <a:srgbClr val="F8FBFD"/>
          </a:solid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4919619" cy="10287000"/>
          </a:xfrm>
          <a:prstGeom prst="rect">
            <a:avLst/>
          </a:prstGeom>
          <a:solidFill>
            <a:srgbClr val="263F6B">
              <a:alpha val="94902"/>
            </a:srgbClr>
          </a:solidFill>
        </p:spPr>
      </p:sp>
      <p:sp>
        <p:nvSpPr>
          <p:cNvPr name="TextBox 3" id="3"/>
          <p:cNvSpPr txBox="true"/>
          <p:nvPr/>
        </p:nvSpPr>
        <p:spPr>
          <a:xfrm rot="0">
            <a:off x="5435330" y="1935245"/>
            <a:ext cx="12433587" cy="7612380"/>
          </a:xfrm>
          <a:prstGeom prst="rect">
            <a:avLst/>
          </a:prstGeom>
        </p:spPr>
        <p:txBody>
          <a:bodyPr anchor="t" rtlCol="false" tIns="0" lIns="0" bIns="0" rIns="0">
            <a:spAutoFit/>
          </a:bodyPr>
          <a:lstStyle/>
          <a:p>
            <a:pPr>
              <a:lnSpc>
                <a:spcPts val="3569"/>
              </a:lnSpc>
            </a:pPr>
            <a:r>
              <a:rPr lang="en-US" sz="2550">
                <a:solidFill>
                  <a:srgbClr val="000000"/>
                </a:solidFill>
                <a:latin typeface="Raleway 1 Bold"/>
              </a:rPr>
              <a:t>Due to the increase in the geriatric population and need for more nurses interested in long term care, Bergen Community College has partnered with one of our clinical partners to provide a pathway for student nurses to explore this specialty.​</a:t>
            </a:r>
          </a:p>
          <a:p>
            <a:pPr>
              <a:lnSpc>
                <a:spcPts val="3569"/>
              </a:lnSpc>
            </a:pPr>
          </a:p>
          <a:p>
            <a:pPr>
              <a:lnSpc>
                <a:spcPts val="3569"/>
              </a:lnSpc>
            </a:pPr>
            <a:r>
              <a:rPr lang="en-US" sz="2550">
                <a:solidFill>
                  <a:srgbClr val="000000"/>
                </a:solidFill>
                <a:latin typeface="Raleway 1 Bold"/>
              </a:rPr>
              <a:t>This program is a pilot to target Nursing student interests in specialty areas where nurses are needed the most. Providing summer immersive programs for student nurses in areas with the highest nursing shortage may spark interests for future employment and retention of nurses in these specialized areas. ​</a:t>
            </a:r>
          </a:p>
          <a:p>
            <a:pPr>
              <a:lnSpc>
                <a:spcPts val="3569"/>
              </a:lnSpc>
            </a:pPr>
            <a:r>
              <a:rPr lang="en-US" sz="2550">
                <a:solidFill>
                  <a:srgbClr val="000000"/>
                </a:solidFill>
                <a:latin typeface="Raleway 1 Bold"/>
              </a:rPr>
              <a:t>​</a:t>
            </a:r>
          </a:p>
          <a:p>
            <a:pPr>
              <a:lnSpc>
                <a:spcPts val="3569"/>
              </a:lnSpc>
            </a:pPr>
            <a:r>
              <a:rPr lang="en-US" sz="2550">
                <a:solidFill>
                  <a:srgbClr val="000000"/>
                </a:solidFill>
                <a:latin typeface="Raleway 1 Bold"/>
              </a:rPr>
              <a:t>This type of program can expand to develop an immersive program in the specialty of oncology. The Nursing faculties are developing this as a potential mircocredential.​</a:t>
            </a:r>
          </a:p>
          <a:p>
            <a:pPr>
              <a:lnSpc>
                <a:spcPts val="3569"/>
              </a:lnSpc>
            </a:pPr>
            <a:r>
              <a:rPr lang="en-US" sz="2550">
                <a:solidFill>
                  <a:srgbClr val="000000"/>
                </a:solidFill>
                <a:latin typeface="Raleway 1 Bold"/>
              </a:rPr>
              <a:t>​</a:t>
            </a:r>
          </a:p>
          <a:p>
            <a:pPr>
              <a:lnSpc>
                <a:spcPts val="3569"/>
              </a:lnSpc>
            </a:pPr>
            <a:r>
              <a:rPr lang="en-US" sz="2550">
                <a:solidFill>
                  <a:srgbClr val="000000"/>
                </a:solidFill>
                <a:latin typeface="Raleway 1 Bold"/>
              </a:rPr>
              <a:t>The digital badge credential will be a standout to employers </a:t>
            </a:r>
          </a:p>
          <a:p>
            <a:pPr>
              <a:lnSpc>
                <a:spcPts val="3569"/>
              </a:lnSpc>
            </a:pPr>
            <a:r>
              <a:rPr lang="en-US" sz="2550">
                <a:solidFill>
                  <a:srgbClr val="000000"/>
                </a:solidFill>
                <a:latin typeface="Raleway 1 Bold"/>
              </a:rPr>
              <a:t>that students have completed specialized education and clinical experience in this area of Nursing. ​</a:t>
            </a:r>
          </a:p>
        </p:txBody>
      </p:sp>
      <p:sp>
        <p:nvSpPr>
          <p:cNvPr name="TextBox 4" id="4"/>
          <p:cNvSpPr txBox="true"/>
          <p:nvPr/>
        </p:nvSpPr>
        <p:spPr>
          <a:xfrm rot="0">
            <a:off x="487935" y="2199199"/>
            <a:ext cx="3943750" cy="772681"/>
          </a:xfrm>
          <a:prstGeom prst="rect">
            <a:avLst/>
          </a:prstGeom>
        </p:spPr>
        <p:txBody>
          <a:bodyPr anchor="t" rtlCol="false" tIns="0" lIns="0" bIns="0" rIns="0">
            <a:spAutoFit/>
          </a:bodyPr>
          <a:lstStyle/>
          <a:p>
            <a:pPr>
              <a:lnSpc>
                <a:spcPts val="3097"/>
              </a:lnSpc>
            </a:pPr>
            <a:r>
              <a:rPr lang="en-US" sz="2581" spc="191">
                <a:solidFill>
                  <a:srgbClr val="FFFFFF"/>
                </a:solidFill>
                <a:latin typeface="Montserrat Classic Bold"/>
              </a:rPr>
              <a:t>Bergen Community College​</a:t>
            </a:r>
          </a:p>
        </p:txBody>
      </p:sp>
      <p:sp>
        <p:nvSpPr>
          <p:cNvPr name="TextBox 5" id="5"/>
          <p:cNvSpPr txBox="true"/>
          <p:nvPr/>
        </p:nvSpPr>
        <p:spPr>
          <a:xfrm rot="0">
            <a:off x="487935" y="374984"/>
            <a:ext cx="3943750" cy="1385967"/>
          </a:xfrm>
          <a:prstGeom prst="rect">
            <a:avLst/>
          </a:prstGeom>
        </p:spPr>
        <p:txBody>
          <a:bodyPr anchor="t" rtlCol="false" tIns="0" lIns="0" bIns="0" rIns="0">
            <a:spAutoFit/>
          </a:bodyPr>
          <a:lstStyle/>
          <a:p>
            <a:pPr algn="just">
              <a:lnSpc>
                <a:spcPts val="5528"/>
              </a:lnSpc>
            </a:pPr>
            <a:r>
              <a:rPr lang="en-US" sz="4387" spc="39">
                <a:solidFill>
                  <a:srgbClr val="F8FBFD"/>
                </a:solidFill>
                <a:latin typeface="Montserrat Classic Bold"/>
              </a:rPr>
              <a:t>EDUCATION PARTNERS: ​</a:t>
            </a:r>
          </a:p>
        </p:txBody>
      </p:sp>
      <p:sp>
        <p:nvSpPr>
          <p:cNvPr name="TextBox 6" id="6"/>
          <p:cNvSpPr txBox="true"/>
          <p:nvPr/>
        </p:nvSpPr>
        <p:spPr>
          <a:xfrm rot="0">
            <a:off x="5435330" y="327243"/>
            <a:ext cx="12852670" cy="143149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Gerontology Long Term Care Summer Immersive ​</a:t>
            </a:r>
            <a:r>
              <a:rPr lang="en-US" sz="4957" spc="44">
                <a:solidFill>
                  <a:srgbClr val="263F6B"/>
                </a:solidFill>
                <a:latin typeface="Montserrat Classic Bold"/>
              </a:rPr>
              <a:t>Digital Badge Program </a:t>
            </a:r>
          </a:p>
        </p:txBody>
      </p:sp>
      <p:sp>
        <p:nvSpPr>
          <p:cNvPr name="Freeform 7" id="7"/>
          <p:cNvSpPr/>
          <p:nvPr/>
        </p:nvSpPr>
        <p:spPr>
          <a:xfrm flipH="false" flipV="false" rot="0">
            <a:off x="568587" y="9104922"/>
            <a:ext cx="761032" cy="749233"/>
          </a:xfrm>
          <a:custGeom>
            <a:avLst/>
            <a:gdLst/>
            <a:ahLst/>
            <a:cxnLst/>
            <a:rect r="r" b="b" t="t" l="l"/>
            <a:pathLst>
              <a:path h="749233" w="761032">
                <a:moveTo>
                  <a:pt x="0" y="0"/>
                </a:moveTo>
                <a:lnTo>
                  <a:pt x="761032" y="0"/>
                </a:lnTo>
                <a:lnTo>
                  <a:pt x="761032" y="749232"/>
                </a:lnTo>
                <a:lnTo>
                  <a:pt x="0" y="749232"/>
                </a:lnTo>
                <a:lnTo>
                  <a:pt x="0" y="0"/>
                </a:lnTo>
                <a:close/>
              </a:path>
            </a:pathLst>
          </a:custGeom>
          <a:blipFill>
            <a:blip r:embed="rId2">
              <a:alphaModFix amt="70000"/>
            </a:blip>
            <a:stretch>
              <a:fillRect l="-127619" t="-13039" r="-130462" b="-107466"/>
            </a:stretch>
          </a:blipFill>
        </p:spPr>
      </p:sp>
    </p:spTree>
  </p:cSld>
  <p:clrMapOvr>
    <a:masterClrMapping/>
  </p:clrMapOvr>
</p:sld>
</file>

<file path=ppt/slides/slide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0" y="0"/>
            <a:ext cx="4919619" cy="10287000"/>
          </a:xfrm>
          <a:prstGeom prst="rect">
            <a:avLst/>
          </a:prstGeom>
          <a:solidFill>
            <a:srgbClr val="263F6B">
              <a:alpha val="94902"/>
            </a:srgbClr>
          </a:solidFill>
        </p:spPr>
      </p:sp>
      <p:sp>
        <p:nvSpPr>
          <p:cNvPr name="TextBox 3" id="3"/>
          <p:cNvSpPr txBox="true"/>
          <p:nvPr/>
        </p:nvSpPr>
        <p:spPr>
          <a:xfrm rot="0">
            <a:off x="5254355" y="1902040"/>
            <a:ext cx="12433587" cy="7588886"/>
          </a:xfrm>
          <a:prstGeom prst="rect">
            <a:avLst/>
          </a:prstGeom>
        </p:spPr>
        <p:txBody>
          <a:bodyPr anchor="t" rtlCol="false" tIns="0" lIns="0" bIns="0" rIns="0">
            <a:spAutoFit/>
          </a:bodyPr>
          <a:lstStyle/>
          <a:p>
            <a:pPr marL="669283" indent="-334641" lvl="1">
              <a:lnSpc>
                <a:spcPts val="4339"/>
              </a:lnSpc>
              <a:buFont typeface="Arial"/>
              <a:buChar char="•"/>
            </a:pPr>
            <a:r>
              <a:rPr lang="en-US" sz="3099">
                <a:solidFill>
                  <a:srgbClr val="000000"/>
                </a:solidFill>
                <a:latin typeface="Raleway 1 Bold"/>
              </a:rPr>
              <a:t>Didactic- 18 mini lectures, 72-hour clinical experience specific to older adults in a long-term care setting, and 8-hours of simulation will give students the opportunity for experiential learning to practice the daily tasks of the nurse in a l</a:t>
            </a:r>
            <a:r>
              <a:rPr lang="en-US" sz="3099">
                <a:solidFill>
                  <a:srgbClr val="000000"/>
                </a:solidFill>
                <a:latin typeface="Raleway 1 Bold"/>
              </a:rPr>
              <a:t>ong-term care setting guided by faculty well versed in Gerontology. ​</a:t>
            </a:r>
          </a:p>
          <a:p>
            <a:pPr>
              <a:lnSpc>
                <a:spcPts val="4339"/>
              </a:lnSpc>
            </a:pPr>
            <a:r>
              <a:rPr lang="en-US" sz="3099">
                <a:solidFill>
                  <a:srgbClr val="000000"/>
                </a:solidFill>
                <a:latin typeface="Raleway 1 Bold"/>
              </a:rPr>
              <a:t>​</a:t>
            </a:r>
          </a:p>
          <a:p>
            <a:pPr marL="669283" indent="-334641" lvl="1">
              <a:lnSpc>
                <a:spcPts val="4339"/>
              </a:lnSpc>
              <a:buFont typeface="Arial"/>
              <a:buChar char="•"/>
            </a:pPr>
            <a:r>
              <a:rPr lang="en-US" sz="3099">
                <a:solidFill>
                  <a:srgbClr val="000000"/>
                </a:solidFill>
                <a:latin typeface="Raleway 1 Bold"/>
              </a:rPr>
              <a:t>A vital component to the program is having a clinical placement for the specialty.​</a:t>
            </a:r>
          </a:p>
          <a:p>
            <a:pPr>
              <a:lnSpc>
                <a:spcPts val="4339"/>
              </a:lnSpc>
            </a:pPr>
            <a:r>
              <a:rPr lang="en-US" sz="3099">
                <a:solidFill>
                  <a:srgbClr val="000000"/>
                </a:solidFill>
                <a:latin typeface="Raleway 1 Bold"/>
              </a:rPr>
              <a:t>​</a:t>
            </a:r>
          </a:p>
          <a:p>
            <a:pPr marL="669283" indent="-334641" lvl="1">
              <a:lnSpc>
                <a:spcPts val="4339"/>
              </a:lnSpc>
              <a:buFont typeface="Arial"/>
              <a:buChar char="•"/>
            </a:pPr>
            <a:r>
              <a:rPr lang="en-US" sz="3099">
                <a:solidFill>
                  <a:srgbClr val="000000"/>
                </a:solidFill>
                <a:latin typeface="Raleway 1 Bold"/>
              </a:rPr>
              <a:t>The students will have a digital badge microcredential for experience that they can highlight in their clinical portfolio. ​</a:t>
            </a:r>
          </a:p>
          <a:p>
            <a:pPr>
              <a:lnSpc>
                <a:spcPts val="4339"/>
              </a:lnSpc>
            </a:pPr>
          </a:p>
          <a:p>
            <a:pPr marL="669283" indent="-334641" lvl="1">
              <a:lnSpc>
                <a:spcPts val="4339"/>
              </a:lnSpc>
              <a:buFont typeface="Arial"/>
              <a:buChar char="•"/>
            </a:pPr>
            <a:r>
              <a:rPr lang="en-US" sz="3099">
                <a:solidFill>
                  <a:srgbClr val="000000"/>
                </a:solidFill>
                <a:latin typeface="Raleway 1 Bold"/>
              </a:rPr>
              <a:t>The microcredential badge is being developed using the Canvas learning management system</a:t>
            </a:r>
          </a:p>
        </p:txBody>
      </p:sp>
      <p:sp>
        <p:nvSpPr>
          <p:cNvPr name="TextBox 4" id="4"/>
          <p:cNvSpPr txBox="true"/>
          <p:nvPr/>
        </p:nvSpPr>
        <p:spPr>
          <a:xfrm rot="0">
            <a:off x="5435330" y="327243"/>
            <a:ext cx="12852670" cy="1431490"/>
          </a:xfrm>
          <a:prstGeom prst="rect">
            <a:avLst/>
          </a:prstGeom>
        </p:spPr>
        <p:txBody>
          <a:bodyPr anchor="t" rtlCol="false" tIns="0" lIns="0" bIns="0" rIns="0">
            <a:spAutoFit/>
          </a:bodyPr>
          <a:lstStyle/>
          <a:p>
            <a:pPr algn="l">
              <a:lnSpc>
                <a:spcPts val="5551"/>
              </a:lnSpc>
            </a:pPr>
            <a:r>
              <a:rPr lang="en-US" sz="4957" spc="44">
                <a:solidFill>
                  <a:srgbClr val="263F6B"/>
                </a:solidFill>
                <a:latin typeface="Montserrat Classic Bold"/>
              </a:rPr>
              <a:t>Gerontology Long Term Care Summer Immersive ​</a:t>
            </a:r>
            <a:r>
              <a:rPr lang="en-US" sz="4957" spc="44">
                <a:solidFill>
                  <a:srgbClr val="263F6B"/>
                </a:solidFill>
                <a:latin typeface="Montserrat Classic Bold"/>
              </a:rPr>
              <a:t>Digital Badge Program </a:t>
            </a:r>
          </a:p>
        </p:txBody>
      </p:sp>
      <p:sp>
        <p:nvSpPr>
          <p:cNvPr name="TextBox 5" id="5"/>
          <p:cNvSpPr txBox="true"/>
          <p:nvPr/>
        </p:nvSpPr>
        <p:spPr>
          <a:xfrm rot="0">
            <a:off x="308237" y="906210"/>
            <a:ext cx="4303146" cy="8915400"/>
          </a:xfrm>
          <a:prstGeom prst="rect">
            <a:avLst/>
          </a:prstGeom>
        </p:spPr>
        <p:txBody>
          <a:bodyPr anchor="t" rtlCol="false" tIns="0" lIns="0" bIns="0" rIns="0">
            <a:spAutoFit/>
          </a:bodyPr>
          <a:lstStyle/>
          <a:p>
            <a:pPr>
              <a:lnSpc>
                <a:spcPts val="2017"/>
              </a:lnSpc>
            </a:pPr>
            <a:r>
              <a:rPr lang="en-US" sz="1681" spc="124">
                <a:solidFill>
                  <a:srgbClr val="FFFFFF"/>
                </a:solidFill>
                <a:latin typeface="Montserrat"/>
              </a:rPr>
              <a:t>​Big Idea Different than the Work Done in Year 1​</a:t>
            </a:r>
          </a:p>
          <a:p>
            <a:pPr>
              <a:lnSpc>
                <a:spcPts val="2017"/>
              </a:lnSpc>
            </a:pPr>
          </a:p>
          <a:p>
            <a:pPr>
              <a:lnSpc>
                <a:spcPts val="2017"/>
              </a:lnSpc>
            </a:pPr>
            <a:r>
              <a:rPr lang="en-US" sz="1681" spc="124">
                <a:solidFill>
                  <a:srgbClr val="FFFFFF"/>
                </a:solidFill>
                <a:latin typeface="Montserrat"/>
              </a:rPr>
              <a:t>Connection to High School </a:t>
            </a:r>
            <a:r>
              <a:rPr lang="en-US" sz="1681" spc="124">
                <a:solidFill>
                  <a:srgbClr val="FFFFFF"/>
                </a:solidFill>
                <a:latin typeface="Montserrat"/>
              </a:rPr>
              <a:t>(Non-Credit)​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High School (Dual Enrollment)​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Extra-Bold Bold"/>
              </a:rPr>
              <a:t>Community College (Non Credit)​</a:t>
            </a:r>
          </a:p>
          <a:p>
            <a:pPr>
              <a:lnSpc>
                <a:spcPts val="2017"/>
              </a:lnSpc>
            </a:pPr>
            <a:r>
              <a:rPr lang="en-US" sz="1681" spc="124">
                <a:solidFill>
                  <a:srgbClr val="FFFFFF"/>
                </a:solidFill>
                <a:latin typeface="Montserrat Classic"/>
              </a:rPr>
              <a:t>​</a:t>
            </a:r>
          </a:p>
          <a:p>
            <a:pPr>
              <a:lnSpc>
                <a:spcPts val="2017"/>
              </a:lnSpc>
            </a:pPr>
            <a:r>
              <a:rPr lang="en-US" sz="1681" spc="124">
                <a:solidFill>
                  <a:srgbClr val="FFFFFF"/>
                </a:solidFill>
                <a:latin typeface="Montserrat Light"/>
              </a:rPr>
              <a:t>Community College (Credit)​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Apprenticeship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 for Apprenticeship RTI​</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PLA​</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between Community Colleges (1+1)​</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Experiential Learning​</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CBOs​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Learners​</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Adult Literacy​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Connection to 4-Yr College/University​</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Professional Development​</a:t>
            </a:r>
          </a:p>
          <a:p>
            <a:pPr>
              <a:lnSpc>
                <a:spcPts val="2017"/>
              </a:lnSpc>
            </a:pPr>
            <a:r>
              <a:rPr lang="en-US" sz="1681" spc="124">
                <a:solidFill>
                  <a:srgbClr val="FFFFFF"/>
                </a:solidFill>
                <a:latin typeface="Montserrat Light"/>
              </a:rPr>
              <a:t>​</a:t>
            </a:r>
          </a:p>
          <a:p>
            <a:pPr>
              <a:lnSpc>
                <a:spcPts val="2017"/>
              </a:lnSpc>
            </a:pPr>
            <a:r>
              <a:rPr lang="en-US" sz="1681" spc="124">
                <a:solidFill>
                  <a:srgbClr val="FFFFFF"/>
                </a:solidFill>
                <a:latin typeface="Montserrat Light"/>
              </a:rPr>
              <a:t>Pilot</a:t>
            </a:r>
          </a:p>
        </p:txBody>
      </p:sp>
      <p:sp>
        <p:nvSpPr>
          <p:cNvPr name="TextBox 6" id="6"/>
          <p:cNvSpPr txBox="true"/>
          <p:nvPr/>
        </p:nvSpPr>
        <p:spPr>
          <a:xfrm rot="0">
            <a:off x="308237" y="455865"/>
            <a:ext cx="3943750" cy="326992"/>
          </a:xfrm>
          <a:prstGeom prst="rect">
            <a:avLst/>
          </a:prstGeom>
        </p:spPr>
        <p:txBody>
          <a:bodyPr anchor="t" rtlCol="false" tIns="0" lIns="0" bIns="0" rIns="0">
            <a:spAutoFit/>
          </a:bodyPr>
          <a:lstStyle/>
          <a:p>
            <a:pPr>
              <a:lnSpc>
                <a:spcPts val="2630"/>
              </a:lnSpc>
            </a:pPr>
            <a:r>
              <a:rPr lang="en-US" sz="2087" spc="18">
                <a:solidFill>
                  <a:srgbClr val="F8FBFD"/>
                </a:solidFill>
                <a:latin typeface="Montserrat Classic Bold"/>
              </a:rPr>
              <a:t>PATHWAY CONNECTIONS: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DAF_N2LeevI</dc:identifier>
  <dcterms:modified xsi:type="dcterms:W3CDTF">2011-08-01T06:04:30Z</dcterms:modified>
  <cp:revision>1</cp:revision>
  <dc:title>V2 DRAFT Pathways Project Update CWI for Patient Care</dc:title>
</cp:coreProperties>
</file>