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21" r:id="rId4"/>
  </p:sldMasterIdLst>
  <p:notesMasterIdLst>
    <p:notesMasterId r:id="rId20"/>
  </p:notesMasterIdLst>
  <p:handoutMasterIdLst>
    <p:handoutMasterId r:id="rId21"/>
  </p:handoutMasterIdLst>
  <p:sldIdLst>
    <p:sldId id="475" r:id="rId5"/>
    <p:sldId id="410" r:id="rId6"/>
    <p:sldId id="428" r:id="rId7"/>
    <p:sldId id="256" r:id="rId8"/>
    <p:sldId id="273" r:id="rId9"/>
    <p:sldId id="262" r:id="rId10"/>
    <p:sldId id="361" r:id="rId11"/>
    <p:sldId id="272" r:id="rId12"/>
    <p:sldId id="257" r:id="rId13"/>
    <p:sldId id="268" r:id="rId14"/>
    <p:sldId id="269" r:id="rId15"/>
    <p:sldId id="264" r:id="rId16"/>
    <p:sldId id="512" r:id="rId17"/>
    <p:sldId id="513" r:id="rId18"/>
    <p:sldId id="421"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9"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41"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2E6E8"/>
    <a:srgbClr val="602468"/>
    <a:srgbClr val="08A94F"/>
    <a:srgbClr val="002D57"/>
    <a:srgbClr val="000000"/>
    <a:srgbClr val="BABDC0"/>
    <a:srgbClr val="FFFFFF"/>
    <a:srgbClr val="BFBFBF"/>
    <a:srgbClr val="F3FBFE"/>
    <a:srgbClr val="D1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8A89D-C4DB-F443-A854-ECE0C34EB94E}" v="23" dt="2024-01-29T16:07:21.882"/>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2"/>
    <p:restoredTop sz="88707"/>
  </p:normalViewPr>
  <p:slideViewPr>
    <p:cSldViewPr snapToGrid="0">
      <p:cViewPr varScale="1">
        <p:scale>
          <a:sx n="113" d="100"/>
          <a:sy n="113" d="100"/>
        </p:scale>
        <p:origin x="736" y="176"/>
      </p:cViewPr>
      <p:guideLst>
        <p:guide orient="horz" pos="816"/>
        <p:guide pos="288"/>
        <p:guide orient="horz" pos="9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200F3-26B4-413B-A1EA-10724453899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AD19634C-7519-484E-A4EF-DD57E7357E3A}">
      <dgm:prSet/>
      <dgm:spPr/>
      <dgm:t>
        <a:bodyPr/>
        <a:lstStyle/>
        <a:p>
          <a:r>
            <a:rPr lang="en-US" dirty="0"/>
            <a:t>Healthcare</a:t>
          </a:r>
        </a:p>
      </dgm:t>
    </dgm:pt>
    <dgm:pt modelId="{D74240DF-BE32-4B71-AE84-81C97E031102}" type="parTrans" cxnId="{B883AF87-A66D-411A-9FEB-A3474CA61812}">
      <dgm:prSet/>
      <dgm:spPr/>
      <dgm:t>
        <a:bodyPr/>
        <a:lstStyle/>
        <a:p>
          <a:endParaRPr lang="en-US"/>
        </a:p>
      </dgm:t>
    </dgm:pt>
    <dgm:pt modelId="{2DAA8028-1C38-41F6-9177-AB00E1297752}" type="sibTrans" cxnId="{B883AF87-A66D-411A-9FEB-A3474CA61812}">
      <dgm:prSet/>
      <dgm:spPr/>
      <dgm:t>
        <a:bodyPr/>
        <a:lstStyle/>
        <a:p>
          <a:endParaRPr lang="en-US"/>
        </a:p>
      </dgm:t>
    </dgm:pt>
    <dgm:pt modelId="{83C8D25A-A4FF-4F9C-A088-25973AD3B967}">
      <dgm:prSet/>
      <dgm:spPr/>
      <dgm:t>
        <a:bodyPr/>
        <a:lstStyle/>
        <a:p>
          <a:r>
            <a:rPr lang="en-US" dirty="0"/>
            <a:t>Surg Tech</a:t>
          </a:r>
        </a:p>
      </dgm:t>
    </dgm:pt>
    <dgm:pt modelId="{50974340-1AAE-4497-95CF-76A9B41EB5F1}" type="parTrans" cxnId="{15342062-53EF-472C-AFED-28B6F8B81996}">
      <dgm:prSet/>
      <dgm:spPr/>
      <dgm:t>
        <a:bodyPr/>
        <a:lstStyle/>
        <a:p>
          <a:endParaRPr lang="en-US"/>
        </a:p>
      </dgm:t>
    </dgm:pt>
    <dgm:pt modelId="{BBA850CC-0BA8-4F21-B831-4E3FBF738571}" type="sibTrans" cxnId="{15342062-53EF-472C-AFED-28B6F8B81996}">
      <dgm:prSet/>
      <dgm:spPr/>
      <dgm:t>
        <a:bodyPr/>
        <a:lstStyle/>
        <a:p>
          <a:endParaRPr lang="en-US"/>
        </a:p>
      </dgm:t>
    </dgm:pt>
    <dgm:pt modelId="{A07F3F8D-5CF4-415C-A1BB-F64895EA358C}">
      <dgm:prSet/>
      <dgm:spPr/>
      <dgm:t>
        <a:bodyPr/>
        <a:lstStyle/>
        <a:p>
          <a:r>
            <a:rPr lang="en-US" dirty="0"/>
            <a:t>LPN</a:t>
          </a:r>
        </a:p>
      </dgm:t>
    </dgm:pt>
    <dgm:pt modelId="{CB503B09-EFC5-450B-956D-004D5FDC33F1}" type="parTrans" cxnId="{74511A48-98ED-47B9-B071-F0031CC6B4BA}">
      <dgm:prSet/>
      <dgm:spPr/>
      <dgm:t>
        <a:bodyPr/>
        <a:lstStyle/>
        <a:p>
          <a:endParaRPr lang="en-US"/>
        </a:p>
      </dgm:t>
    </dgm:pt>
    <dgm:pt modelId="{23FC6A48-59E7-4070-B5C0-98EC5DC08499}" type="sibTrans" cxnId="{74511A48-98ED-47B9-B071-F0031CC6B4BA}">
      <dgm:prSet/>
      <dgm:spPr/>
      <dgm:t>
        <a:bodyPr/>
        <a:lstStyle/>
        <a:p>
          <a:endParaRPr lang="en-US"/>
        </a:p>
      </dgm:t>
    </dgm:pt>
    <dgm:pt modelId="{378F7373-66A5-472C-84FD-28E18923DAA4}">
      <dgm:prSet/>
      <dgm:spPr/>
      <dgm:t>
        <a:bodyPr/>
        <a:lstStyle/>
        <a:p>
          <a:r>
            <a:rPr lang="en-US" dirty="0"/>
            <a:t>Information Technology:</a:t>
          </a:r>
        </a:p>
      </dgm:t>
    </dgm:pt>
    <dgm:pt modelId="{702C0FE9-F2D8-48E4-9B8D-67D4D8A15C79}" type="parTrans" cxnId="{F7CF3BA8-F34D-4CB2-B3F6-AC96CC01AB20}">
      <dgm:prSet/>
      <dgm:spPr/>
      <dgm:t>
        <a:bodyPr/>
        <a:lstStyle/>
        <a:p>
          <a:endParaRPr lang="en-US"/>
        </a:p>
      </dgm:t>
    </dgm:pt>
    <dgm:pt modelId="{3FEBBB3A-A59D-485C-B52A-F65E74759BD1}" type="sibTrans" cxnId="{F7CF3BA8-F34D-4CB2-B3F6-AC96CC01AB20}">
      <dgm:prSet/>
      <dgm:spPr/>
      <dgm:t>
        <a:bodyPr/>
        <a:lstStyle/>
        <a:p>
          <a:endParaRPr lang="en-US"/>
        </a:p>
      </dgm:t>
    </dgm:pt>
    <dgm:pt modelId="{A86EFBA1-FD83-4F94-A626-5355E90707AC}">
      <dgm:prSet/>
      <dgm:spPr/>
      <dgm:t>
        <a:bodyPr/>
        <a:lstStyle/>
        <a:p>
          <a:r>
            <a:rPr lang="en-US" dirty="0"/>
            <a:t>IT Field Support Specialist</a:t>
          </a:r>
        </a:p>
      </dgm:t>
    </dgm:pt>
    <dgm:pt modelId="{8B8EDE8E-7BF1-48BD-965A-ED02F5FE8C3D}" type="parTrans" cxnId="{F5230FC9-DFBB-412B-809F-E527B9B79D63}">
      <dgm:prSet/>
      <dgm:spPr/>
      <dgm:t>
        <a:bodyPr/>
        <a:lstStyle/>
        <a:p>
          <a:endParaRPr lang="en-US"/>
        </a:p>
      </dgm:t>
    </dgm:pt>
    <dgm:pt modelId="{92E08F88-B2CE-4D5C-9697-D1D1867442D2}" type="sibTrans" cxnId="{F5230FC9-DFBB-412B-809F-E527B9B79D63}">
      <dgm:prSet/>
      <dgm:spPr/>
      <dgm:t>
        <a:bodyPr/>
        <a:lstStyle/>
        <a:p>
          <a:endParaRPr lang="en-US"/>
        </a:p>
      </dgm:t>
    </dgm:pt>
    <dgm:pt modelId="{39B482F7-85CE-4E1F-ABCE-C98533225414}">
      <dgm:prSet/>
      <dgm:spPr/>
      <dgm:t>
        <a:bodyPr/>
        <a:lstStyle/>
        <a:p>
          <a:r>
            <a:rPr lang="en-US" dirty="0"/>
            <a:t>Network Field Support Specialist</a:t>
          </a:r>
        </a:p>
      </dgm:t>
    </dgm:pt>
    <dgm:pt modelId="{5B6B9A56-DCE0-4378-B442-B3E12156B81C}" type="parTrans" cxnId="{80CAAC1E-3342-4991-A02F-32C964FD4BAB}">
      <dgm:prSet/>
      <dgm:spPr/>
      <dgm:t>
        <a:bodyPr/>
        <a:lstStyle/>
        <a:p>
          <a:endParaRPr lang="en-US"/>
        </a:p>
      </dgm:t>
    </dgm:pt>
    <dgm:pt modelId="{8E741991-B819-43BC-8955-9DB2A34B9A01}" type="sibTrans" cxnId="{80CAAC1E-3342-4991-A02F-32C964FD4BAB}">
      <dgm:prSet/>
      <dgm:spPr/>
      <dgm:t>
        <a:bodyPr/>
        <a:lstStyle/>
        <a:p>
          <a:endParaRPr lang="en-US"/>
        </a:p>
      </dgm:t>
    </dgm:pt>
    <dgm:pt modelId="{6ED7483C-0DD4-476D-B3B2-8A78B26FBDC1}">
      <dgm:prSet/>
      <dgm:spPr/>
      <dgm:t>
        <a:bodyPr/>
        <a:lstStyle/>
        <a:p>
          <a:r>
            <a:rPr lang="en-US" dirty="0"/>
            <a:t>Information System Security Specialist</a:t>
          </a:r>
        </a:p>
      </dgm:t>
    </dgm:pt>
    <dgm:pt modelId="{08D87568-C3BD-4F01-ADE2-E6437C6077A5}" type="parTrans" cxnId="{2F8BF6EB-662D-4981-B9EE-4F2CA6461AA1}">
      <dgm:prSet/>
      <dgm:spPr/>
      <dgm:t>
        <a:bodyPr/>
        <a:lstStyle/>
        <a:p>
          <a:endParaRPr lang="en-US"/>
        </a:p>
      </dgm:t>
    </dgm:pt>
    <dgm:pt modelId="{7B780FFF-9496-46B3-9870-4245A3FDA73E}" type="sibTrans" cxnId="{2F8BF6EB-662D-4981-B9EE-4F2CA6461AA1}">
      <dgm:prSet/>
      <dgm:spPr/>
      <dgm:t>
        <a:bodyPr/>
        <a:lstStyle/>
        <a:p>
          <a:endParaRPr lang="en-US"/>
        </a:p>
      </dgm:t>
    </dgm:pt>
    <dgm:pt modelId="{5D58FFDB-8B96-4738-9B3D-D39A4D08EF37}">
      <dgm:prSet/>
      <dgm:spPr/>
      <dgm:t>
        <a:bodyPr/>
        <a:lstStyle/>
        <a:p>
          <a:r>
            <a:rPr lang="en-US" dirty="0"/>
            <a:t>Linux System Administrator</a:t>
          </a:r>
        </a:p>
      </dgm:t>
    </dgm:pt>
    <dgm:pt modelId="{553349B8-DA2A-4C4C-AE88-975EB6464058}" type="parTrans" cxnId="{A1E56B18-1D6F-41E0-BC9B-DF70DD7CA289}">
      <dgm:prSet/>
      <dgm:spPr/>
      <dgm:t>
        <a:bodyPr/>
        <a:lstStyle/>
        <a:p>
          <a:endParaRPr lang="en-US"/>
        </a:p>
      </dgm:t>
    </dgm:pt>
    <dgm:pt modelId="{8F9F19C1-BCA1-4C18-B06B-24DF84F94CF4}" type="sibTrans" cxnId="{A1E56B18-1D6F-41E0-BC9B-DF70DD7CA289}">
      <dgm:prSet/>
      <dgm:spPr/>
      <dgm:t>
        <a:bodyPr/>
        <a:lstStyle/>
        <a:p>
          <a:endParaRPr lang="en-US"/>
        </a:p>
      </dgm:t>
    </dgm:pt>
    <dgm:pt modelId="{97F673B8-E743-46A2-AE10-1D442B9D41F6}">
      <dgm:prSet/>
      <dgm:spPr/>
      <dgm:t>
        <a:bodyPr/>
        <a:lstStyle/>
        <a:p>
          <a:r>
            <a:rPr lang="en-US" dirty="0"/>
            <a:t>Help Desk</a:t>
          </a:r>
        </a:p>
      </dgm:t>
    </dgm:pt>
    <dgm:pt modelId="{4CE4670C-6DEA-4E11-9985-853464A21E80}" type="parTrans" cxnId="{DD818F5A-4658-4126-B7A9-F39DCF20AE44}">
      <dgm:prSet/>
      <dgm:spPr/>
      <dgm:t>
        <a:bodyPr/>
        <a:lstStyle/>
        <a:p>
          <a:endParaRPr lang="en-US"/>
        </a:p>
      </dgm:t>
    </dgm:pt>
    <dgm:pt modelId="{6F8E76A1-73CB-49A9-B08C-B6E017524398}" type="sibTrans" cxnId="{DD818F5A-4658-4126-B7A9-F39DCF20AE44}">
      <dgm:prSet/>
      <dgm:spPr/>
      <dgm:t>
        <a:bodyPr/>
        <a:lstStyle/>
        <a:p>
          <a:endParaRPr lang="en-US"/>
        </a:p>
      </dgm:t>
    </dgm:pt>
    <dgm:pt modelId="{AC0531DA-50AA-CC4D-B317-7787B98FDE0C}" type="pres">
      <dgm:prSet presAssocID="{EC1200F3-26B4-413B-A1EA-107244538998}" presName="linear" presStyleCnt="0">
        <dgm:presLayoutVars>
          <dgm:dir/>
          <dgm:animLvl val="lvl"/>
          <dgm:resizeHandles val="exact"/>
        </dgm:presLayoutVars>
      </dgm:prSet>
      <dgm:spPr/>
    </dgm:pt>
    <dgm:pt modelId="{8BEB0D47-EB7A-6546-9F3D-E0379E7D8F3A}" type="pres">
      <dgm:prSet presAssocID="{AD19634C-7519-484E-A4EF-DD57E7357E3A}" presName="parentLin" presStyleCnt="0"/>
      <dgm:spPr/>
    </dgm:pt>
    <dgm:pt modelId="{ADE045D3-26FA-F64A-A15F-A3B8FFFCE577}" type="pres">
      <dgm:prSet presAssocID="{AD19634C-7519-484E-A4EF-DD57E7357E3A}" presName="parentLeftMargin" presStyleLbl="node1" presStyleIdx="0" presStyleCnt="2"/>
      <dgm:spPr/>
    </dgm:pt>
    <dgm:pt modelId="{5432F330-E9AB-8747-9666-5786D0D9D623}" type="pres">
      <dgm:prSet presAssocID="{AD19634C-7519-484E-A4EF-DD57E7357E3A}" presName="parentText" presStyleLbl="node1" presStyleIdx="0" presStyleCnt="2">
        <dgm:presLayoutVars>
          <dgm:chMax val="0"/>
          <dgm:bulletEnabled val="1"/>
        </dgm:presLayoutVars>
      </dgm:prSet>
      <dgm:spPr/>
    </dgm:pt>
    <dgm:pt modelId="{892ACC1F-3FA0-9F4B-AC13-9B70C44B7799}" type="pres">
      <dgm:prSet presAssocID="{AD19634C-7519-484E-A4EF-DD57E7357E3A}" presName="negativeSpace" presStyleCnt="0"/>
      <dgm:spPr/>
    </dgm:pt>
    <dgm:pt modelId="{F0980B93-ABD2-BF48-9259-63DAF4ED6D6D}" type="pres">
      <dgm:prSet presAssocID="{AD19634C-7519-484E-A4EF-DD57E7357E3A}" presName="childText" presStyleLbl="conFgAcc1" presStyleIdx="0" presStyleCnt="2">
        <dgm:presLayoutVars>
          <dgm:bulletEnabled val="1"/>
        </dgm:presLayoutVars>
      </dgm:prSet>
      <dgm:spPr/>
    </dgm:pt>
    <dgm:pt modelId="{D9D0C3BD-EF9C-F44F-ABA1-B4CD843B8AAE}" type="pres">
      <dgm:prSet presAssocID="{2DAA8028-1C38-41F6-9177-AB00E1297752}" presName="spaceBetweenRectangles" presStyleCnt="0"/>
      <dgm:spPr/>
    </dgm:pt>
    <dgm:pt modelId="{376D106D-96E2-5048-AF8A-59C89A92B145}" type="pres">
      <dgm:prSet presAssocID="{378F7373-66A5-472C-84FD-28E18923DAA4}" presName="parentLin" presStyleCnt="0"/>
      <dgm:spPr/>
    </dgm:pt>
    <dgm:pt modelId="{F5A318C7-5E94-FE4C-8A12-EB195F32F161}" type="pres">
      <dgm:prSet presAssocID="{378F7373-66A5-472C-84FD-28E18923DAA4}" presName="parentLeftMargin" presStyleLbl="node1" presStyleIdx="0" presStyleCnt="2"/>
      <dgm:spPr/>
    </dgm:pt>
    <dgm:pt modelId="{BD5C251D-35A8-4641-99DB-272EC4362D38}" type="pres">
      <dgm:prSet presAssocID="{378F7373-66A5-472C-84FD-28E18923DAA4}" presName="parentText" presStyleLbl="node1" presStyleIdx="1" presStyleCnt="2">
        <dgm:presLayoutVars>
          <dgm:chMax val="0"/>
          <dgm:bulletEnabled val="1"/>
        </dgm:presLayoutVars>
      </dgm:prSet>
      <dgm:spPr/>
    </dgm:pt>
    <dgm:pt modelId="{CDA152F9-A396-0E41-B4BF-0107BBBAD615}" type="pres">
      <dgm:prSet presAssocID="{378F7373-66A5-472C-84FD-28E18923DAA4}" presName="negativeSpace" presStyleCnt="0"/>
      <dgm:spPr/>
    </dgm:pt>
    <dgm:pt modelId="{A114CFF6-3C2E-8743-B8B8-45AEEBE8F912}" type="pres">
      <dgm:prSet presAssocID="{378F7373-66A5-472C-84FD-28E18923DAA4}" presName="childText" presStyleLbl="conFgAcc1" presStyleIdx="1" presStyleCnt="2">
        <dgm:presLayoutVars>
          <dgm:bulletEnabled val="1"/>
        </dgm:presLayoutVars>
      </dgm:prSet>
      <dgm:spPr/>
    </dgm:pt>
  </dgm:ptLst>
  <dgm:cxnLst>
    <dgm:cxn modelId="{128F210E-0B18-8E4C-9800-B60C40CC1ACA}" type="presOf" srcId="{AD19634C-7519-484E-A4EF-DD57E7357E3A}" destId="{5432F330-E9AB-8747-9666-5786D0D9D623}" srcOrd="1" destOrd="0" presId="urn:microsoft.com/office/officeart/2005/8/layout/list1"/>
    <dgm:cxn modelId="{96459515-F224-1945-82F8-B3BCBE1B805F}" type="presOf" srcId="{6ED7483C-0DD4-476D-B3B2-8A78B26FBDC1}" destId="{A114CFF6-3C2E-8743-B8B8-45AEEBE8F912}" srcOrd="0" destOrd="2" presId="urn:microsoft.com/office/officeart/2005/8/layout/list1"/>
    <dgm:cxn modelId="{A1E56B18-1D6F-41E0-BC9B-DF70DD7CA289}" srcId="{378F7373-66A5-472C-84FD-28E18923DAA4}" destId="{5D58FFDB-8B96-4738-9B3D-D39A4D08EF37}" srcOrd="3" destOrd="0" parTransId="{553349B8-DA2A-4C4C-AE88-975EB6464058}" sibTransId="{8F9F19C1-BCA1-4C18-B06B-24DF84F94CF4}"/>
    <dgm:cxn modelId="{0AF4451A-A076-3F4C-A3AF-6380CA90B605}" type="presOf" srcId="{AD19634C-7519-484E-A4EF-DD57E7357E3A}" destId="{ADE045D3-26FA-F64A-A15F-A3B8FFFCE577}" srcOrd="0" destOrd="0" presId="urn:microsoft.com/office/officeart/2005/8/layout/list1"/>
    <dgm:cxn modelId="{F818641C-4B96-5A46-8589-2CDAFF045924}" type="presOf" srcId="{378F7373-66A5-472C-84FD-28E18923DAA4}" destId="{BD5C251D-35A8-4641-99DB-272EC4362D38}" srcOrd="1" destOrd="0" presId="urn:microsoft.com/office/officeart/2005/8/layout/list1"/>
    <dgm:cxn modelId="{80CAAC1E-3342-4991-A02F-32C964FD4BAB}" srcId="{378F7373-66A5-472C-84FD-28E18923DAA4}" destId="{39B482F7-85CE-4E1F-ABCE-C98533225414}" srcOrd="1" destOrd="0" parTransId="{5B6B9A56-DCE0-4378-B442-B3E12156B81C}" sibTransId="{8E741991-B819-43BC-8955-9DB2A34B9A01}"/>
    <dgm:cxn modelId="{EFB48C3C-D128-1544-9829-A6A8D6A2B532}" type="presOf" srcId="{378F7373-66A5-472C-84FD-28E18923DAA4}" destId="{F5A318C7-5E94-FE4C-8A12-EB195F32F161}" srcOrd="0" destOrd="0" presId="urn:microsoft.com/office/officeart/2005/8/layout/list1"/>
    <dgm:cxn modelId="{74511A48-98ED-47B9-B071-F0031CC6B4BA}" srcId="{AD19634C-7519-484E-A4EF-DD57E7357E3A}" destId="{A07F3F8D-5CF4-415C-A1BB-F64895EA358C}" srcOrd="1" destOrd="0" parTransId="{CB503B09-EFC5-450B-956D-004D5FDC33F1}" sibTransId="{23FC6A48-59E7-4070-B5C0-98EC5DC08499}"/>
    <dgm:cxn modelId="{DD818F5A-4658-4126-B7A9-F39DCF20AE44}" srcId="{378F7373-66A5-472C-84FD-28E18923DAA4}" destId="{97F673B8-E743-46A2-AE10-1D442B9D41F6}" srcOrd="4" destOrd="0" parTransId="{4CE4670C-6DEA-4E11-9985-853464A21E80}" sibTransId="{6F8E76A1-73CB-49A9-B08C-B6E017524398}"/>
    <dgm:cxn modelId="{15342062-53EF-472C-AFED-28B6F8B81996}" srcId="{AD19634C-7519-484E-A4EF-DD57E7357E3A}" destId="{83C8D25A-A4FF-4F9C-A088-25973AD3B967}" srcOrd="0" destOrd="0" parTransId="{50974340-1AAE-4497-95CF-76A9B41EB5F1}" sibTransId="{BBA850CC-0BA8-4F21-B831-4E3FBF738571}"/>
    <dgm:cxn modelId="{B883AF87-A66D-411A-9FEB-A3474CA61812}" srcId="{EC1200F3-26B4-413B-A1EA-107244538998}" destId="{AD19634C-7519-484E-A4EF-DD57E7357E3A}" srcOrd="0" destOrd="0" parTransId="{D74240DF-BE32-4B71-AE84-81C97E031102}" sibTransId="{2DAA8028-1C38-41F6-9177-AB00E1297752}"/>
    <dgm:cxn modelId="{89428597-3E73-9B4E-B4FE-EE35BF89C097}" type="presOf" srcId="{83C8D25A-A4FF-4F9C-A088-25973AD3B967}" destId="{F0980B93-ABD2-BF48-9259-63DAF4ED6D6D}" srcOrd="0" destOrd="0" presId="urn:microsoft.com/office/officeart/2005/8/layout/list1"/>
    <dgm:cxn modelId="{F7CF3BA8-F34D-4CB2-B3F6-AC96CC01AB20}" srcId="{EC1200F3-26B4-413B-A1EA-107244538998}" destId="{378F7373-66A5-472C-84FD-28E18923DAA4}" srcOrd="1" destOrd="0" parTransId="{702C0FE9-F2D8-48E4-9B8D-67D4D8A15C79}" sibTransId="{3FEBBB3A-A59D-485C-B52A-F65E74759BD1}"/>
    <dgm:cxn modelId="{94CD28A9-6164-714E-916E-5FE298E5FC56}" type="presOf" srcId="{EC1200F3-26B4-413B-A1EA-107244538998}" destId="{AC0531DA-50AA-CC4D-B317-7787B98FDE0C}" srcOrd="0" destOrd="0" presId="urn:microsoft.com/office/officeart/2005/8/layout/list1"/>
    <dgm:cxn modelId="{2274E3BA-3A18-604E-8CF2-18F12A254051}" type="presOf" srcId="{A07F3F8D-5CF4-415C-A1BB-F64895EA358C}" destId="{F0980B93-ABD2-BF48-9259-63DAF4ED6D6D}" srcOrd="0" destOrd="1" presId="urn:microsoft.com/office/officeart/2005/8/layout/list1"/>
    <dgm:cxn modelId="{730900BF-4425-D04F-985A-D98ABA91C8B8}" type="presOf" srcId="{39B482F7-85CE-4E1F-ABCE-C98533225414}" destId="{A114CFF6-3C2E-8743-B8B8-45AEEBE8F912}" srcOrd="0" destOrd="1" presId="urn:microsoft.com/office/officeart/2005/8/layout/list1"/>
    <dgm:cxn modelId="{F5230FC9-DFBB-412B-809F-E527B9B79D63}" srcId="{378F7373-66A5-472C-84FD-28E18923DAA4}" destId="{A86EFBA1-FD83-4F94-A626-5355E90707AC}" srcOrd="0" destOrd="0" parTransId="{8B8EDE8E-7BF1-48BD-965A-ED02F5FE8C3D}" sibTransId="{92E08F88-B2CE-4D5C-9697-D1D1867442D2}"/>
    <dgm:cxn modelId="{4E729CE8-879D-8548-984B-3BAF0657F4D1}" type="presOf" srcId="{A86EFBA1-FD83-4F94-A626-5355E90707AC}" destId="{A114CFF6-3C2E-8743-B8B8-45AEEBE8F912}" srcOrd="0" destOrd="0" presId="urn:microsoft.com/office/officeart/2005/8/layout/list1"/>
    <dgm:cxn modelId="{2F8BF6EB-662D-4981-B9EE-4F2CA6461AA1}" srcId="{378F7373-66A5-472C-84FD-28E18923DAA4}" destId="{6ED7483C-0DD4-476D-B3B2-8A78B26FBDC1}" srcOrd="2" destOrd="0" parTransId="{08D87568-C3BD-4F01-ADE2-E6437C6077A5}" sibTransId="{7B780FFF-9496-46B3-9870-4245A3FDA73E}"/>
    <dgm:cxn modelId="{B0D840EF-7245-4043-A348-3F2837C6CAEB}" type="presOf" srcId="{5D58FFDB-8B96-4738-9B3D-D39A4D08EF37}" destId="{A114CFF6-3C2E-8743-B8B8-45AEEBE8F912}" srcOrd="0" destOrd="3" presId="urn:microsoft.com/office/officeart/2005/8/layout/list1"/>
    <dgm:cxn modelId="{A3D0C6FF-0485-724F-B006-6A7C4C1C37B5}" type="presOf" srcId="{97F673B8-E743-46A2-AE10-1D442B9D41F6}" destId="{A114CFF6-3C2E-8743-B8B8-45AEEBE8F912}" srcOrd="0" destOrd="4" presId="urn:microsoft.com/office/officeart/2005/8/layout/list1"/>
    <dgm:cxn modelId="{22E97DE3-E33D-B64B-8C7A-B044FA88E974}" type="presParOf" srcId="{AC0531DA-50AA-CC4D-B317-7787B98FDE0C}" destId="{8BEB0D47-EB7A-6546-9F3D-E0379E7D8F3A}" srcOrd="0" destOrd="0" presId="urn:microsoft.com/office/officeart/2005/8/layout/list1"/>
    <dgm:cxn modelId="{AA546352-951F-BC48-94DB-EDBFF0683A45}" type="presParOf" srcId="{8BEB0D47-EB7A-6546-9F3D-E0379E7D8F3A}" destId="{ADE045D3-26FA-F64A-A15F-A3B8FFFCE577}" srcOrd="0" destOrd="0" presId="urn:microsoft.com/office/officeart/2005/8/layout/list1"/>
    <dgm:cxn modelId="{5802F193-8513-F041-8F64-EFB9D93EFA8A}" type="presParOf" srcId="{8BEB0D47-EB7A-6546-9F3D-E0379E7D8F3A}" destId="{5432F330-E9AB-8747-9666-5786D0D9D623}" srcOrd="1" destOrd="0" presId="urn:microsoft.com/office/officeart/2005/8/layout/list1"/>
    <dgm:cxn modelId="{BE51B50E-0954-5942-9306-FF30549707D2}" type="presParOf" srcId="{AC0531DA-50AA-CC4D-B317-7787B98FDE0C}" destId="{892ACC1F-3FA0-9F4B-AC13-9B70C44B7799}" srcOrd="1" destOrd="0" presId="urn:microsoft.com/office/officeart/2005/8/layout/list1"/>
    <dgm:cxn modelId="{367D728D-5046-6847-8A20-DCFF51716912}" type="presParOf" srcId="{AC0531DA-50AA-CC4D-B317-7787B98FDE0C}" destId="{F0980B93-ABD2-BF48-9259-63DAF4ED6D6D}" srcOrd="2" destOrd="0" presId="urn:microsoft.com/office/officeart/2005/8/layout/list1"/>
    <dgm:cxn modelId="{102382AC-6F5E-014E-804C-A17DDBC18E97}" type="presParOf" srcId="{AC0531DA-50AA-CC4D-B317-7787B98FDE0C}" destId="{D9D0C3BD-EF9C-F44F-ABA1-B4CD843B8AAE}" srcOrd="3" destOrd="0" presId="urn:microsoft.com/office/officeart/2005/8/layout/list1"/>
    <dgm:cxn modelId="{31B9A542-264B-F64B-A1B5-DAD19CC873F7}" type="presParOf" srcId="{AC0531DA-50AA-CC4D-B317-7787B98FDE0C}" destId="{376D106D-96E2-5048-AF8A-59C89A92B145}" srcOrd="4" destOrd="0" presId="urn:microsoft.com/office/officeart/2005/8/layout/list1"/>
    <dgm:cxn modelId="{A5C87F8D-A673-D642-878F-1F75A80F98E2}" type="presParOf" srcId="{376D106D-96E2-5048-AF8A-59C89A92B145}" destId="{F5A318C7-5E94-FE4C-8A12-EB195F32F161}" srcOrd="0" destOrd="0" presId="urn:microsoft.com/office/officeart/2005/8/layout/list1"/>
    <dgm:cxn modelId="{9D803C6B-A5DC-E449-AC64-46E0DB95D763}" type="presParOf" srcId="{376D106D-96E2-5048-AF8A-59C89A92B145}" destId="{BD5C251D-35A8-4641-99DB-272EC4362D38}" srcOrd="1" destOrd="0" presId="urn:microsoft.com/office/officeart/2005/8/layout/list1"/>
    <dgm:cxn modelId="{64C9AABB-97A7-3B41-BD96-EE0669C8D8C8}" type="presParOf" srcId="{AC0531DA-50AA-CC4D-B317-7787B98FDE0C}" destId="{CDA152F9-A396-0E41-B4BF-0107BBBAD615}" srcOrd="5" destOrd="0" presId="urn:microsoft.com/office/officeart/2005/8/layout/list1"/>
    <dgm:cxn modelId="{A9F9B91E-1A39-EA46-A4C0-8F21C705E975}" type="presParOf" srcId="{AC0531DA-50AA-CC4D-B317-7787B98FDE0C}" destId="{A114CFF6-3C2E-8743-B8B8-45AEEBE8F91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80B93-ABD2-BF48-9259-63DAF4ED6D6D}">
      <dsp:nvSpPr>
        <dsp:cNvPr id="0" name=""/>
        <dsp:cNvSpPr/>
      </dsp:nvSpPr>
      <dsp:spPr>
        <a:xfrm>
          <a:off x="0" y="400977"/>
          <a:ext cx="4944641" cy="13607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759" tIns="499872" rIns="3837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Surg Tech</a:t>
          </a:r>
        </a:p>
        <a:p>
          <a:pPr marL="228600" lvl="1" indent="-228600" algn="l" defTabSz="1066800">
            <a:lnSpc>
              <a:spcPct val="90000"/>
            </a:lnSpc>
            <a:spcBef>
              <a:spcPct val="0"/>
            </a:spcBef>
            <a:spcAft>
              <a:spcPct val="15000"/>
            </a:spcAft>
            <a:buChar char="•"/>
          </a:pPr>
          <a:r>
            <a:rPr lang="en-US" sz="2400" kern="1200" dirty="0"/>
            <a:t>LPN</a:t>
          </a:r>
        </a:p>
      </dsp:txBody>
      <dsp:txXfrm>
        <a:off x="0" y="400977"/>
        <a:ext cx="4944641" cy="1360799"/>
      </dsp:txXfrm>
    </dsp:sp>
    <dsp:sp modelId="{5432F330-E9AB-8747-9666-5786D0D9D623}">
      <dsp:nvSpPr>
        <dsp:cNvPr id="0" name=""/>
        <dsp:cNvSpPr/>
      </dsp:nvSpPr>
      <dsp:spPr>
        <a:xfrm>
          <a:off x="247232" y="46737"/>
          <a:ext cx="3461248"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827" tIns="0" rIns="130827" bIns="0" numCol="1" spcCol="1270" anchor="ctr" anchorCtr="0">
          <a:noAutofit/>
        </a:bodyPr>
        <a:lstStyle/>
        <a:p>
          <a:pPr marL="0" lvl="0" indent="0" algn="l" defTabSz="1066800">
            <a:lnSpc>
              <a:spcPct val="90000"/>
            </a:lnSpc>
            <a:spcBef>
              <a:spcPct val="0"/>
            </a:spcBef>
            <a:spcAft>
              <a:spcPct val="35000"/>
            </a:spcAft>
            <a:buNone/>
          </a:pPr>
          <a:r>
            <a:rPr lang="en-US" sz="2400" kern="1200" dirty="0"/>
            <a:t>Healthcare</a:t>
          </a:r>
        </a:p>
      </dsp:txBody>
      <dsp:txXfrm>
        <a:off x="281817" y="81322"/>
        <a:ext cx="3392078" cy="639310"/>
      </dsp:txXfrm>
    </dsp:sp>
    <dsp:sp modelId="{A114CFF6-3C2E-8743-B8B8-45AEEBE8F912}">
      <dsp:nvSpPr>
        <dsp:cNvPr id="0" name=""/>
        <dsp:cNvSpPr/>
      </dsp:nvSpPr>
      <dsp:spPr>
        <a:xfrm>
          <a:off x="0" y="2245617"/>
          <a:ext cx="4944641" cy="30995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3759" tIns="499872" rIns="38375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IT Field Support Specialist</a:t>
          </a:r>
        </a:p>
        <a:p>
          <a:pPr marL="228600" lvl="1" indent="-228600" algn="l" defTabSz="1066800">
            <a:lnSpc>
              <a:spcPct val="90000"/>
            </a:lnSpc>
            <a:spcBef>
              <a:spcPct val="0"/>
            </a:spcBef>
            <a:spcAft>
              <a:spcPct val="15000"/>
            </a:spcAft>
            <a:buChar char="•"/>
          </a:pPr>
          <a:r>
            <a:rPr lang="en-US" sz="2400" kern="1200" dirty="0"/>
            <a:t>Network Field Support Specialist</a:t>
          </a:r>
        </a:p>
        <a:p>
          <a:pPr marL="228600" lvl="1" indent="-228600" algn="l" defTabSz="1066800">
            <a:lnSpc>
              <a:spcPct val="90000"/>
            </a:lnSpc>
            <a:spcBef>
              <a:spcPct val="0"/>
            </a:spcBef>
            <a:spcAft>
              <a:spcPct val="15000"/>
            </a:spcAft>
            <a:buChar char="•"/>
          </a:pPr>
          <a:r>
            <a:rPr lang="en-US" sz="2400" kern="1200" dirty="0"/>
            <a:t>Information System Security Specialist</a:t>
          </a:r>
        </a:p>
        <a:p>
          <a:pPr marL="228600" lvl="1" indent="-228600" algn="l" defTabSz="1066800">
            <a:lnSpc>
              <a:spcPct val="90000"/>
            </a:lnSpc>
            <a:spcBef>
              <a:spcPct val="0"/>
            </a:spcBef>
            <a:spcAft>
              <a:spcPct val="15000"/>
            </a:spcAft>
            <a:buChar char="•"/>
          </a:pPr>
          <a:r>
            <a:rPr lang="en-US" sz="2400" kern="1200" dirty="0"/>
            <a:t>Linux System Administrator</a:t>
          </a:r>
        </a:p>
        <a:p>
          <a:pPr marL="228600" lvl="1" indent="-228600" algn="l" defTabSz="1066800">
            <a:lnSpc>
              <a:spcPct val="90000"/>
            </a:lnSpc>
            <a:spcBef>
              <a:spcPct val="0"/>
            </a:spcBef>
            <a:spcAft>
              <a:spcPct val="15000"/>
            </a:spcAft>
            <a:buChar char="•"/>
          </a:pPr>
          <a:r>
            <a:rPr lang="en-US" sz="2400" kern="1200" dirty="0"/>
            <a:t>Help Desk</a:t>
          </a:r>
        </a:p>
      </dsp:txBody>
      <dsp:txXfrm>
        <a:off x="0" y="2245617"/>
        <a:ext cx="4944641" cy="3099599"/>
      </dsp:txXfrm>
    </dsp:sp>
    <dsp:sp modelId="{BD5C251D-35A8-4641-99DB-272EC4362D38}">
      <dsp:nvSpPr>
        <dsp:cNvPr id="0" name=""/>
        <dsp:cNvSpPr/>
      </dsp:nvSpPr>
      <dsp:spPr>
        <a:xfrm>
          <a:off x="247232" y="1891377"/>
          <a:ext cx="3461248"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827" tIns="0" rIns="130827" bIns="0" numCol="1" spcCol="1270" anchor="ctr" anchorCtr="0">
          <a:noAutofit/>
        </a:bodyPr>
        <a:lstStyle/>
        <a:p>
          <a:pPr marL="0" lvl="0" indent="0" algn="l" defTabSz="1066800">
            <a:lnSpc>
              <a:spcPct val="90000"/>
            </a:lnSpc>
            <a:spcBef>
              <a:spcPct val="0"/>
            </a:spcBef>
            <a:spcAft>
              <a:spcPct val="35000"/>
            </a:spcAft>
            <a:buNone/>
          </a:pPr>
          <a:r>
            <a:rPr lang="en-US" sz="2400" kern="1200" dirty="0"/>
            <a:t>Information Technology:</a:t>
          </a:r>
        </a:p>
      </dsp:txBody>
      <dsp:txXfrm>
        <a:off x="281817" y="1925962"/>
        <a:ext cx="3392078"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334471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F9670F-B05C-4E29-9927-D8558D7BA470}" type="slidenum">
              <a:rPr lang="en-US" smtClean="0"/>
              <a:pPr/>
              <a:t>2</a:t>
            </a:fld>
            <a:endParaRPr lang="en-US" dirty="0"/>
          </a:p>
        </p:txBody>
      </p:sp>
      <p:sp>
        <p:nvSpPr>
          <p:cNvPr id="9" name="Slide Image Placeholder 8">
            <a:extLst>
              <a:ext uri="{FF2B5EF4-FFF2-40B4-BE49-F238E27FC236}">
                <a16:creationId xmlns:a16="http://schemas.microsoft.com/office/drawing/2014/main" id="{5C3D1257-90D6-4B06-96E6-427F792EDF37}"/>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D67144F1-529D-4FFA-9395-238980B5DD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2B4F2D4-6104-46A2-B90A-3C360EC68CD7}" type="slidenum">
              <a:rPr lang="en-US" smtClean="0"/>
              <a:t>3</a:t>
            </a:fld>
            <a:endParaRPr lang="en-US" dirty="0"/>
          </a:p>
        </p:txBody>
      </p:sp>
    </p:spTree>
    <p:extLst>
      <p:ext uri="{BB962C8B-B14F-4D97-AF65-F5344CB8AC3E}">
        <p14:creationId xmlns:p14="http://schemas.microsoft.com/office/powerpoint/2010/main" val="387849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E9B40-9C36-402D-BEE9-746F3A1145F4}" type="slidenum">
              <a:rPr lang="en-US" smtClean="0"/>
              <a:t>4</a:t>
            </a:fld>
            <a:endParaRPr lang="en-US" dirty="0"/>
          </a:p>
        </p:txBody>
      </p:sp>
    </p:spTree>
    <p:extLst>
      <p:ext uri="{BB962C8B-B14F-4D97-AF65-F5344CB8AC3E}">
        <p14:creationId xmlns:p14="http://schemas.microsoft.com/office/powerpoint/2010/main" val="1217583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BED6B-98A9-42D3-8F3B-FD246F0D9481}" type="slidenum">
              <a:rPr lang="en-US" smtClean="0"/>
              <a:t>10</a:t>
            </a:fld>
            <a:endParaRPr lang="en-US" dirty="0"/>
          </a:p>
        </p:txBody>
      </p:sp>
    </p:spTree>
    <p:extLst>
      <p:ext uri="{BB962C8B-B14F-4D97-AF65-F5344CB8AC3E}">
        <p14:creationId xmlns:p14="http://schemas.microsoft.com/office/powerpoint/2010/main" val="384841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7BFC-AEDD-464D-C8D5-D74E5D786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E8357-DDBC-66A2-B0D2-4B04AB213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A80AA-37E8-21A9-4FC5-AE4ECAAD8A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6B5A23-F2DA-58FB-0C4F-5D31AD2E1F56}"/>
              </a:ext>
            </a:extLst>
          </p:cNvPr>
          <p:cNvSpPr>
            <a:spLocks noGrp="1"/>
          </p:cNvSpPr>
          <p:nvPr>
            <p:ph type="sldNum" sz="quarter" idx="5"/>
          </p:nvPr>
        </p:nvSpPr>
        <p:spPr/>
        <p:txBody>
          <a:bodyPr/>
          <a:lstStyle/>
          <a:p>
            <a:fld id="{7F7BED6B-98A9-42D3-8F3B-FD246F0D9481}" type="slidenum">
              <a:rPr lang="en-US" smtClean="0"/>
              <a:t>11</a:t>
            </a:fld>
            <a:endParaRPr lang="en-US" dirty="0"/>
          </a:p>
        </p:txBody>
      </p:sp>
    </p:spTree>
    <p:extLst>
      <p:ext uri="{BB962C8B-B14F-4D97-AF65-F5344CB8AC3E}">
        <p14:creationId xmlns:p14="http://schemas.microsoft.com/office/powerpoint/2010/main" val="2372332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13</a:t>
            </a:fld>
            <a:endParaRPr lang="en-US" dirty="0"/>
          </a:p>
        </p:txBody>
      </p:sp>
      <p:sp>
        <p:nvSpPr>
          <p:cNvPr id="9" name="Slide Image Placeholder 8">
            <a:extLst>
              <a:ext uri="{FF2B5EF4-FFF2-40B4-BE49-F238E27FC236}">
                <a16:creationId xmlns:a16="http://schemas.microsoft.com/office/drawing/2014/main" id="{575F3113-3832-4943-A158-8D65E8EC31DA}"/>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9C4D8084-0CF4-451C-A8FF-83CAF6A380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29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C186C-568F-64C8-B801-EA2C2451D0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A93CD1-2D0A-6539-981F-A1B94AE92F5C}"/>
              </a:ext>
            </a:extLst>
          </p:cNvPr>
          <p:cNvSpPr>
            <a:spLocks noGrp="1"/>
          </p:cNvSpPr>
          <p:nvPr>
            <p:ph type="sldNum" sz="quarter" idx="10"/>
          </p:nvPr>
        </p:nvSpPr>
        <p:spPr/>
        <p:txBody>
          <a:bodyPr/>
          <a:lstStyle/>
          <a:p>
            <a:fld id="{B54DC83E-89B8-4806-9A94-7D2BAA520DC6}" type="slidenum">
              <a:rPr lang="en-US" smtClean="0"/>
              <a:pPr/>
              <a:t>14</a:t>
            </a:fld>
            <a:endParaRPr lang="en-US" dirty="0"/>
          </a:p>
        </p:txBody>
      </p:sp>
      <p:sp>
        <p:nvSpPr>
          <p:cNvPr id="9" name="Slide Image Placeholder 8">
            <a:extLst>
              <a:ext uri="{FF2B5EF4-FFF2-40B4-BE49-F238E27FC236}">
                <a16:creationId xmlns:a16="http://schemas.microsoft.com/office/drawing/2014/main" id="{31650FDF-1B13-8198-EF58-DDB5123D017A}"/>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69CE03B3-7F20-7959-E3E3-0614AA64C41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688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2961441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0584BD-82D5-0E11-0B54-A1B11F07FD75}"/>
              </a:ext>
            </a:extLst>
          </p:cNvPr>
          <p:cNvSpPr/>
          <p:nvPr userDrawn="1"/>
        </p:nvSpPr>
        <p:spPr>
          <a:xfrm>
            <a:off x="0" y="5798821"/>
            <a:ext cx="12192000" cy="104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yellow background with black text&#10;&#10;Description automatically generated">
            <a:extLst>
              <a:ext uri="{FF2B5EF4-FFF2-40B4-BE49-F238E27FC236}">
                <a16:creationId xmlns:a16="http://schemas.microsoft.com/office/drawing/2014/main" id="{7D8CF71A-89B6-5BB5-A4B0-0DCE8A2AF7D5}"/>
              </a:ext>
            </a:extLst>
          </p:cNvPr>
          <p:cNvPicPr>
            <a:picLocks noChangeAspect="1"/>
          </p:cNvPicPr>
          <p:nvPr userDrawn="1"/>
        </p:nvPicPr>
        <p:blipFill>
          <a:blip r:embed="rId2"/>
          <a:stretch>
            <a:fillRect/>
          </a:stretch>
        </p:blipFill>
        <p:spPr>
          <a:xfrm>
            <a:off x="6619291" y="6003057"/>
            <a:ext cx="1551790" cy="548640"/>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1508760"/>
            <a:ext cx="11139854" cy="1371600"/>
          </a:xfrm>
          <a:prstGeom prst="rect">
            <a:avLst/>
          </a:prstGeom>
        </p:spPr>
        <p:txBody>
          <a:bodyPr anchor="b">
            <a:normAutofit/>
          </a:bodyPr>
          <a:lstStyle>
            <a:lvl1pPr algn="l">
              <a:defRPr sz="40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a:prstGeom prst="rect">
            <a:avLst/>
          </a:prstGeom>
        </p:spPr>
        <p:txBody>
          <a:bodyPr>
            <a:normAutofit/>
          </a:bodyPr>
          <a:lstStyle>
            <a:lvl1pPr marL="0" indent="0">
              <a:buNone/>
              <a:defRPr sz="2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609241"/>
          </a:xfrm>
          <a:prstGeom prst="rect">
            <a:avLst/>
          </a:prstGeom>
        </p:spPr>
        <p:txBody>
          <a:bodyPr>
            <a:normAutofit/>
          </a:bodyPr>
          <a:lstStyle>
            <a:lvl1pPr marL="0" indent="0">
              <a:spcBef>
                <a:spcPts val="0"/>
              </a:spcBef>
              <a:buNone/>
              <a:defRPr sz="1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Title | Second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851366"/>
            <a:ext cx="11139488" cy="378897"/>
          </a:xfrm>
          <a:prstGeom prst="rect">
            <a:avLst/>
          </a:prstGeom>
        </p:spPr>
        <p:txBody>
          <a:bodyPr>
            <a:normAutofit/>
          </a:bodyPr>
          <a:lstStyle>
            <a:lvl1pPr marL="0" indent="0">
              <a:buNone/>
              <a:defRPr sz="1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20XX</a:t>
            </a:r>
          </a:p>
        </p:txBody>
      </p:sp>
      <p:sp>
        <p:nvSpPr>
          <p:cNvPr id="4" name="Copyright">
            <a:extLst>
              <a:ext uri="{FF2B5EF4-FFF2-40B4-BE49-F238E27FC236}">
                <a16:creationId xmlns:a16="http://schemas.microsoft.com/office/drawing/2014/main" id="{B0768D6F-B7D4-49CD-B68A-341338558AA7}"/>
              </a:ext>
            </a:extLst>
          </p:cNvPr>
          <p:cNvSpPr>
            <a:spLocks noGrp="1"/>
          </p:cNvSpPr>
          <p:nvPr>
            <p:ph type="body" sz="quarter" idx="16" hasCustomPrompt="1"/>
          </p:nvPr>
        </p:nvSpPr>
        <p:spPr>
          <a:xfrm>
            <a:off x="6572250" y="5395273"/>
            <a:ext cx="5024438" cy="123111"/>
          </a:xfrm>
        </p:spPr>
        <p:txBody>
          <a:bodyPr wrap="square" rIns="0" anchor="b">
            <a:spAutoFit/>
          </a:bodyPr>
          <a:lstStyle>
            <a:lvl1pPr marL="0" indent="0" algn="r">
              <a:lnSpc>
                <a:spcPct val="100000"/>
              </a:lnSpc>
              <a:spcBef>
                <a:spcPts val="0"/>
              </a:spcBef>
              <a:buNone/>
              <a:defRPr lang="en-US" sz="800" dirty="0" smtClean="0">
                <a:solidFill>
                  <a:srgbClr val="D1EEFC"/>
                </a:solidFill>
                <a:cs typeface="+mn-cs"/>
              </a:defRPr>
            </a:lvl1pPr>
            <a:lvl2pPr marL="0" indent="0" algn="r">
              <a:lnSpc>
                <a:spcPct val="100000"/>
              </a:lnSpc>
              <a:spcBef>
                <a:spcPts val="0"/>
              </a:spcBef>
              <a:buNone/>
              <a:defRPr lang="en-US" sz="800" kern="1200" dirty="0" smtClean="0">
                <a:solidFill>
                  <a:srgbClr val="D1EEFC"/>
                </a:solidFill>
                <a:latin typeface="+mn-lt"/>
                <a:ea typeface="+mn-ea"/>
                <a:cs typeface="+mn-cs"/>
              </a:defRPr>
            </a:lvl2pPr>
            <a:lvl3pPr marL="0" indent="0" algn="r">
              <a:lnSpc>
                <a:spcPct val="100000"/>
              </a:lnSpc>
              <a:spcBef>
                <a:spcPts val="0"/>
              </a:spcBef>
              <a:buNone/>
              <a:defRPr lang="en-US" sz="800" kern="1200" dirty="0" smtClean="0">
                <a:solidFill>
                  <a:srgbClr val="D1EEFC"/>
                </a:solidFill>
                <a:latin typeface="+mn-lt"/>
                <a:ea typeface="+mn-ea"/>
                <a:cs typeface="+mn-cs"/>
              </a:defRPr>
            </a:lvl3pPr>
            <a:lvl4pPr marL="0" indent="0" algn="r">
              <a:lnSpc>
                <a:spcPct val="100000"/>
              </a:lnSpc>
              <a:spcBef>
                <a:spcPts val="0"/>
              </a:spcBef>
              <a:buNone/>
              <a:defRPr lang="en-US" sz="800" kern="1200" dirty="0" smtClean="0">
                <a:solidFill>
                  <a:srgbClr val="D1EEFC"/>
                </a:solidFill>
                <a:latin typeface="+mn-lt"/>
                <a:ea typeface="+mn-ea"/>
                <a:cs typeface="+mn-cs"/>
              </a:defRPr>
            </a:lvl4pPr>
            <a:lvl5pPr marL="0" indent="0" algn="r">
              <a:lnSpc>
                <a:spcPct val="100000"/>
              </a:lnSpc>
              <a:spcBef>
                <a:spcPts val="0"/>
              </a:spcBef>
              <a:buNone/>
              <a:defRPr lang="en-US" sz="800" kern="1200" dirty="0" smtClean="0">
                <a:solidFill>
                  <a:srgbClr val="D1EEFC"/>
                </a:solidFill>
                <a:latin typeface="+mn-lt"/>
                <a:ea typeface="+mn-ea"/>
                <a:cs typeface="+mn-cs"/>
              </a:defRPr>
            </a:lvl5pPr>
          </a:lstStyle>
          <a:p>
            <a:pPr marL="0" lvl="0" algn="r" defTabSz="914400"/>
            <a:r>
              <a:rPr lang="en-US" sz="800">
                <a:solidFill>
                  <a:srgbClr val="D1EEFC"/>
                </a:solidFill>
              </a:rPr>
              <a:t>Copyright © 20XX New Jersey Apprenticeship Technical Assistance Collaborative. All rights reserved.</a:t>
            </a:r>
            <a:endParaRPr lang="en-US"/>
          </a:p>
        </p:txBody>
      </p:sp>
      <p:pic>
        <p:nvPicPr>
          <p:cNvPr id="9" name="Picture 8">
            <a:extLst>
              <a:ext uri="{FF2B5EF4-FFF2-40B4-BE49-F238E27FC236}">
                <a16:creationId xmlns:a16="http://schemas.microsoft.com/office/drawing/2014/main" id="{80B37B5A-555A-5248-E89A-ABD1AA56F954}"/>
              </a:ext>
            </a:extLst>
          </p:cNvPr>
          <p:cNvPicPr>
            <a:picLocks noChangeAspect="1"/>
          </p:cNvPicPr>
          <p:nvPr userDrawn="1"/>
        </p:nvPicPr>
        <p:blipFill>
          <a:blip r:embed="rId3"/>
          <a:srcRect/>
          <a:stretch/>
        </p:blipFill>
        <p:spPr>
          <a:xfrm>
            <a:off x="7039161" y="60549"/>
            <a:ext cx="4779274" cy="1391415"/>
          </a:xfrm>
          <a:prstGeom prst="rect">
            <a:avLst/>
          </a:prstGeom>
        </p:spPr>
      </p:pic>
      <p:cxnSp>
        <p:nvCxnSpPr>
          <p:cNvPr id="8" name="Straight Connector 7">
            <a:extLst>
              <a:ext uri="{FF2B5EF4-FFF2-40B4-BE49-F238E27FC236}">
                <a16:creationId xmlns:a16="http://schemas.microsoft.com/office/drawing/2014/main" id="{CB430A6B-4DE9-6512-9407-8AD7DFA99F0B}"/>
              </a:ext>
            </a:extLst>
          </p:cNvPr>
          <p:cNvCxnSpPr>
            <a:cxnSpLocks/>
          </p:cNvCxnSpPr>
          <p:nvPr userDrawn="1"/>
        </p:nvCxnSpPr>
        <p:spPr>
          <a:xfrm>
            <a:off x="8968740" y="6003057"/>
            <a:ext cx="0" cy="6400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ue and white logo with text&#10;&#10;Description automatically generated">
            <a:extLst>
              <a:ext uri="{FF2B5EF4-FFF2-40B4-BE49-F238E27FC236}">
                <a16:creationId xmlns:a16="http://schemas.microsoft.com/office/drawing/2014/main" id="{EEE56648-FD5A-BA4A-AAA0-2D4AA365BE7D}"/>
              </a:ext>
            </a:extLst>
          </p:cNvPr>
          <p:cNvPicPr>
            <a:picLocks noChangeAspect="1"/>
          </p:cNvPicPr>
          <p:nvPr userDrawn="1"/>
        </p:nvPicPr>
        <p:blipFill>
          <a:blip r:embed="rId4"/>
          <a:stretch>
            <a:fillRect/>
          </a:stretch>
        </p:blipFill>
        <p:spPr>
          <a:xfrm>
            <a:off x="11026933" y="5969164"/>
            <a:ext cx="707867" cy="707867"/>
          </a:xfrm>
          <a:prstGeom prst="rect">
            <a:avLst/>
          </a:prstGeom>
        </p:spPr>
      </p:pic>
      <p:pic>
        <p:nvPicPr>
          <p:cNvPr id="17" name="Picture 16" descr="A blue outline of a state&#10;&#10;Description automatically generated">
            <a:extLst>
              <a:ext uri="{FF2B5EF4-FFF2-40B4-BE49-F238E27FC236}">
                <a16:creationId xmlns:a16="http://schemas.microsoft.com/office/drawing/2014/main" id="{41CACA44-48BF-4FDC-2B36-82CEB6EEC5AF}"/>
              </a:ext>
            </a:extLst>
          </p:cNvPr>
          <p:cNvPicPr>
            <a:picLocks noChangeAspect="1"/>
          </p:cNvPicPr>
          <p:nvPr userDrawn="1"/>
        </p:nvPicPr>
        <p:blipFill>
          <a:blip r:embed="rId5"/>
          <a:stretch>
            <a:fillRect/>
          </a:stretch>
        </p:blipFill>
        <p:spPr>
          <a:xfrm>
            <a:off x="2012473" y="6048777"/>
            <a:ext cx="1852341" cy="548640"/>
          </a:xfrm>
          <a:prstGeom prst="rect">
            <a:avLst/>
          </a:prstGeom>
        </p:spPr>
      </p:pic>
      <p:cxnSp>
        <p:nvCxnSpPr>
          <p:cNvPr id="15" name="Straight Connector 14">
            <a:extLst>
              <a:ext uri="{FF2B5EF4-FFF2-40B4-BE49-F238E27FC236}">
                <a16:creationId xmlns:a16="http://schemas.microsoft.com/office/drawing/2014/main" id="{EC6DD846-B96B-8F47-BA63-6F35DD0EF90F}"/>
              </a:ext>
            </a:extLst>
          </p:cNvPr>
          <p:cNvCxnSpPr>
            <a:cxnSpLocks/>
          </p:cNvCxnSpPr>
          <p:nvPr userDrawn="1"/>
        </p:nvCxnSpPr>
        <p:spPr>
          <a:xfrm>
            <a:off x="5262" y="5798821"/>
            <a:ext cx="121867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Blue text on a black background&#10;&#10;Description automatically generated">
            <a:extLst>
              <a:ext uri="{FF2B5EF4-FFF2-40B4-BE49-F238E27FC236}">
                <a16:creationId xmlns:a16="http://schemas.microsoft.com/office/drawing/2014/main" id="{E7FF2453-600B-4606-0E09-FD94E20A3AB8}"/>
              </a:ext>
            </a:extLst>
          </p:cNvPr>
          <p:cNvPicPr>
            <a:picLocks noChangeAspect="1"/>
          </p:cNvPicPr>
          <p:nvPr userDrawn="1"/>
        </p:nvPicPr>
        <p:blipFill>
          <a:blip r:embed="rId6"/>
          <a:stretch>
            <a:fillRect/>
          </a:stretch>
        </p:blipFill>
        <p:spPr>
          <a:xfrm>
            <a:off x="4711700" y="6050372"/>
            <a:ext cx="1060704" cy="548640"/>
          </a:xfrm>
          <a:prstGeom prst="rect">
            <a:avLst/>
          </a:prstGeom>
        </p:spPr>
      </p:pic>
      <p:sp>
        <p:nvSpPr>
          <p:cNvPr id="21" name="TextBox 20">
            <a:extLst>
              <a:ext uri="{FF2B5EF4-FFF2-40B4-BE49-F238E27FC236}">
                <a16:creationId xmlns:a16="http://schemas.microsoft.com/office/drawing/2014/main" id="{B51B41AF-4D0E-FAF1-2FED-F914A88F543C}"/>
              </a:ext>
            </a:extLst>
          </p:cNvPr>
          <p:cNvSpPr txBox="1"/>
          <p:nvPr userDrawn="1"/>
        </p:nvSpPr>
        <p:spPr>
          <a:xfrm>
            <a:off x="457200" y="6201854"/>
            <a:ext cx="1463040" cy="246221"/>
          </a:xfrm>
          <a:prstGeom prst="rect">
            <a:avLst/>
          </a:prstGeom>
          <a:noFill/>
        </p:spPr>
        <p:txBody>
          <a:bodyPr wrap="square" rtlCol="0">
            <a:spAutoFit/>
          </a:bodyPr>
          <a:lstStyle/>
          <a:p>
            <a:r>
              <a:rPr lang="en-US" sz="1000" dirty="0"/>
              <a:t>In partnership with:</a:t>
            </a:r>
          </a:p>
        </p:txBody>
      </p:sp>
      <p:sp>
        <p:nvSpPr>
          <p:cNvPr id="22" name="TextBox 21">
            <a:extLst>
              <a:ext uri="{FF2B5EF4-FFF2-40B4-BE49-F238E27FC236}">
                <a16:creationId xmlns:a16="http://schemas.microsoft.com/office/drawing/2014/main" id="{27058AEF-64B9-191D-785B-C01FF54A8C4E}"/>
              </a:ext>
            </a:extLst>
          </p:cNvPr>
          <p:cNvSpPr txBox="1"/>
          <p:nvPr userDrawn="1"/>
        </p:nvSpPr>
        <p:spPr>
          <a:xfrm>
            <a:off x="9766400" y="6199987"/>
            <a:ext cx="1019376" cy="246221"/>
          </a:xfrm>
          <a:prstGeom prst="rect">
            <a:avLst/>
          </a:prstGeom>
          <a:noFill/>
        </p:spPr>
        <p:txBody>
          <a:bodyPr wrap="square" rtlCol="0">
            <a:spAutoFit/>
          </a:bodyPr>
          <a:lstStyle/>
          <a:p>
            <a:pPr algn="r"/>
            <a:r>
              <a:rPr lang="en-US" sz="1000" dirty="0"/>
              <a:t>Supported by:</a:t>
            </a:r>
          </a:p>
        </p:txBody>
      </p:sp>
      <p:cxnSp>
        <p:nvCxnSpPr>
          <p:cNvPr id="24" name="Straight Connector 23">
            <a:extLst>
              <a:ext uri="{FF2B5EF4-FFF2-40B4-BE49-F238E27FC236}">
                <a16:creationId xmlns:a16="http://schemas.microsoft.com/office/drawing/2014/main" id="{F51A7D4E-5624-2242-49AE-1B59BE75EC6A}"/>
              </a:ext>
            </a:extLst>
          </p:cNvPr>
          <p:cNvCxnSpPr>
            <a:cxnSpLocks/>
          </p:cNvCxnSpPr>
          <p:nvPr userDrawn="1"/>
        </p:nvCxnSpPr>
        <p:spPr>
          <a:xfrm>
            <a:off x="457200" y="3088006"/>
            <a:ext cx="1113948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98777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352BCA-F84C-4365-97F3-E8C11F1FA0E1}"/>
              </a:ext>
            </a:extLst>
          </p:cNvPr>
          <p:cNvGrpSpPr/>
          <p:nvPr userDrawn="1"/>
        </p:nvGrpSpPr>
        <p:grpSpPr>
          <a:xfrm>
            <a:off x="-1" y="6101693"/>
            <a:ext cx="11937366" cy="638810"/>
            <a:chOff x="-1" y="6101693"/>
            <a:chExt cx="11937366" cy="638810"/>
          </a:xfrm>
        </p:grpSpPr>
        <p:sp>
          <p:nvSpPr>
            <p:cNvPr id="10" name="Rectangle 9">
              <a:extLst>
                <a:ext uri="{FF2B5EF4-FFF2-40B4-BE49-F238E27FC236}">
                  <a16:creationId xmlns:a16="http://schemas.microsoft.com/office/drawing/2014/main" id="{FD375B84-C79B-3938-9176-94821BE56D44}"/>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07D75D7-CA92-0CC4-E755-62A18C04F556}"/>
                </a:ext>
              </a:extLst>
            </p:cNvPr>
            <p:cNvGrpSpPr/>
            <p:nvPr userDrawn="1"/>
          </p:nvGrpSpPr>
          <p:grpSpPr>
            <a:xfrm>
              <a:off x="11303635" y="6101693"/>
              <a:ext cx="633730" cy="638810"/>
              <a:chOff x="0" y="-13962"/>
              <a:chExt cx="887095" cy="894080"/>
            </a:xfrm>
          </p:grpSpPr>
          <p:pic>
            <p:nvPicPr>
              <p:cNvPr id="16" name="Picture 15" descr="A black background with blue text&#10;&#10;Description automatically generated">
                <a:extLst>
                  <a:ext uri="{FF2B5EF4-FFF2-40B4-BE49-F238E27FC236}">
                    <a16:creationId xmlns:a16="http://schemas.microsoft.com/office/drawing/2014/main" id="{92E74ECA-01E9-F25E-4287-50E87325EC9B}"/>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40C798F4-9AD9-B659-2807-DE1757A59B4D}"/>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4" name="AIR.org">
              <a:extLst>
                <a:ext uri="{FF2B5EF4-FFF2-40B4-BE49-F238E27FC236}">
                  <a16:creationId xmlns:a16="http://schemas.microsoft.com/office/drawing/2014/main" id="{FC599B81-75EE-86B9-C04B-236BFEAC157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a:prstGeom prst="rect">
            <a:avLst/>
          </a:prstGeo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5806436"/>
          </a:xfrm>
          <a:prstGeom prst="rect">
            <a:avLst/>
          </a:prstGeom>
          <a:solidFill>
            <a:schemeClr val="accent2">
              <a:lumMod val="60000"/>
              <a:lumOff val="40000"/>
            </a:schemeClr>
          </a:solidFill>
        </p:spPr>
        <p:txBody>
          <a:bodyPr anchor="ctr" anchorCtr="0"/>
          <a:lstStyle>
            <a:lvl1pPr marL="0" indent="0" algn="ctr">
              <a:buNone/>
              <a:defRPr/>
            </a:lvl1pPr>
          </a:lstStyle>
          <a:p>
            <a:r>
              <a:rPr lang="en-US" dirty="0"/>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0AFFECF6-3997-6134-F352-ACB2F947F9AE}"/>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8" name="Text Placeholder 3">
            <a:extLst>
              <a:ext uri="{FF2B5EF4-FFF2-40B4-BE49-F238E27FC236}">
                <a16:creationId xmlns:a16="http://schemas.microsoft.com/office/drawing/2014/main" id="{CBDE5682-A794-EE3C-473F-860E4CB6A65B}"/>
              </a:ext>
            </a:extLst>
          </p:cNvPr>
          <p:cNvSpPr>
            <a:spLocks noGrp="1"/>
          </p:cNvSpPr>
          <p:nvPr>
            <p:ph type="body" sz="quarter" idx="14" hasCustomPrompt="1"/>
          </p:nvPr>
        </p:nvSpPr>
        <p:spPr>
          <a:xfrm>
            <a:off x="457200" y="5973870"/>
            <a:ext cx="9958388" cy="177203"/>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p>
        </p:txBody>
      </p:sp>
    </p:spTree>
    <p:extLst>
      <p:ext uri="{BB962C8B-B14F-4D97-AF65-F5344CB8AC3E}">
        <p14:creationId xmlns:p14="http://schemas.microsoft.com/office/powerpoint/2010/main" val="1154623807"/>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C29E767-D0DE-B800-44F1-5B3D384AC1FA}"/>
              </a:ext>
            </a:extLst>
          </p:cNvPr>
          <p:cNvGrpSpPr/>
          <p:nvPr userDrawn="1"/>
        </p:nvGrpSpPr>
        <p:grpSpPr>
          <a:xfrm>
            <a:off x="-1" y="6101693"/>
            <a:ext cx="11937366" cy="638810"/>
            <a:chOff x="-1" y="6101693"/>
            <a:chExt cx="11937366" cy="638810"/>
          </a:xfrm>
        </p:grpSpPr>
        <p:sp>
          <p:nvSpPr>
            <p:cNvPr id="13" name="Rectangle 12">
              <a:extLst>
                <a:ext uri="{FF2B5EF4-FFF2-40B4-BE49-F238E27FC236}">
                  <a16:creationId xmlns:a16="http://schemas.microsoft.com/office/drawing/2014/main" id="{9F994DE6-477A-C668-5D0A-B5C22F5BE7D0}"/>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5FEF7451-0ECC-7AF3-C122-941BB1D8CBE5}"/>
                </a:ext>
              </a:extLst>
            </p:cNvPr>
            <p:cNvGrpSpPr/>
            <p:nvPr userDrawn="1"/>
          </p:nvGrpSpPr>
          <p:grpSpPr>
            <a:xfrm>
              <a:off x="11303635" y="6101693"/>
              <a:ext cx="633730" cy="638810"/>
              <a:chOff x="0" y="-13962"/>
              <a:chExt cx="887095" cy="894080"/>
            </a:xfrm>
          </p:grpSpPr>
          <p:pic>
            <p:nvPicPr>
              <p:cNvPr id="17" name="Picture 16" descr="A black background with blue text&#10;&#10;Description automatically generated">
                <a:extLst>
                  <a:ext uri="{FF2B5EF4-FFF2-40B4-BE49-F238E27FC236}">
                    <a16:creationId xmlns:a16="http://schemas.microsoft.com/office/drawing/2014/main" id="{959889DE-87B3-3F9D-E045-CB7FE34AF950}"/>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57BD08A1-8D21-124C-3A76-9B07A062DD9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6" name="AIR.org">
              <a:extLst>
                <a:ext uri="{FF2B5EF4-FFF2-40B4-BE49-F238E27FC236}">
                  <a16:creationId xmlns:a16="http://schemas.microsoft.com/office/drawing/2014/main" id="{6F67A93F-7994-177C-DDEA-38287E4A1785}"/>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5806436"/>
          </a:xfrm>
          <a:prstGeom prst="rect">
            <a:avLst/>
          </a:prstGeom>
          <a:solidFill>
            <a:schemeClr val="accent2">
              <a:lumMod val="60000"/>
              <a:lumOff val="40000"/>
            </a:schemeClr>
          </a:solidFill>
        </p:spPr>
        <p:txBody>
          <a:bodyPr anchor="ctr" anchorCtr="0"/>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a:prstGeom prst="rect">
            <a:avLst/>
          </a:prstGeo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1D391EE8-42EF-6DB4-E972-000B50D71893}"/>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9" name="Text Placeholder 3">
            <a:extLst>
              <a:ext uri="{FF2B5EF4-FFF2-40B4-BE49-F238E27FC236}">
                <a16:creationId xmlns:a16="http://schemas.microsoft.com/office/drawing/2014/main" id="{8861B193-9C48-9777-6CEC-E639C3DA4075}"/>
              </a:ext>
            </a:extLst>
          </p:cNvPr>
          <p:cNvSpPr>
            <a:spLocks noGrp="1"/>
          </p:cNvSpPr>
          <p:nvPr>
            <p:ph type="body" sz="quarter" idx="14" hasCustomPrompt="1"/>
          </p:nvPr>
        </p:nvSpPr>
        <p:spPr>
          <a:xfrm>
            <a:off x="457200" y="5973870"/>
            <a:ext cx="9958388" cy="177203"/>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p>
        </p:txBody>
      </p:sp>
    </p:spTree>
    <p:extLst>
      <p:ext uri="{BB962C8B-B14F-4D97-AF65-F5344CB8AC3E}">
        <p14:creationId xmlns:p14="http://schemas.microsoft.com/office/powerpoint/2010/main" val="347224890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4F12F6-90AF-FCD8-AB1D-D9596213A23C}"/>
              </a:ext>
            </a:extLst>
          </p:cNvPr>
          <p:cNvGrpSpPr/>
          <p:nvPr userDrawn="1"/>
        </p:nvGrpSpPr>
        <p:grpSpPr>
          <a:xfrm>
            <a:off x="-1" y="6101693"/>
            <a:ext cx="11937366" cy="638810"/>
            <a:chOff x="-1" y="6101693"/>
            <a:chExt cx="11937366" cy="638810"/>
          </a:xfrm>
        </p:grpSpPr>
        <p:sp>
          <p:nvSpPr>
            <p:cNvPr id="7" name="Rectangle 6">
              <a:extLst>
                <a:ext uri="{FF2B5EF4-FFF2-40B4-BE49-F238E27FC236}">
                  <a16:creationId xmlns:a16="http://schemas.microsoft.com/office/drawing/2014/main" id="{6CCD1AD3-CF5F-EF91-04CE-0C8B92D368A6}"/>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1F813E79-A120-A994-0754-E8E5A2FD5ABE}"/>
                </a:ext>
              </a:extLst>
            </p:cNvPr>
            <p:cNvGrpSpPr/>
            <p:nvPr userDrawn="1"/>
          </p:nvGrpSpPr>
          <p:grpSpPr>
            <a:xfrm>
              <a:off x="11303635" y="6101693"/>
              <a:ext cx="633730" cy="638810"/>
              <a:chOff x="0" y="-13962"/>
              <a:chExt cx="887095" cy="894080"/>
            </a:xfrm>
          </p:grpSpPr>
          <p:pic>
            <p:nvPicPr>
              <p:cNvPr id="10" name="Picture 9" descr="A black background with blue text&#10;&#10;Description automatically generated">
                <a:extLst>
                  <a:ext uri="{FF2B5EF4-FFF2-40B4-BE49-F238E27FC236}">
                    <a16:creationId xmlns:a16="http://schemas.microsoft.com/office/drawing/2014/main" id="{AC507111-F60E-6930-FBD4-AF2AF27EDAA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6A71BC4-DDD8-15AA-AF25-D0134F8D6066}"/>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CBCCD1D8-9C27-5602-010E-AAE3F0EC6006}"/>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4" name="Rectangle 3">
            <a:extLst>
              <a:ext uri="{FF2B5EF4-FFF2-40B4-BE49-F238E27FC236}">
                <a16:creationId xmlns:a16="http://schemas.microsoft.com/office/drawing/2014/main" id="{A7CAD942-E2CF-4F22-946A-C89B4F8CC595}"/>
              </a:ext>
            </a:extLst>
          </p:cNvPr>
          <p:cNvSpPr/>
          <p:nvPr/>
        </p:nvSpPr>
        <p:spPr>
          <a:xfrm>
            <a:off x="0" y="5"/>
            <a:ext cx="12192000" cy="60078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94D0D020-79FB-DA37-53F5-19DE6BAAB9EE}"/>
              </a:ext>
            </a:extLst>
          </p:cNvPr>
          <p:cNvSpPr>
            <a:spLocks noGrp="1"/>
          </p:cNvSpPr>
          <p:nvPr>
            <p:ph type="title"/>
          </p:nvPr>
        </p:nvSpPr>
        <p:spPr/>
        <p:txBody>
          <a:bodyPr/>
          <a:lstStyle/>
          <a:p>
            <a:r>
              <a:rPr lang="en-US"/>
              <a:t>Click to edit Master title style</a:t>
            </a:r>
          </a:p>
        </p:txBody>
      </p:sp>
      <p:sp>
        <p:nvSpPr>
          <p:cNvPr id="2" name="Slide Number Placeholder 22">
            <a:extLst>
              <a:ext uri="{FF2B5EF4-FFF2-40B4-BE49-F238E27FC236}">
                <a16:creationId xmlns:a16="http://schemas.microsoft.com/office/drawing/2014/main" id="{4A7C06E2-EE3A-2C5E-099E-76C43ED0420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31875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ull-bleed photo">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148677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Presenters ">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2FF537B-1222-5099-2D16-89BF7A0C6156}"/>
              </a:ext>
            </a:extLst>
          </p:cNvPr>
          <p:cNvGrpSpPr/>
          <p:nvPr userDrawn="1"/>
        </p:nvGrpSpPr>
        <p:grpSpPr>
          <a:xfrm>
            <a:off x="-1" y="6101693"/>
            <a:ext cx="11937366" cy="638810"/>
            <a:chOff x="-1" y="6101693"/>
            <a:chExt cx="11937366" cy="638810"/>
          </a:xfrm>
        </p:grpSpPr>
        <p:sp>
          <p:nvSpPr>
            <p:cNvPr id="18" name="Rectangle 17">
              <a:extLst>
                <a:ext uri="{FF2B5EF4-FFF2-40B4-BE49-F238E27FC236}">
                  <a16:creationId xmlns:a16="http://schemas.microsoft.com/office/drawing/2014/main" id="{D28290EB-A3C1-E294-4E9C-0CEEB1FF96A5}"/>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0A259E23-9F38-D33A-99FF-FFA4EB5F1E5C}"/>
                </a:ext>
              </a:extLst>
            </p:cNvPr>
            <p:cNvGrpSpPr/>
            <p:nvPr userDrawn="1"/>
          </p:nvGrpSpPr>
          <p:grpSpPr>
            <a:xfrm>
              <a:off x="11303635" y="6101693"/>
              <a:ext cx="633730" cy="638810"/>
              <a:chOff x="0" y="-13962"/>
              <a:chExt cx="887095" cy="894080"/>
            </a:xfrm>
          </p:grpSpPr>
          <p:pic>
            <p:nvPicPr>
              <p:cNvPr id="21" name="Picture 20" descr="A black background with blue text&#10;&#10;Description automatically generated">
                <a:extLst>
                  <a:ext uri="{FF2B5EF4-FFF2-40B4-BE49-F238E27FC236}">
                    <a16:creationId xmlns:a16="http://schemas.microsoft.com/office/drawing/2014/main" id="{DA5BEE9A-EC77-EC82-9BA5-602DE4C6EF64}"/>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8FC6D865-4B5D-13BC-72A0-F0708D6F99E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0" name="AIR.org">
              <a:extLst>
                <a:ext uri="{FF2B5EF4-FFF2-40B4-BE49-F238E27FC236}">
                  <a16:creationId xmlns:a16="http://schemas.microsoft.com/office/drawing/2014/main" id="{41D9728F-1582-C832-DFA4-50C93771E8D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63296" y="-63796"/>
            <a:ext cx="11274552" cy="1051560"/>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807276"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805789" y="4156548"/>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805789" y="3637300"/>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912820"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807732" y="4156551"/>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807732" y="3637302"/>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954216"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899928" y="4156551"/>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899928" y="3637302"/>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995612"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992124" y="4156548"/>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992124" y="3637301"/>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1133546"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4133481"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223669"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313857" y="4034433"/>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4" name="Slide Number Placeholder 22">
            <a:extLst>
              <a:ext uri="{FF2B5EF4-FFF2-40B4-BE49-F238E27FC236}">
                <a16:creationId xmlns:a16="http://schemas.microsoft.com/office/drawing/2014/main" id="{486082EA-F0AD-20CD-B86E-FBF1199EA97B}"/>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6965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FA89-2451-5F62-4F17-D2F4117AC9E4}"/>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BDE3A7C1-3047-51D1-5FDE-8B385711359E}"/>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D206A7A-81D8-B978-B276-374F13AE2916}"/>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C48FE300-787F-FFD7-8884-9EB3BBCDC58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6F07554F-898C-40E9-6F42-22571C47050A}"/>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8" name="AIR.org">
              <a:extLst>
                <a:ext uri="{FF2B5EF4-FFF2-40B4-BE49-F238E27FC236}">
                  <a16:creationId xmlns:a16="http://schemas.microsoft.com/office/drawing/2014/main" id="{D29F481E-FD8F-51B4-CDC1-B9E9D19BB9A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4" name="Title 3"/>
          <p:cNvSpPr>
            <a:spLocks noGrp="1"/>
          </p:cNvSpPr>
          <p:nvPr>
            <p:ph type="title" hasCustomPrompt="1"/>
          </p:nvPr>
        </p:nvSpPr>
        <p:spPr>
          <a:xfrm>
            <a:off x="458724" y="0"/>
            <a:ext cx="11274552" cy="1051560"/>
          </a:xfrm>
          <a:prstGeom prst="rect">
            <a:avLst/>
          </a:prstGeom>
        </p:spPr>
        <p:txBody>
          <a:bodyPr/>
          <a:lstStyle>
            <a:lvl1pPr>
              <a:defRPr sz="3200"/>
            </a:lvl1pPr>
          </a:lstStyle>
          <a:p>
            <a:r>
              <a:rPr lang="en-US"/>
              <a:t>References</a:t>
            </a:r>
          </a:p>
        </p:txBody>
      </p:sp>
      <p:sp>
        <p:nvSpPr>
          <p:cNvPr id="3" name="Slide Number Placeholder 22">
            <a:extLst>
              <a:ext uri="{FF2B5EF4-FFF2-40B4-BE49-F238E27FC236}">
                <a16:creationId xmlns:a16="http://schemas.microsoft.com/office/drawing/2014/main" id="{0DCE99F6-7834-3337-E3A2-45BC4D180EF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15" name="Content Placeholder 14">
            <a:extLst>
              <a:ext uri="{FF2B5EF4-FFF2-40B4-BE49-F238E27FC236}">
                <a16:creationId xmlns:a16="http://schemas.microsoft.com/office/drawing/2014/main" id="{2AE3D793-CF89-4A37-947B-1C5B32498CCA}"/>
              </a:ext>
            </a:extLst>
          </p:cNvPr>
          <p:cNvSpPr>
            <a:spLocks noGrp="1"/>
          </p:cNvSpPr>
          <p:nvPr>
            <p:ph sz="quarter" idx="11" hasCustomPrompt="1"/>
          </p:nvPr>
        </p:nvSpPr>
        <p:spPr>
          <a:xfrm>
            <a:off x="457200" y="1303338"/>
            <a:ext cx="11274425" cy="2384425"/>
          </a:xfrm>
        </p:spPr>
        <p:txBody>
          <a:bodyPr>
            <a:normAutofit/>
          </a:bodyPr>
          <a:lstStyle>
            <a:lvl1pPr marL="457200" indent="-457200">
              <a:lnSpc>
                <a:spcPct val="100000"/>
              </a:lnSpc>
              <a:spcBef>
                <a:spcPts val="1200"/>
              </a:spcBef>
              <a:spcAft>
                <a:spcPts val="600"/>
              </a:spcAft>
              <a:buNone/>
              <a:defRPr sz="1600"/>
            </a:lvl1pPr>
            <a:lvl2pPr marL="457200" indent="-457200">
              <a:buNone/>
              <a:defRPr/>
            </a:lvl2pPr>
            <a:lvl3pPr marL="457200" indent="-457200">
              <a:buNone/>
              <a:defRPr/>
            </a:lvl3pPr>
            <a:lvl4pPr marL="457200" indent="-457200">
              <a:buNone/>
              <a:defRPr/>
            </a:lvl4pPr>
            <a:lvl5pPr marL="457200" indent="-457200">
              <a:buNone/>
              <a:defRPr/>
            </a:lvl5pPr>
          </a:lstStyle>
          <a:p>
            <a:pPr lvl="0"/>
            <a:r>
              <a:rPr lang="en-US" sz="1600"/>
              <a:t>Author Last Name, First Initial. Middle Initial, &amp; Author Last Name, First Initial. Middle Initial (Year). Article title. Journal Name, Volume (issue), beginning page number–end page number.</a:t>
            </a:r>
          </a:p>
          <a:p>
            <a:pPr marL="457200" marR="0" lvl="0" indent="-457200" algn="l" defTabSz="6858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1600"/>
              <a:t>Author Last Name, First Initial. Middle Initial, &amp; Author Last Name, First Initial. Middle Initial (Year). Article title. Journal Name, Volume (issue), beginning page number–end page number.</a:t>
            </a:r>
          </a:p>
          <a:p>
            <a:pPr marL="457200" marR="0" lvl="0" indent="-457200" algn="l" defTabSz="6858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1600"/>
              <a:t>Author Last Name, First Initial. Middle Initial, &amp; Author Last Name, First Initial. Middle Initial (Year). Article title. Journal Name, Volume (issue), beginning page number–end page number.</a:t>
            </a:r>
            <a:endParaRPr lang="en-US"/>
          </a:p>
        </p:txBody>
      </p:sp>
    </p:spTree>
    <p:extLst>
      <p:ext uri="{BB962C8B-B14F-4D97-AF65-F5344CB8AC3E}">
        <p14:creationId xmlns:p14="http://schemas.microsoft.com/office/powerpoint/2010/main" val="176257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604760" cy="734613"/>
          </a:xfrm>
          <a:prstGeom prst="rect">
            <a:avLst/>
          </a:prstGeo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a:t>Presenter’s Name Layout</a:t>
            </a:r>
          </a:p>
        </p:txBody>
      </p:sp>
      <p:cxnSp>
        <p:nvCxnSpPr>
          <p:cNvPr id="15" name="Straight Connector 14">
            <a:extLst>
              <a:ext uri="{FF2B5EF4-FFF2-40B4-BE49-F238E27FC236}">
                <a16:creationId xmlns:a16="http://schemas.microsoft.com/office/drawing/2014/main" id="{EC6DD846-B96B-8F47-BA63-6F35DD0EF90F}"/>
              </a:ext>
            </a:extLst>
          </p:cNvPr>
          <p:cNvCxnSpPr>
            <a:cxnSpLocks/>
          </p:cNvCxnSpPr>
          <p:nvPr/>
        </p:nvCxnSpPr>
        <p:spPr>
          <a:xfrm>
            <a:off x="457200" y="3119990"/>
            <a:ext cx="1136123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act Info">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7604760" cy="734613"/>
          </a:xfrm>
          <a:prstGeom prst="rect">
            <a:avLst/>
          </a:prstGeo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err="1"/>
              <a:t>email.address</a:t>
            </a:r>
            <a:endParaRPr lang="en-US"/>
          </a:p>
        </p:txBody>
      </p:sp>
      <p:sp>
        <p:nvSpPr>
          <p:cNvPr id="5" name="File ID">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391900" y="5466153"/>
            <a:ext cx="585327" cy="104067"/>
          </a:xfrm>
          <a:prstGeom prst="rect">
            <a:avLst/>
          </a:prstGeom>
        </p:spPr>
        <p:txBody>
          <a:bodyPr wrap="squar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pic>
        <p:nvPicPr>
          <p:cNvPr id="6" name="Picture 5">
            <a:extLst>
              <a:ext uri="{FF2B5EF4-FFF2-40B4-BE49-F238E27FC236}">
                <a16:creationId xmlns:a16="http://schemas.microsoft.com/office/drawing/2014/main" id="{93765428-CCA6-CF72-5B3A-F878756FBCC9}"/>
              </a:ext>
            </a:extLst>
          </p:cNvPr>
          <p:cNvPicPr>
            <a:picLocks noChangeAspect="1"/>
          </p:cNvPicPr>
          <p:nvPr userDrawn="1"/>
        </p:nvPicPr>
        <p:blipFill>
          <a:blip r:embed="rId2"/>
          <a:srcRect/>
          <a:stretch/>
        </p:blipFill>
        <p:spPr>
          <a:xfrm>
            <a:off x="7039161" y="60549"/>
            <a:ext cx="4779274" cy="1391415"/>
          </a:xfrm>
          <a:prstGeom prst="rect">
            <a:avLst/>
          </a:prstGeom>
        </p:spPr>
      </p:pic>
      <p:sp>
        <p:nvSpPr>
          <p:cNvPr id="8" name="Rectangle 7">
            <a:extLst>
              <a:ext uri="{FF2B5EF4-FFF2-40B4-BE49-F238E27FC236}">
                <a16:creationId xmlns:a16="http://schemas.microsoft.com/office/drawing/2014/main" id="{ECE1DF12-6DE7-A6D3-3CF5-A67506C2530A}"/>
              </a:ext>
            </a:extLst>
          </p:cNvPr>
          <p:cNvSpPr/>
          <p:nvPr userDrawn="1"/>
        </p:nvSpPr>
        <p:spPr>
          <a:xfrm>
            <a:off x="0" y="5798821"/>
            <a:ext cx="12192000" cy="104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103FFDA-29DC-3307-409F-C165D9EA70D3}"/>
              </a:ext>
            </a:extLst>
          </p:cNvPr>
          <p:cNvCxnSpPr>
            <a:cxnSpLocks/>
          </p:cNvCxnSpPr>
          <p:nvPr userDrawn="1"/>
        </p:nvCxnSpPr>
        <p:spPr>
          <a:xfrm>
            <a:off x="8884920" y="6003057"/>
            <a:ext cx="0" cy="6400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blue and white logo with text&#10;&#10;Description automatically generated">
            <a:extLst>
              <a:ext uri="{FF2B5EF4-FFF2-40B4-BE49-F238E27FC236}">
                <a16:creationId xmlns:a16="http://schemas.microsoft.com/office/drawing/2014/main" id="{E19DAE7F-EB6C-B5CF-9639-CBB6AF6C4AFE}"/>
              </a:ext>
            </a:extLst>
          </p:cNvPr>
          <p:cNvPicPr>
            <a:picLocks noChangeAspect="1"/>
          </p:cNvPicPr>
          <p:nvPr userDrawn="1"/>
        </p:nvPicPr>
        <p:blipFill>
          <a:blip r:embed="rId3"/>
          <a:stretch>
            <a:fillRect/>
          </a:stretch>
        </p:blipFill>
        <p:spPr>
          <a:xfrm>
            <a:off x="11026933" y="5969164"/>
            <a:ext cx="707867" cy="707867"/>
          </a:xfrm>
          <a:prstGeom prst="rect">
            <a:avLst/>
          </a:prstGeom>
        </p:spPr>
      </p:pic>
      <p:pic>
        <p:nvPicPr>
          <p:cNvPr id="17" name="Picture 16" descr="A blue outline of a state&#10;&#10;Description automatically generated">
            <a:extLst>
              <a:ext uri="{FF2B5EF4-FFF2-40B4-BE49-F238E27FC236}">
                <a16:creationId xmlns:a16="http://schemas.microsoft.com/office/drawing/2014/main" id="{1849481B-434A-66C9-AEDD-01FFCAC7D466}"/>
              </a:ext>
            </a:extLst>
          </p:cNvPr>
          <p:cNvPicPr>
            <a:picLocks noChangeAspect="1"/>
          </p:cNvPicPr>
          <p:nvPr userDrawn="1"/>
        </p:nvPicPr>
        <p:blipFill>
          <a:blip r:embed="rId4"/>
          <a:stretch>
            <a:fillRect/>
          </a:stretch>
        </p:blipFill>
        <p:spPr>
          <a:xfrm>
            <a:off x="2012473" y="6048777"/>
            <a:ext cx="1852341" cy="548640"/>
          </a:xfrm>
          <a:prstGeom prst="rect">
            <a:avLst/>
          </a:prstGeom>
        </p:spPr>
      </p:pic>
      <p:cxnSp>
        <p:nvCxnSpPr>
          <p:cNvPr id="18" name="Straight Connector 17">
            <a:extLst>
              <a:ext uri="{FF2B5EF4-FFF2-40B4-BE49-F238E27FC236}">
                <a16:creationId xmlns:a16="http://schemas.microsoft.com/office/drawing/2014/main" id="{631EC8B0-A8B7-4B49-20FA-AF0B4F1D5CC9}"/>
              </a:ext>
            </a:extLst>
          </p:cNvPr>
          <p:cNvCxnSpPr>
            <a:cxnSpLocks/>
          </p:cNvCxnSpPr>
          <p:nvPr userDrawn="1"/>
        </p:nvCxnSpPr>
        <p:spPr>
          <a:xfrm>
            <a:off x="5262" y="5798821"/>
            <a:ext cx="121867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8F00CE5-9FA3-D3A6-9CF1-A62C08FD0E7F}"/>
              </a:ext>
            </a:extLst>
          </p:cNvPr>
          <p:cNvSpPr txBox="1"/>
          <p:nvPr userDrawn="1"/>
        </p:nvSpPr>
        <p:spPr>
          <a:xfrm>
            <a:off x="457200" y="6201854"/>
            <a:ext cx="1463040" cy="246221"/>
          </a:xfrm>
          <a:prstGeom prst="rect">
            <a:avLst/>
          </a:prstGeom>
          <a:noFill/>
        </p:spPr>
        <p:txBody>
          <a:bodyPr wrap="square" rtlCol="0">
            <a:spAutoFit/>
          </a:bodyPr>
          <a:lstStyle/>
          <a:p>
            <a:r>
              <a:rPr lang="en-US" sz="1000" dirty="0"/>
              <a:t>In partnership with:</a:t>
            </a:r>
          </a:p>
        </p:txBody>
      </p:sp>
      <p:sp>
        <p:nvSpPr>
          <p:cNvPr id="21" name="TextBox 20">
            <a:extLst>
              <a:ext uri="{FF2B5EF4-FFF2-40B4-BE49-F238E27FC236}">
                <a16:creationId xmlns:a16="http://schemas.microsoft.com/office/drawing/2014/main" id="{97224B48-7240-F8B7-7E97-EB06FF08E34E}"/>
              </a:ext>
            </a:extLst>
          </p:cNvPr>
          <p:cNvSpPr txBox="1"/>
          <p:nvPr userDrawn="1"/>
        </p:nvSpPr>
        <p:spPr>
          <a:xfrm>
            <a:off x="9766400" y="6199987"/>
            <a:ext cx="1019376" cy="246221"/>
          </a:xfrm>
          <a:prstGeom prst="rect">
            <a:avLst/>
          </a:prstGeom>
          <a:noFill/>
        </p:spPr>
        <p:txBody>
          <a:bodyPr wrap="square" rtlCol="0">
            <a:spAutoFit/>
          </a:bodyPr>
          <a:lstStyle/>
          <a:p>
            <a:pPr algn="r"/>
            <a:r>
              <a:rPr lang="en-US" sz="1000" dirty="0"/>
              <a:t>Supported by:</a:t>
            </a:r>
          </a:p>
        </p:txBody>
      </p:sp>
      <p:sp>
        <p:nvSpPr>
          <p:cNvPr id="22" name="TextBox 21">
            <a:extLst>
              <a:ext uri="{FF2B5EF4-FFF2-40B4-BE49-F238E27FC236}">
                <a16:creationId xmlns:a16="http://schemas.microsoft.com/office/drawing/2014/main" id="{44C0694E-5E85-1348-36C8-CC023B1B9F6F}"/>
              </a:ext>
            </a:extLst>
          </p:cNvPr>
          <p:cNvSpPr txBox="1"/>
          <p:nvPr userDrawn="1"/>
        </p:nvSpPr>
        <p:spPr>
          <a:xfrm>
            <a:off x="457200" y="4833390"/>
            <a:ext cx="7741920" cy="687368"/>
          </a:xfrm>
          <a:prstGeom prst="rect">
            <a:avLst/>
          </a:prstGeom>
          <a:noFill/>
        </p:spPr>
        <p:txBody>
          <a:bodyPr wrap="square" lIns="0" tIns="0" rIns="0" bIns="0" rtlCol="0">
            <a:spAutoFit/>
          </a:bodyPr>
          <a:lstStyle/>
          <a:p>
            <a:pPr marL="0" marR="228600">
              <a:spcBef>
                <a:spcPts val="0"/>
              </a:spcBef>
              <a:spcAft>
                <a:spcPts val="600"/>
              </a:spcAft>
              <a:tabLst>
                <a:tab pos="6156960" algn="r"/>
              </a:tabLst>
            </a:pPr>
            <a:r>
              <a:rPr lang="en-US" sz="700" dirty="0">
                <a:solidFill>
                  <a:schemeClr val="accent6"/>
                </a:solidFill>
                <a:effectLst/>
                <a:latin typeface="+mn-lt"/>
                <a:ea typeface="Calibri" panose="020F0502020204030204" pitchFamily="34" charset="0"/>
                <a:cs typeface="Arial" panose="020B0604020202020204" pitchFamily="34" charset="0"/>
              </a:rPr>
              <a:t>New Jersey Apprenticeship Technical Assistance Collaborative | </a:t>
            </a:r>
            <a:r>
              <a:rPr lang="en-US" sz="700" b="1" dirty="0">
                <a:solidFill>
                  <a:schemeClr val="accent6"/>
                </a:solidFill>
                <a:effectLst/>
                <a:latin typeface="+mn-lt"/>
                <a:ea typeface="Calibri" panose="020F0502020204030204" pitchFamily="34" charset="0"/>
                <a:cs typeface="Arial" panose="020B0604020202020204" pitchFamily="34" charset="0"/>
              </a:rPr>
              <a:t>NJ A-TAC</a:t>
            </a:r>
            <a:endParaRPr lang="en-US" sz="700" dirty="0">
              <a:solidFill>
                <a:schemeClr val="accent6"/>
              </a:solidFill>
              <a:effectLst/>
              <a:latin typeface="+mn-lt"/>
              <a:ea typeface="Calibri" panose="020F0502020204030204" pitchFamily="34" charset="0"/>
              <a:cs typeface="Arial" panose="020B0604020202020204" pitchFamily="34" charset="0"/>
            </a:endParaRPr>
          </a:p>
          <a:p>
            <a:pPr marL="0" marR="0">
              <a:spcBef>
                <a:spcPts val="1000"/>
              </a:spcBef>
              <a:spcAft>
                <a:spcPts val="400"/>
              </a:spcAft>
              <a:tabLst>
                <a:tab pos="6400800" algn="r"/>
              </a:tabLst>
            </a:pPr>
            <a:r>
              <a:rPr lang="en-US" sz="700" kern="1200" dirty="0">
                <a:solidFill>
                  <a:schemeClr val="accent6"/>
                </a:solidFill>
                <a:effectLst/>
                <a:latin typeface="+mn-lt"/>
                <a:ea typeface="Calibri" panose="020F0502020204030204" pitchFamily="34" charset="0"/>
                <a:cs typeface="Times New Roman" panose="02020603050405020304" pitchFamily="18" charset="0"/>
              </a:rPr>
              <a:t>The New Jersey Apprenticeship Technical Assistance Collaborative is a partnership of the New Jersey Council of Community Colleges, the American Institutes for Research, and Jobs for the Future, with support from the New Jersey Department of Labor.</a:t>
            </a:r>
          </a:p>
          <a:p>
            <a:r>
              <a:rPr lang="en-US" sz="700" dirty="0">
                <a:solidFill>
                  <a:schemeClr val="accent6"/>
                </a:solidFill>
                <a:effectLst/>
                <a:latin typeface="+mn-lt"/>
                <a:ea typeface="Arial" panose="020B0604020202020204" pitchFamily="34" charset="0"/>
                <a:cs typeface="Times New Roman" panose="02020603050405020304" pitchFamily="18" charset="0"/>
              </a:rPr>
              <a:t>Copyright © 2023 New Jersey Apprenticeship Technical Assistance Collaborative. All rights reserved. </a:t>
            </a:r>
            <a:endParaRPr lang="en-US" sz="700" dirty="0">
              <a:solidFill>
                <a:schemeClr val="accent6"/>
              </a:solidFill>
              <a:latin typeface="+mn-lt"/>
            </a:endParaRPr>
          </a:p>
        </p:txBody>
      </p:sp>
      <p:pic>
        <p:nvPicPr>
          <p:cNvPr id="4" name="Picture 3" descr="A black and yellow background with black text&#10;&#10;Description automatically generated">
            <a:extLst>
              <a:ext uri="{FF2B5EF4-FFF2-40B4-BE49-F238E27FC236}">
                <a16:creationId xmlns:a16="http://schemas.microsoft.com/office/drawing/2014/main" id="{E46E293B-745E-BEA0-2E58-AB7A2B74BDBA}"/>
              </a:ext>
            </a:extLst>
          </p:cNvPr>
          <p:cNvPicPr>
            <a:picLocks noChangeAspect="1"/>
          </p:cNvPicPr>
          <p:nvPr userDrawn="1"/>
        </p:nvPicPr>
        <p:blipFill>
          <a:blip r:embed="rId5"/>
          <a:stretch>
            <a:fillRect/>
          </a:stretch>
        </p:blipFill>
        <p:spPr>
          <a:xfrm>
            <a:off x="6619291" y="6003057"/>
            <a:ext cx="1551790" cy="548640"/>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916FFAD1-FEDD-BDF2-57AD-F5679D097158}"/>
              </a:ext>
            </a:extLst>
          </p:cNvPr>
          <p:cNvPicPr>
            <a:picLocks noChangeAspect="1"/>
          </p:cNvPicPr>
          <p:nvPr userDrawn="1"/>
        </p:nvPicPr>
        <p:blipFill>
          <a:blip r:embed="rId6"/>
          <a:stretch>
            <a:fillRect/>
          </a:stretch>
        </p:blipFill>
        <p:spPr>
          <a:xfrm>
            <a:off x="4711700" y="6050372"/>
            <a:ext cx="1060704" cy="548640"/>
          </a:xfrm>
          <a:prstGeom prst="rect">
            <a:avLst/>
          </a:prstGeom>
        </p:spPr>
      </p:pic>
    </p:spTree>
    <p:extLst>
      <p:ext uri="{BB962C8B-B14F-4D97-AF65-F5344CB8AC3E}">
        <p14:creationId xmlns:p14="http://schemas.microsoft.com/office/powerpoint/2010/main" val="311312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600" baseline="0"/>
            </a:lvl1pPr>
            <a:lvl2pPr marL="171450" indent="-171450">
              <a:lnSpc>
                <a:spcPct val="105000"/>
              </a:lnSpc>
              <a:spcBef>
                <a:spcPts val="450"/>
              </a:spcBef>
              <a:buFont typeface="Arial" panose="020B0604020202020204" pitchFamily="34" charset="0"/>
              <a:buChar char="•"/>
              <a:defRPr sz="1600"/>
            </a:lvl2pPr>
            <a:lvl3pPr marL="342900" indent="-171450">
              <a:lnSpc>
                <a:spcPct val="105000"/>
              </a:lnSpc>
              <a:spcBef>
                <a:spcPts val="450"/>
              </a:spcBef>
              <a:buFont typeface="Calibri" panose="020F0502020204030204" pitchFamily="34" charset="0"/>
              <a:buChar char="–"/>
              <a:defRPr sz="1600"/>
            </a:lvl3pPr>
            <a:lvl4pPr marL="514350" indent="-171450">
              <a:lnSpc>
                <a:spcPct val="105000"/>
              </a:lnSpc>
              <a:spcBef>
                <a:spcPts val="450"/>
              </a:spcBef>
              <a:buFont typeface="Calibri" panose="020F0502020204030204" pitchFamily="34" charset="0"/>
              <a:buChar char="»"/>
              <a:defRPr sz="1600"/>
            </a:lvl4pPr>
            <a:lvl5pPr marL="685800" indent="-171450">
              <a:lnSpc>
                <a:spcPct val="105000"/>
              </a:lnSpc>
              <a:spcBef>
                <a:spcPts val="450"/>
              </a:spcBef>
              <a:buSzPct val="110000"/>
              <a:buFont typeface="Arial" panose="020B0604020202020204" pitchFamily="34" charset="0"/>
              <a:buChar char="•"/>
              <a:defRPr sz="1600"/>
            </a:lvl5pPr>
            <a:lvl6pPr marL="857250" indent="-171450">
              <a:lnSpc>
                <a:spcPct val="105000"/>
              </a:lnSpc>
              <a:spcBef>
                <a:spcPts val="450"/>
              </a:spcBef>
              <a:buFont typeface="Calibri" panose="020F0502020204030204" pitchFamily="34" charset="0"/>
              <a:buChar char="–"/>
              <a:defRPr sz="16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grpSp>
        <p:nvGrpSpPr>
          <p:cNvPr id="4" name="Group 3">
            <a:extLst>
              <a:ext uri="{FF2B5EF4-FFF2-40B4-BE49-F238E27FC236}">
                <a16:creationId xmlns:a16="http://schemas.microsoft.com/office/drawing/2014/main" id="{5C2FA4DF-FB00-1A79-98A9-FA3281597645}"/>
              </a:ext>
            </a:extLst>
          </p:cNvPr>
          <p:cNvGrpSpPr/>
          <p:nvPr userDrawn="1"/>
        </p:nvGrpSpPr>
        <p:grpSpPr>
          <a:xfrm>
            <a:off x="-1" y="6101693"/>
            <a:ext cx="11937366" cy="638810"/>
            <a:chOff x="-1" y="6101693"/>
            <a:chExt cx="11937366" cy="638810"/>
          </a:xfrm>
        </p:grpSpPr>
        <p:sp>
          <p:nvSpPr>
            <p:cNvPr id="5" name="Rectangle 4">
              <a:extLst>
                <a:ext uri="{FF2B5EF4-FFF2-40B4-BE49-F238E27FC236}">
                  <a16:creationId xmlns:a16="http://schemas.microsoft.com/office/drawing/2014/main" id="{FF52EE9F-33BE-3A1E-F24B-6382B6876AD2}"/>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4F9E1B7-428F-B4AD-AE4E-CD09E019AE02}"/>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7B3F5FED-7F33-ECC6-F885-419E0C41E0CA}"/>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117D0581-A916-AD6D-4C17-5C17ABDE5E4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7" name="AIR.org">
              <a:extLst>
                <a:ext uri="{FF2B5EF4-FFF2-40B4-BE49-F238E27FC236}">
                  <a16:creationId xmlns:a16="http://schemas.microsoft.com/office/drawing/2014/main" id="{06B6D363-4744-5530-F1BB-6A399F87E14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12" name="Slide Number Placeholder 22">
            <a:extLst>
              <a:ext uri="{FF2B5EF4-FFF2-40B4-BE49-F238E27FC236}">
                <a16:creationId xmlns:a16="http://schemas.microsoft.com/office/drawing/2014/main" id="{A25042B3-5F44-FF3F-1EE6-7CB342714EFD}"/>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420676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050" name="Picture 2" descr="E:\Open Mind Project\CCM\PPT\PPT templet 5\Sample ppt Template_Titl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F6598A56-6D5E-498A-808B-931098332D12}"/>
              </a:ext>
            </a:extLst>
          </p:cNvPr>
          <p:cNvSpPr>
            <a:spLocks noGrp="1"/>
          </p:cNvSpPr>
          <p:nvPr>
            <p:ph type="ctrTitle" hasCustomPrompt="1"/>
          </p:nvPr>
        </p:nvSpPr>
        <p:spPr>
          <a:xfrm>
            <a:off x="1516566" y="3815966"/>
            <a:ext cx="10062116" cy="1417673"/>
          </a:xfrm>
          <a:solidFill>
            <a:schemeClr val="bg1">
              <a:alpha val="90000"/>
            </a:schemeClr>
          </a:solidFill>
        </p:spPr>
        <p:txBody>
          <a:bodyPr anchor="ctr">
            <a:noAutofit/>
          </a:bodyPr>
          <a:lstStyle>
            <a:lvl1pPr algn="l">
              <a:lnSpc>
                <a:spcPct val="70000"/>
              </a:lnSpc>
              <a:defRPr sz="4800" b="1" i="0">
                <a:solidFill>
                  <a:srgbClr val="001E61"/>
                </a:solidFill>
                <a:latin typeface="Gotham Bold" panose="02000504050000020004" pitchFamily="2" charset="0"/>
              </a:defRPr>
            </a:lvl1pPr>
          </a:lstStyle>
          <a:p>
            <a:r>
              <a:rPr lang="en-US" dirty="0"/>
              <a:t>CLICK TO EDIT MASTER TITLE STYLE</a:t>
            </a:r>
          </a:p>
        </p:txBody>
      </p:sp>
      <p:sp>
        <p:nvSpPr>
          <p:cNvPr id="10" name="Subtitle 2">
            <a:extLst>
              <a:ext uri="{FF2B5EF4-FFF2-40B4-BE49-F238E27FC236}">
                <a16:creationId xmlns:a16="http://schemas.microsoft.com/office/drawing/2014/main" id="{3EB360E7-616B-446A-9790-E27E6854DE48}"/>
              </a:ext>
            </a:extLst>
          </p:cNvPr>
          <p:cNvSpPr>
            <a:spLocks noGrp="1"/>
          </p:cNvSpPr>
          <p:nvPr>
            <p:ph type="subTitle" idx="1" hasCustomPrompt="1"/>
          </p:nvPr>
        </p:nvSpPr>
        <p:spPr>
          <a:xfrm>
            <a:off x="1516566" y="5447259"/>
            <a:ext cx="4438074" cy="390938"/>
          </a:xfrm>
          <a:solidFill>
            <a:srgbClr val="001E61"/>
          </a:solidFill>
        </p:spPr>
        <p:txBody>
          <a:bodyPr vert="horz" lIns="91440" tIns="45720" rIns="91440" bIns="45720" rtlCol="0" anchor="ctr">
            <a:noAutofit/>
          </a:bodyPr>
          <a:lstStyle>
            <a:lvl1pPr marL="0" indent="0">
              <a:defRPr lang="en-US" sz="1800" b="0" i="0" dirty="0">
                <a:solidFill>
                  <a:schemeClr val="bg1"/>
                </a:solidFill>
                <a:latin typeface="Gotham Bold" panose="02000504050000020004" pitchFamily="2" charset="0"/>
                <a:ea typeface="+mj-ea"/>
                <a:cs typeface="+mj-cs"/>
              </a:defRPr>
            </a:lvl1pPr>
          </a:lstStyle>
          <a:p>
            <a:pPr lvl="0">
              <a:spcBef>
                <a:spcPct val="0"/>
              </a:spcBef>
              <a:buNone/>
            </a:pPr>
            <a:r>
              <a:rPr lang="en-US" dirty="0"/>
              <a:t>CLICK TO EDIT SUBTITLE STYLE</a:t>
            </a:r>
          </a:p>
        </p:txBody>
      </p:sp>
      <p:sp>
        <p:nvSpPr>
          <p:cNvPr id="11" name="Text Placeholder 6">
            <a:extLst>
              <a:ext uri="{FF2B5EF4-FFF2-40B4-BE49-F238E27FC236}">
                <a16:creationId xmlns:a16="http://schemas.microsoft.com/office/drawing/2014/main" id="{26F2E901-08A0-46D0-BA37-A6A769FB4AC9}"/>
              </a:ext>
            </a:extLst>
          </p:cNvPr>
          <p:cNvSpPr>
            <a:spLocks noGrp="1"/>
          </p:cNvSpPr>
          <p:nvPr>
            <p:ph type="body" sz="quarter" idx="10"/>
          </p:nvPr>
        </p:nvSpPr>
        <p:spPr>
          <a:xfrm>
            <a:off x="1516566" y="5853065"/>
            <a:ext cx="4438074" cy="484512"/>
          </a:xfrm>
          <a:solidFill>
            <a:srgbClr val="57B6B2"/>
          </a:solidFill>
        </p:spPr>
        <p:txBody>
          <a:bodyPr vert="horz" lIns="91440" tIns="45720" rIns="91440" bIns="45720" rtlCol="0" anchor="ctr">
            <a:noAutofit/>
          </a:bodyPr>
          <a:lstStyle>
            <a:lvl1pPr>
              <a:defRPr lang="en-US" sz="2000" b="1" i="0" dirty="0" smtClean="0">
                <a:solidFill>
                  <a:srgbClr val="001E61"/>
                </a:solidFill>
                <a:latin typeface="Gotham Bold" panose="02000504050000020004" pitchFamily="2" charset="0"/>
                <a:ea typeface="+mj-ea"/>
                <a:cs typeface="+mj-cs"/>
              </a:defRPr>
            </a:lvl1pPr>
            <a:lvl2pPr marL="457200" indent="0">
              <a:buNone/>
              <a:defRPr lang="en-US" dirty="0" smtClean="0"/>
            </a:lvl2pPr>
            <a:lvl3pPr>
              <a:defRPr lang="en-US" dirty="0" smtClean="0"/>
            </a:lvl3pPr>
            <a:lvl4pPr>
              <a:defRPr lang="en-US" dirty="0" smtClean="0"/>
            </a:lvl4pPr>
            <a:lvl5pPr>
              <a:defRPr lang="en-US" dirty="0"/>
            </a:lvl5pPr>
          </a:lstStyle>
          <a:p>
            <a:pPr marL="0" lvl="0" indent="0">
              <a:spcBef>
                <a:spcPct val="0"/>
              </a:spcBef>
              <a:buNone/>
            </a:pPr>
            <a:r>
              <a:rPr lang="en-US"/>
              <a:t>Click to edit Master text styles</a:t>
            </a:r>
          </a:p>
        </p:txBody>
      </p:sp>
      <p:sp>
        <p:nvSpPr>
          <p:cNvPr id="13" name="Rectangle 12">
            <a:extLst>
              <a:ext uri="{FF2B5EF4-FFF2-40B4-BE49-F238E27FC236}">
                <a16:creationId xmlns:a16="http://schemas.microsoft.com/office/drawing/2014/main" id="{775D0E45-F54B-4980-A014-5C64553B8907}"/>
              </a:ext>
            </a:extLst>
          </p:cNvPr>
          <p:cNvSpPr/>
          <p:nvPr userDrawn="1"/>
        </p:nvSpPr>
        <p:spPr>
          <a:xfrm>
            <a:off x="1524113" y="5291263"/>
            <a:ext cx="10058400" cy="91440"/>
          </a:xfrm>
          <a:prstGeom prst="rect">
            <a:avLst/>
          </a:prstGeom>
          <a:solidFill>
            <a:srgbClr val="57B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6551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5DE4-3ED6-4B2B-86FD-8B9FF2B74778}"/>
              </a:ext>
            </a:extLst>
          </p:cNvPr>
          <p:cNvSpPr>
            <a:spLocks noGrp="1"/>
          </p:cNvSpPr>
          <p:nvPr>
            <p:ph type="title"/>
          </p:nvPr>
        </p:nvSpPr>
        <p:spPr>
          <a:xfrm>
            <a:off x="640080" y="91440"/>
            <a:ext cx="10981267" cy="1027256"/>
          </a:xfrm>
        </p:spPr>
        <p:txBody>
          <a:bodyPr/>
          <a:lstStyle>
            <a:lvl1pPr>
              <a:defRPr>
                <a:solidFill>
                  <a:srgbClr val="001E6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1B3164-86AB-40C4-8393-9093DA892220}"/>
              </a:ext>
            </a:extLst>
          </p:cNvPr>
          <p:cNvSpPr>
            <a:spLocks noGrp="1"/>
          </p:cNvSpPr>
          <p:nvPr>
            <p:ph idx="1"/>
          </p:nvPr>
        </p:nvSpPr>
        <p:spPr>
          <a:xfrm>
            <a:off x="640080" y="1371600"/>
            <a:ext cx="10981267" cy="4800600"/>
          </a:xfrm>
        </p:spPr>
        <p:txBody>
          <a:bodyPr>
            <a:normAutofit/>
          </a:bodyPr>
          <a:lstStyle>
            <a:lvl1pPr>
              <a:defRPr sz="2000">
                <a:latin typeface="Gotham Bold" pitchFamily="2" charset="0"/>
              </a:defRPr>
            </a:lvl1pPr>
            <a:lvl2pPr>
              <a:defRPr sz="1800">
                <a:latin typeface="Gotham Bold" pitchFamily="2" charset="0"/>
              </a:defRPr>
            </a:lvl2pPr>
            <a:lvl3pPr>
              <a:defRPr sz="1600">
                <a:latin typeface="Gotham Bold" pitchFamily="2" charset="0"/>
              </a:defRPr>
            </a:lvl3pPr>
            <a:lvl4pPr>
              <a:defRPr sz="1400">
                <a:latin typeface="Gotham Bold" pitchFamily="2" charset="0"/>
              </a:defRPr>
            </a:lvl4pPr>
            <a:lvl5pPr>
              <a:defRPr sz="1400">
                <a:latin typeface="Gotham Bol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09189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24D331-F074-48CC-5747-BB777E8BB2E5}"/>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A429139-7142-3276-0A66-0CF8D7459610}"/>
              </a:ext>
            </a:extLst>
          </p:cNvPr>
          <p:cNvGrpSpPr/>
          <p:nvPr userDrawn="1"/>
        </p:nvGrpSpPr>
        <p:grpSpPr>
          <a:xfrm>
            <a:off x="11303635" y="6101693"/>
            <a:ext cx="633730" cy="638810"/>
            <a:chOff x="0" y="-13962"/>
            <a:chExt cx="887095" cy="894080"/>
          </a:xfrm>
        </p:grpSpPr>
        <p:pic>
          <p:nvPicPr>
            <p:cNvPr id="7" name="Picture 6" descr="A black background with blue text&#10;&#10;Description automatically generated">
              <a:extLst>
                <a:ext uri="{FF2B5EF4-FFF2-40B4-BE49-F238E27FC236}">
                  <a16:creationId xmlns:a16="http://schemas.microsoft.com/office/drawing/2014/main" id="{B6DE108D-D0C3-E4E6-370D-30674DFB5C9B}"/>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104E848-010C-E687-116C-B919A46FAFCB}"/>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A2014940-CC3B-9259-5E8A-63A1F505E81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342900" indent="-342900">
              <a:lnSpc>
                <a:spcPct val="125000"/>
              </a:lnSpc>
              <a:spcBef>
                <a:spcPts val="1350"/>
              </a:spcBef>
              <a:buClr>
                <a:schemeClr val="tx1"/>
              </a:buClr>
              <a:buFont typeface="+mj-lt"/>
              <a:buAutoNum type="arabicPeriod"/>
              <a:defRPr sz="2000" baseline="0"/>
            </a:lvl1pPr>
            <a:lvl2pPr marL="685800" indent="-342900">
              <a:lnSpc>
                <a:spcPct val="125000"/>
              </a:lnSpc>
              <a:spcBef>
                <a:spcPts val="450"/>
              </a:spcBef>
              <a:buClr>
                <a:schemeClr val="tx1"/>
              </a:buClr>
              <a:buFont typeface="+mj-lt"/>
              <a:buAutoNum type="alphaLcPeriod"/>
              <a:defRPr sz="2000"/>
            </a:lvl2pPr>
            <a:lvl3pPr marL="1028700" indent="-342900">
              <a:lnSpc>
                <a:spcPct val="125000"/>
              </a:lnSpc>
              <a:spcBef>
                <a:spcPts val="450"/>
              </a:spcBef>
              <a:buClr>
                <a:schemeClr val="tx1"/>
              </a:buClr>
              <a:buFont typeface="+mj-lt"/>
              <a:buAutoNum type="romanLcPeriod"/>
              <a:defRPr sz="2000"/>
            </a:lvl3pPr>
            <a:lvl4pPr marL="1371600" indent="-342900">
              <a:lnSpc>
                <a:spcPct val="125000"/>
              </a:lnSpc>
              <a:spcBef>
                <a:spcPts val="450"/>
              </a:spcBef>
              <a:buClr>
                <a:schemeClr val="tx1"/>
              </a:buClr>
              <a:buSzPct val="100000"/>
              <a:buFont typeface="+mj-lt"/>
              <a:buAutoNum type="arabicParenR"/>
              <a:defRPr sz="2000" baseline="0"/>
            </a:lvl4pPr>
            <a:lvl5pPr marL="1714500" indent="-342900">
              <a:lnSpc>
                <a:spcPct val="125000"/>
              </a:lnSpc>
              <a:spcBef>
                <a:spcPts val="450"/>
              </a:spcBef>
              <a:buClr>
                <a:schemeClr val="tx1"/>
              </a:buClr>
              <a:buFont typeface="+mj-lt"/>
              <a:buAutoNum type="alphaLcParenR"/>
              <a:defRPr sz="20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4" name="Slide Number Placeholder 22">
            <a:extLst>
              <a:ext uri="{FF2B5EF4-FFF2-40B4-BE49-F238E27FC236}">
                <a16:creationId xmlns:a16="http://schemas.microsoft.com/office/drawing/2014/main" id="{25683A4D-183F-22C2-24AC-E7812A562485}"/>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accent1"/>
                </a:solidFill>
              </a:defRPr>
            </a:lvl1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022824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Shape 01 Left text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6674-30E9-4D89-8C53-55DC532FA6D5}"/>
              </a:ext>
            </a:extLst>
          </p:cNvPr>
          <p:cNvSpPr>
            <a:spLocks noGrp="1"/>
          </p:cNvSpPr>
          <p:nvPr>
            <p:ph type="title"/>
          </p:nvPr>
        </p:nvSpPr>
        <p:spPr>
          <a:xfrm>
            <a:off x="640080" y="91440"/>
            <a:ext cx="10981267" cy="1024128"/>
          </a:xfrm>
        </p:spPr>
        <p:txBody>
          <a:bodyPr/>
          <a:lstStyle>
            <a:lvl1pPr>
              <a:defRPr>
                <a:solidFill>
                  <a:srgbClr val="001E6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22DCFF-1223-4183-A362-F815444B0791}"/>
              </a:ext>
            </a:extLst>
          </p:cNvPr>
          <p:cNvSpPr>
            <a:spLocks noGrp="1"/>
          </p:cNvSpPr>
          <p:nvPr>
            <p:ph type="body" idx="1"/>
          </p:nvPr>
        </p:nvSpPr>
        <p:spPr>
          <a:xfrm>
            <a:off x="5206790" y="1371600"/>
            <a:ext cx="6414557" cy="823912"/>
          </a:xfrm>
        </p:spPr>
        <p:txBody>
          <a:bodyPr vert="horz" lIns="91440" tIns="45720" rIns="91440" bIns="45720" rtlCol="0" anchor="b">
            <a:normAutofit/>
          </a:bodyPr>
          <a:lstStyle>
            <a:lvl1pPr>
              <a:defRPr lang="en-US" sz="2400" b="0" dirty="0">
                <a:solidFill>
                  <a:srgbClr val="001E61"/>
                </a:solidFill>
                <a:latin typeface="Gotham Bold" pitchFamily="2" charset="0"/>
              </a:defRPr>
            </a:lvl1pPr>
          </a:lstStyle>
          <a:p>
            <a:pPr marL="0" lvl="0" indent="0">
              <a:buNone/>
            </a:pPr>
            <a:r>
              <a:rPr lang="en-US"/>
              <a:t>Click to edit Master text styles</a:t>
            </a:r>
          </a:p>
        </p:txBody>
      </p:sp>
      <p:sp>
        <p:nvSpPr>
          <p:cNvPr id="4" name="Content Placeholder 3">
            <a:extLst>
              <a:ext uri="{FF2B5EF4-FFF2-40B4-BE49-F238E27FC236}">
                <a16:creationId xmlns:a16="http://schemas.microsoft.com/office/drawing/2014/main" id="{58A64FFB-CFA6-458D-8B2A-B950AED5C9E2}"/>
              </a:ext>
            </a:extLst>
          </p:cNvPr>
          <p:cNvSpPr>
            <a:spLocks noGrp="1"/>
          </p:cNvSpPr>
          <p:nvPr>
            <p:ph sz="half" idx="2"/>
          </p:nvPr>
        </p:nvSpPr>
        <p:spPr>
          <a:xfrm>
            <a:off x="5206790" y="2195513"/>
            <a:ext cx="6414557" cy="3959960"/>
          </a:xfrm>
        </p:spPr>
        <p:txBody>
          <a:bodyPr/>
          <a:lstStyle>
            <a:lvl1pPr>
              <a:defRPr>
                <a:latin typeface="Gotham Bold" pitchFamily="2" charset="0"/>
              </a:defRPr>
            </a:lvl1pPr>
            <a:lvl2pPr>
              <a:defRPr>
                <a:latin typeface="Gotham Bold" pitchFamily="2" charset="0"/>
              </a:defRPr>
            </a:lvl2pPr>
            <a:lvl3pPr>
              <a:defRPr>
                <a:latin typeface="Gotham Bold" pitchFamily="2" charset="0"/>
              </a:defRPr>
            </a:lvl3pPr>
            <a:lvl4pPr>
              <a:defRPr>
                <a:latin typeface="Gotham Bold" pitchFamily="2" charset="0"/>
              </a:defRPr>
            </a:lvl4pPr>
            <a:lvl5pPr>
              <a:defRPr>
                <a:latin typeface="Gotham Bol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2" descr="E:\Open Mind Project\CCM\PPT\PPT templet 5\Sample ppt Template_Image 6.png">
            <a:extLst>
              <a:ext uri="{FF2B5EF4-FFF2-40B4-BE49-F238E27FC236}">
                <a16:creationId xmlns:a16="http://schemas.microsoft.com/office/drawing/2014/main" id="{EF3A67B9-7F15-4CEB-A55D-23786823579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8615" y="1371600"/>
            <a:ext cx="4391025" cy="4286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0489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235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Shape 01 Left text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6674-30E9-4D89-8C53-55DC532FA6D5}"/>
              </a:ext>
            </a:extLst>
          </p:cNvPr>
          <p:cNvSpPr>
            <a:spLocks noGrp="1"/>
          </p:cNvSpPr>
          <p:nvPr>
            <p:ph type="title"/>
          </p:nvPr>
        </p:nvSpPr>
        <p:spPr>
          <a:xfrm>
            <a:off x="640080" y="91440"/>
            <a:ext cx="10981267" cy="1024128"/>
          </a:xfrm>
        </p:spPr>
        <p:txBody>
          <a:bodyPr/>
          <a:lstStyle>
            <a:lvl1pPr>
              <a:defRPr>
                <a:solidFill>
                  <a:srgbClr val="001E6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22DCFF-1223-4183-A362-F815444B0791}"/>
              </a:ext>
            </a:extLst>
          </p:cNvPr>
          <p:cNvSpPr>
            <a:spLocks noGrp="1"/>
          </p:cNvSpPr>
          <p:nvPr>
            <p:ph type="body" idx="1"/>
          </p:nvPr>
        </p:nvSpPr>
        <p:spPr>
          <a:xfrm>
            <a:off x="640080" y="1371600"/>
            <a:ext cx="6409267" cy="823912"/>
          </a:xfrm>
        </p:spPr>
        <p:txBody>
          <a:bodyPr vert="horz" lIns="91440" tIns="45720" rIns="91440" bIns="45720" rtlCol="0" anchor="b">
            <a:normAutofit/>
          </a:bodyPr>
          <a:lstStyle>
            <a:lvl1pPr>
              <a:defRPr lang="en-US" sz="2400" b="0" dirty="0">
                <a:solidFill>
                  <a:srgbClr val="001E61"/>
                </a:solidFill>
                <a:latin typeface="Gotham Bold" pitchFamily="2" charset="0"/>
              </a:defRPr>
            </a:lvl1pPr>
          </a:lstStyle>
          <a:p>
            <a:pPr marL="0" lvl="0" indent="0">
              <a:buNone/>
            </a:pPr>
            <a:r>
              <a:rPr lang="en-US"/>
              <a:t>Click to edit Master text styles</a:t>
            </a:r>
          </a:p>
        </p:txBody>
      </p:sp>
      <p:sp>
        <p:nvSpPr>
          <p:cNvPr id="4" name="Content Placeholder 3">
            <a:extLst>
              <a:ext uri="{FF2B5EF4-FFF2-40B4-BE49-F238E27FC236}">
                <a16:creationId xmlns:a16="http://schemas.microsoft.com/office/drawing/2014/main" id="{58A64FFB-CFA6-458D-8B2A-B950AED5C9E2}"/>
              </a:ext>
            </a:extLst>
          </p:cNvPr>
          <p:cNvSpPr>
            <a:spLocks noGrp="1"/>
          </p:cNvSpPr>
          <p:nvPr>
            <p:ph sz="half" idx="2"/>
          </p:nvPr>
        </p:nvSpPr>
        <p:spPr>
          <a:xfrm>
            <a:off x="640080" y="2195513"/>
            <a:ext cx="6409267" cy="3959960"/>
          </a:xfrm>
        </p:spPr>
        <p:txBody>
          <a:bodyPr/>
          <a:lstStyle>
            <a:lvl1pPr>
              <a:defRPr>
                <a:latin typeface="Gotham Bold" pitchFamily="2" charset="0"/>
              </a:defRPr>
            </a:lvl1pPr>
            <a:lvl2pPr>
              <a:defRPr>
                <a:latin typeface="Gotham Bold" pitchFamily="2" charset="0"/>
              </a:defRPr>
            </a:lvl2pPr>
            <a:lvl3pPr>
              <a:defRPr>
                <a:latin typeface="Gotham Bold" pitchFamily="2" charset="0"/>
              </a:defRPr>
            </a:lvl3pPr>
            <a:lvl4pPr>
              <a:defRPr>
                <a:latin typeface="Gotham Bold" pitchFamily="2" charset="0"/>
              </a:defRPr>
            </a:lvl4pPr>
            <a:lvl5pPr>
              <a:defRPr>
                <a:latin typeface="Gotham Bold"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7" descr="E:\Open Mind Project\CCM\PPT\PPT templet 5\Sample ppt Template_Image 5.png">
            <a:extLst>
              <a:ext uri="{FF2B5EF4-FFF2-40B4-BE49-F238E27FC236}">
                <a16:creationId xmlns:a16="http://schemas.microsoft.com/office/drawing/2014/main" id="{3A12615B-7354-4E6F-8951-33C4F60FF3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78096" y="1402422"/>
            <a:ext cx="4391025" cy="4286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8444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2DACB-7FA0-4D15-B40E-EB317CC847F1}"/>
              </a:ext>
            </a:extLst>
          </p:cNvPr>
          <p:cNvSpPr>
            <a:spLocks noGrp="1"/>
          </p:cNvSpPr>
          <p:nvPr>
            <p:ph type="dt" sz="half" idx="10"/>
          </p:nvPr>
        </p:nvSpPr>
        <p:spPr/>
        <p:txBody>
          <a:bodyPr/>
          <a:lstStyle/>
          <a:p>
            <a:fld id="{1D8BD707-D9CF-40AE-B4C6-C98DA3205C09}" type="datetimeFigureOut">
              <a:rPr lang="en-US" smtClean="0"/>
              <a:pPr/>
              <a:t>1/29/24</a:t>
            </a:fld>
            <a:endParaRPr lang="en-US" dirty="0"/>
          </a:p>
        </p:txBody>
      </p:sp>
      <p:sp>
        <p:nvSpPr>
          <p:cNvPr id="3" name="Footer Placeholder 2">
            <a:extLst>
              <a:ext uri="{FF2B5EF4-FFF2-40B4-BE49-F238E27FC236}">
                <a16:creationId xmlns:a16="http://schemas.microsoft.com/office/drawing/2014/main" id="{177ED839-DB73-4F5F-8A3B-99938C79F89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9ACA82-1BFF-41DA-A5A9-50BB5D2D5592}"/>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8813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C025FB2-7F9B-1496-ACFD-B5F320CDF9AF}"/>
              </a:ext>
            </a:extLst>
          </p:cNvPr>
          <p:cNvGrpSpPr/>
          <p:nvPr userDrawn="1"/>
        </p:nvGrpSpPr>
        <p:grpSpPr>
          <a:xfrm>
            <a:off x="11303635" y="6101693"/>
            <a:ext cx="633730" cy="638810"/>
            <a:chOff x="0" y="-13962"/>
            <a:chExt cx="887095" cy="894080"/>
          </a:xfrm>
        </p:grpSpPr>
        <p:pic>
          <p:nvPicPr>
            <p:cNvPr id="8" name="Picture 7" descr="A black background with blue text&#10;&#10;Description automatically generated">
              <a:extLst>
                <a:ext uri="{FF2B5EF4-FFF2-40B4-BE49-F238E27FC236}">
                  <a16:creationId xmlns:a16="http://schemas.microsoft.com/office/drawing/2014/main" id="{88682EFB-D1A9-C95A-64F4-B05715EF25E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2B7C3A4-5443-1F00-3D68-8FAF209E1760}"/>
                </a:ext>
              </a:extLst>
            </p:cNvPr>
            <p:cNvSpPr/>
            <p:nvPr userDrawn="1"/>
          </p:nvSpPr>
          <p:spPr>
            <a:xfrm>
              <a:off x="0" y="340129"/>
              <a:ext cx="887095" cy="233504"/>
            </a:xfrm>
            <a:prstGeom prst="rect">
              <a:avLst/>
            </a:prstGeom>
            <a:solidFill>
              <a:srgbClr val="002D57"/>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a:prstGeom prst="rect">
            <a:avLst/>
          </a:prstGeom>
        </p:spPr>
        <p:txBody>
          <a:bodyPr anchor="b">
            <a:normAutofit/>
          </a:bodyPr>
          <a:lstStyle>
            <a:lvl1pPr algn="l">
              <a:defRPr sz="4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a:prstGeom prst="rect">
            <a:avLst/>
          </a:prstGeo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a:extLst>
              <a:ext uri="{FF2B5EF4-FFF2-40B4-BE49-F238E27FC236}">
                <a16:creationId xmlns:a16="http://schemas.microsoft.com/office/drawing/2014/main" id="{72AC563F-8923-E99A-C7E3-85980867F674}"/>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IR.org">
            <a:extLst>
              <a:ext uri="{FF2B5EF4-FFF2-40B4-BE49-F238E27FC236}">
                <a16:creationId xmlns:a16="http://schemas.microsoft.com/office/drawing/2014/main" id="{AAF34512-9398-9E6D-9209-F467FB61DD3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bg1">
                    <a:lumMod val="85000"/>
                  </a:schemeClr>
                </a:solidFill>
              </a:rPr>
              <a:t>NJ</a:t>
            </a:r>
            <a:r>
              <a:rPr lang="en-US" spc="100" baseline="0" dirty="0">
                <a:solidFill>
                  <a:schemeClr val="bg1">
                    <a:lumMod val="85000"/>
                  </a:schemeClr>
                </a:solidFill>
              </a:rPr>
              <a:t> A-TAC  </a:t>
            </a:r>
          </a:p>
        </p:txBody>
      </p:sp>
      <p:sp>
        <p:nvSpPr>
          <p:cNvPr id="14" name="Slide Number Placeholder 22">
            <a:extLst>
              <a:ext uri="{FF2B5EF4-FFF2-40B4-BE49-F238E27FC236}">
                <a16:creationId xmlns:a16="http://schemas.microsoft.com/office/drawing/2014/main" id="{74659AFF-2962-A7DC-ED01-B97D9C3724B0}"/>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bg1">
                    <a:lumMod val="85000"/>
                  </a:schemeClr>
                </a:solidFill>
              </a:defRPr>
            </a:lvl1pPr>
          </a:lstStyle>
          <a:p>
            <a:fld id="{9FCB0336-2F23-4B70-9AF4-E54A7D43B4CA}" type="slidenum">
              <a:rPr lang="en-US" smtClean="0"/>
              <a:pPr/>
              <a:t>‹#›</a:t>
            </a:fld>
            <a:endParaRPr lang="en-US" dirty="0"/>
          </a:p>
        </p:txBody>
      </p:sp>
      <p:pic>
        <p:nvPicPr>
          <p:cNvPr id="16" name="Picture 15">
            <a:extLst>
              <a:ext uri="{FF2B5EF4-FFF2-40B4-BE49-F238E27FC236}">
                <a16:creationId xmlns:a16="http://schemas.microsoft.com/office/drawing/2014/main" id="{C3777B4B-AE23-EFFE-F3DF-39EBE2645159}"/>
              </a:ext>
            </a:extLst>
          </p:cNvPr>
          <p:cNvPicPr>
            <a:picLocks noChangeAspect="1"/>
          </p:cNvPicPr>
          <p:nvPr userDrawn="1"/>
        </p:nvPicPr>
        <p:blipFill>
          <a:blip r:embed="rId3"/>
          <a:srcRect/>
          <a:stretch/>
        </p:blipFill>
        <p:spPr>
          <a:xfrm>
            <a:off x="7039161" y="60549"/>
            <a:ext cx="4779274" cy="1391415"/>
          </a:xfrm>
          <a:prstGeom prst="rect">
            <a:avLst/>
          </a:prstGeom>
        </p:spPr>
      </p:pic>
    </p:spTree>
    <p:extLst>
      <p:ext uri="{BB962C8B-B14F-4D97-AF65-F5344CB8AC3E}">
        <p14:creationId xmlns:p14="http://schemas.microsoft.com/office/powerpoint/2010/main" val="30800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45FF491-1EC0-0571-D731-84163C4F396C}"/>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E9A7214B-5E99-151F-024A-96E6BD8D36F0}"/>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0DD29C61-6578-7F74-9D40-3B6DB69A0067}"/>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FAC1171F-A273-E7AD-DD9E-AC34F7F957AC}"/>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7844DA79-5381-1AE1-E64E-DA53AD32844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A6BB1BE6-F69B-0BBE-EE72-63849CAE2C93}"/>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2">
            <a:extLst>
              <a:ext uri="{FF2B5EF4-FFF2-40B4-BE49-F238E27FC236}">
                <a16:creationId xmlns:a16="http://schemas.microsoft.com/office/drawing/2014/main" id="{32E9B1E7-A208-3ED5-98A3-206AB414193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4011127099"/>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90D6F47-80FA-EC6B-219B-3CE389D806E6}"/>
              </a:ext>
            </a:extLst>
          </p:cNvPr>
          <p:cNvGrpSpPr/>
          <p:nvPr userDrawn="1"/>
        </p:nvGrpSpPr>
        <p:grpSpPr>
          <a:xfrm>
            <a:off x="-1" y="6101693"/>
            <a:ext cx="11937366" cy="638810"/>
            <a:chOff x="-1" y="6101693"/>
            <a:chExt cx="11937366" cy="638810"/>
          </a:xfrm>
        </p:grpSpPr>
        <p:sp>
          <p:nvSpPr>
            <p:cNvPr id="13" name="Rectangle 12">
              <a:extLst>
                <a:ext uri="{FF2B5EF4-FFF2-40B4-BE49-F238E27FC236}">
                  <a16:creationId xmlns:a16="http://schemas.microsoft.com/office/drawing/2014/main" id="{07473A9C-7B74-67F1-D635-A1023F653BAF}"/>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A2A0B3-1C85-0F10-0741-8E7F5A98977D}"/>
                </a:ext>
              </a:extLst>
            </p:cNvPr>
            <p:cNvGrpSpPr/>
            <p:nvPr userDrawn="1"/>
          </p:nvGrpSpPr>
          <p:grpSpPr>
            <a:xfrm>
              <a:off x="11303635" y="6101693"/>
              <a:ext cx="633730" cy="638810"/>
              <a:chOff x="0" y="-13962"/>
              <a:chExt cx="887095" cy="894080"/>
            </a:xfrm>
          </p:grpSpPr>
          <p:pic>
            <p:nvPicPr>
              <p:cNvPr id="16" name="Picture 15" descr="A black background with blue text&#10;&#10;Description automatically generated">
                <a:extLst>
                  <a:ext uri="{FF2B5EF4-FFF2-40B4-BE49-F238E27FC236}">
                    <a16:creationId xmlns:a16="http://schemas.microsoft.com/office/drawing/2014/main" id="{4DA72D1A-89A1-6DAF-5151-1DDE892D4372}"/>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59A02664-96FD-8B21-6803-DEFEF57422FE}"/>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5" name="AIR.org">
              <a:extLst>
                <a:ext uri="{FF2B5EF4-FFF2-40B4-BE49-F238E27FC236}">
                  <a16:creationId xmlns:a16="http://schemas.microsoft.com/office/drawing/2014/main" id="{66C833F7-BD5E-3B46-A621-9AB2B139B00B}"/>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350"/>
              </a:spcBef>
              <a:buClr>
                <a:schemeClr val="tx1"/>
              </a:buClr>
              <a:buNone/>
              <a:defRPr sz="20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0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0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0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0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22">
            <a:extLst>
              <a:ext uri="{FF2B5EF4-FFF2-40B4-BE49-F238E27FC236}">
                <a16:creationId xmlns:a16="http://schemas.microsoft.com/office/drawing/2014/main" id="{697692ED-A724-BB41-FC98-E0DC70BBBAF7}"/>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320253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Lead-i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90B8EC-E3F2-1E43-D908-321DB71C44E7}"/>
              </a:ext>
            </a:extLst>
          </p:cNvPr>
          <p:cNvGrpSpPr/>
          <p:nvPr userDrawn="1"/>
        </p:nvGrpSpPr>
        <p:grpSpPr>
          <a:xfrm>
            <a:off x="-1" y="6101693"/>
            <a:ext cx="11937366" cy="638810"/>
            <a:chOff x="-1" y="6101693"/>
            <a:chExt cx="11937366" cy="638810"/>
          </a:xfrm>
        </p:grpSpPr>
        <p:sp>
          <p:nvSpPr>
            <p:cNvPr id="9" name="Rectangle 8">
              <a:extLst>
                <a:ext uri="{FF2B5EF4-FFF2-40B4-BE49-F238E27FC236}">
                  <a16:creationId xmlns:a16="http://schemas.microsoft.com/office/drawing/2014/main" id="{CFB3AD93-A882-0E95-3649-81898B4DACF9}"/>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E209F-8DF0-E5C0-644F-BF271193E15D}"/>
                </a:ext>
              </a:extLst>
            </p:cNvPr>
            <p:cNvGrpSpPr/>
            <p:nvPr userDrawn="1"/>
          </p:nvGrpSpPr>
          <p:grpSpPr>
            <a:xfrm>
              <a:off x="11303635" y="6101693"/>
              <a:ext cx="633730" cy="638810"/>
              <a:chOff x="0" y="-13962"/>
              <a:chExt cx="887095" cy="894080"/>
            </a:xfrm>
          </p:grpSpPr>
          <p:pic>
            <p:nvPicPr>
              <p:cNvPr id="12" name="Picture 11" descr="A black background with blue text&#10;&#10;Description automatically generated">
                <a:extLst>
                  <a:ext uri="{FF2B5EF4-FFF2-40B4-BE49-F238E27FC236}">
                    <a16:creationId xmlns:a16="http://schemas.microsoft.com/office/drawing/2014/main" id="{B12328F6-CD0A-B87B-9643-E7002D06336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939995C0-0BD0-46F6-A9C2-5DF5625F1C1E}"/>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841D2BA8-804E-A583-C47B-FFFB04BAF927}"/>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prstGeom prst="rect">
            <a:avLst/>
          </a:prstGeom>
          <a:solidFill>
            <a:schemeClr val="accent2">
              <a:lumMod val="20000"/>
              <a:lumOff val="80000"/>
            </a:schemeClr>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22">
            <a:extLst>
              <a:ext uri="{FF2B5EF4-FFF2-40B4-BE49-F238E27FC236}">
                <a16:creationId xmlns:a16="http://schemas.microsoft.com/office/drawing/2014/main" id="{A829D053-98C8-FA3E-8BB7-C8769A491624}"/>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3076636235"/>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and Right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BD7323-0A2E-D1DA-B38F-B7C577A68F2B}"/>
              </a:ext>
            </a:extLst>
          </p:cNvPr>
          <p:cNvGrpSpPr/>
          <p:nvPr userDrawn="1"/>
        </p:nvGrpSpPr>
        <p:grpSpPr>
          <a:xfrm>
            <a:off x="-1" y="6101693"/>
            <a:ext cx="11937366" cy="638810"/>
            <a:chOff x="-1" y="6101693"/>
            <a:chExt cx="11937366" cy="638810"/>
          </a:xfrm>
        </p:grpSpPr>
        <p:sp>
          <p:nvSpPr>
            <p:cNvPr id="7" name="Rectangle 6">
              <a:extLst>
                <a:ext uri="{FF2B5EF4-FFF2-40B4-BE49-F238E27FC236}">
                  <a16:creationId xmlns:a16="http://schemas.microsoft.com/office/drawing/2014/main" id="{E5C05EDD-8389-CBB7-FF7B-A0EF26D396DA}"/>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9537BFB-EF17-2615-6AFA-1EF79373C1FA}"/>
                </a:ext>
              </a:extLst>
            </p:cNvPr>
            <p:cNvGrpSpPr/>
            <p:nvPr userDrawn="1"/>
          </p:nvGrpSpPr>
          <p:grpSpPr>
            <a:xfrm>
              <a:off x="11303635" y="6101693"/>
              <a:ext cx="633730" cy="638810"/>
              <a:chOff x="0" y="-13962"/>
              <a:chExt cx="887095" cy="894080"/>
            </a:xfrm>
          </p:grpSpPr>
          <p:pic>
            <p:nvPicPr>
              <p:cNvPr id="12" name="Picture 11" descr="A black background with blue text&#10;&#10;Description automatically generated">
                <a:extLst>
                  <a:ext uri="{FF2B5EF4-FFF2-40B4-BE49-F238E27FC236}">
                    <a16:creationId xmlns:a16="http://schemas.microsoft.com/office/drawing/2014/main" id="{5B9EF997-82CE-7098-5F86-770084A0770E}"/>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EB7AE664-E5E4-AC31-E507-36901200A36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A05CF976-E86E-E8A4-1D98-66865B86872D}"/>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C95973C5-D652-7E87-9903-42609592CEBC}"/>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220328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rdered Lis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7F8978-B596-EECE-28E5-D0A0856CF52A}"/>
              </a:ext>
            </a:extLst>
          </p:cNvPr>
          <p:cNvGrpSpPr/>
          <p:nvPr userDrawn="1"/>
        </p:nvGrpSpPr>
        <p:grpSpPr>
          <a:xfrm>
            <a:off x="-1" y="6101693"/>
            <a:ext cx="11937366" cy="638810"/>
            <a:chOff x="-1" y="6101693"/>
            <a:chExt cx="11937366" cy="638810"/>
          </a:xfrm>
        </p:grpSpPr>
        <p:sp>
          <p:nvSpPr>
            <p:cNvPr id="8" name="Rectangle 7">
              <a:extLst>
                <a:ext uri="{FF2B5EF4-FFF2-40B4-BE49-F238E27FC236}">
                  <a16:creationId xmlns:a16="http://schemas.microsoft.com/office/drawing/2014/main" id="{244CEC33-255A-76E4-1774-94B4CE3C5FBB}"/>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9F07576-ABF9-C45D-DF97-FC8DFB7678C4}"/>
                </a:ext>
              </a:extLst>
            </p:cNvPr>
            <p:cNvGrpSpPr/>
            <p:nvPr userDrawn="1"/>
          </p:nvGrpSpPr>
          <p:grpSpPr>
            <a:xfrm>
              <a:off x="11303635" y="6101693"/>
              <a:ext cx="633730" cy="638810"/>
              <a:chOff x="0" y="-13962"/>
              <a:chExt cx="887095" cy="894080"/>
            </a:xfrm>
          </p:grpSpPr>
          <p:pic>
            <p:nvPicPr>
              <p:cNvPr id="11" name="Picture 10" descr="A black background with blue text&#10;&#10;Description automatically generated">
                <a:extLst>
                  <a:ext uri="{FF2B5EF4-FFF2-40B4-BE49-F238E27FC236}">
                    <a16:creationId xmlns:a16="http://schemas.microsoft.com/office/drawing/2014/main" id="{7A020F6E-150B-7B1C-83C6-4942DBBF1525}"/>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0BEE50A8-9F67-7EFE-1503-A8440DC8E6B2}"/>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0" name="AIR.org">
              <a:extLst>
                <a:ext uri="{FF2B5EF4-FFF2-40B4-BE49-F238E27FC236}">
                  <a16:creationId xmlns:a16="http://schemas.microsoft.com/office/drawing/2014/main" id="{DA6B2215-5A9B-35A4-BB3E-DA25015A229A}"/>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p:cNvSpPr>
            <a:spLocks noGrp="1"/>
          </p:cNvSpPr>
          <p:nvPr>
            <p:ph type="title" hasCustomPrompt="1"/>
          </p:nvPr>
        </p:nvSpPr>
        <p:spPr>
          <a:xfrm>
            <a:off x="458724" y="0"/>
            <a:ext cx="11274552" cy="1051560"/>
          </a:xfrm>
          <a:prstGeom prst="rect">
            <a:avLst/>
          </a:prstGeom>
        </p:spPr>
        <p:txBody>
          <a:bodyPr/>
          <a:lstStyle/>
          <a:p>
            <a:r>
              <a:rPr lang="en-US"/>
              <a:t>Ordered List Layout</a:t>
            </a:r>
          </a:p>
        </p:txBody>
      </p:sp>
      <p:sp>
        <p:nvSpPr>
          <p:cNvPr id="5" name="Content"/>
          <p:cNvSpPr>
            <a:spLocks noGrp="1"/>
          </p:cNvSpPr>
          <p:nvPr>
            <p:ph sz="quarter" idx="17" hasCustomPrompt="1"/>
          </p:nvPr>
        </p:nvSpPr>
        <p:spPr>
          <a:xfrm>
            <a:off x="457200" y="1307592"/>
            <a:ext cx="11274552" cy="4498848"/>
          </a:xfrm>
          <a:prstGeom prst="rect">
            <a:avLst/>
          </a:prstGeom>
        </p:spPr>
        <p:txBody>
          <a:bodyPr>
            <a:normAutofit/>
          </a:bodyPr>
          <a:lstStyle>
            <a:lvl1pPr marL="342900" indent="-342900">
              <a:lnSpc>
                <a:spcPct val="125000"/>
              </a:lnSpc>
              <a:spcBef>
                <a:spcPts val="450"/>
              </a:spcBef>
              <a:buClr>
                <a:schemeClr val="tx2"/>
              </a:buClr>
              <a:buFont typeface="+mj-lt"/>
              <a:buAutoNum type="arabicPeriod"/>
              <a:defRPr sz="2000" baseline="0"/>
            </a:lvl1pPr>
            <a:lvl2pPr marL="685800" indent="-342900">
              <a:lnSpc>
                <a:spcPct val="125000"/>
              </a:lnSpc>
              <a:spcBef>
                <a:spcPts val="450"/>
              </a:spcBef>
              <a:buClr>
                <a:schemeClr val="tx2"/>
              </a:buClr>
              <a:buFont typeface="+mj-lt"/>
              <a:buAutoNum type="alphaLcPeriod"/>
              <a:defRPr sz="2000"/>
            </a:lvl2pPr>
            <a:lvl3pPr marL="1028700" indent="-342900">
              <a:lnSpc>
                <a:spcPct val="125000"/>
              </a:lnSpc>
              <a:spcBef>
                <a:spcPts val="450"/>
              </a:spcBef>
              <a:buClr>
                <a:schemeClr val="tx2"/>
              </a:buClr>
              <a:buFont typeface="+mj-lt"/>
              <a:buAutoNum type="romanLcPeriod"/>
              <a:defRPr sz="2000"/>
            </a:lvl3pPr>
            <a:lvl4pPr marL="1371600" indent="-342900">
              <a:lnSpc>
                <a:spcPct val="125000"/>
              </a:lnSpc>
              <a:spcBef>
                <a:spcPts val="450"/>
              </a:spcBef>
              <a:buClr>
                <a:schemeClr val="tx2"/>
              </a:buClr>
              <a:buSzPct val="100000"/>
              <a:buFont typeface="+mj-lt"/>
              <a:buAutoNum type="arabicParenR"/>
              <a:defRPr sz="2000"/>
            </a:lvl4pPr>
            <a:lvl5pPr marL="1714500" indent="-342900">
              <a:lnSpc>
                <a:spcPct val="125000"/>
              </a:lnSpc>
              <a:spcBef>
                <a:spcPts val="450"/>
              </a:spcBef>
              <a:buClr>
                <a:schemeClr val="tx2"/>
              </a:buClr>
              <a:buFont typeface="+mj-lt"/>
              <a:buAutoNum type="alphaLcParenR"/>
              <a:defRPr sz="20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F11A1802-2A5C-B161-7754-D971E1BFE8B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8664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ED319DB-F27E-15E3-C737-DA1396FCFA3D}"/>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E00BFBE0-8454-81E0-5F74-6C5067D37797}"/>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59182A6-4C3D-FBD1-1570-D31E80187555}"/>
                </a:ext>
              </a:extLst>
            </p:cNvPr>
            <p:cNvGrpSpPr/>
            <p:nvPr userDrawn="1"/>
          </p:nvGrpSpPr>
          <p:grpSpPr>
            <a:xfrm>
              <a:off x="11303635" y="6101693"/>
              <a:ext cx="633730" cy="638810"/>
              <a:chOff x="0" y="-13962"/>
              <a:chExt cx="887095" cy="894080"/>
            </a:xfrm>
          </p:grpSpPr>
          <p:pic>
            <p:nvPicPr>
              <p:cNvPr id="10" name="Picture 9" descr="A black background with blue text&#10;&#10;Description automatically generated">
                <a:extLst>
                  <a:ext uri="{FF2B5EF4-FFF2-40B4-BE49-F238E27FC236}">
                    <a16:creationId xmlns:a16="http://schemas.microsoft.com/office/drawing/2014/main" id="{588D877E-CE1F-15E0-8A4D-298E8F5549E2}"/>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B9A74E29-BC2B-54A7-BFEC-FFB1A2F4974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73A15034-BBF5-D558-B81A-CA8C6B49109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7200"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587A39DF-77AF-E08C-24B3-9A4871B06883}"/>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76928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p>
        </p:txBody>
      </p: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2">
            <a:extLst>
              <a:ext uri="{FF2B5EF4-FFF2-40B4-BE49-F238E27FC236}">
                <a16:creationId xmlns:a16="http://schemas.microsoft.com/office/drawing/2014/main" id="{64839E2B-8480-40BB-BF73-E05617D79DAB}"/>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accent1"/>
                </a:solidFill>
              </a:defRPr>
            </a:lvl1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035174485"/>
      </p:ext>
    </p:extLst>
  </p:cSld>
  <p:clrMap bg1="lt1" tx1="dk1" bg2="lt2" tx2="dk2" accent1="accent1" accent2="accent2" accent3="accent3" accent4="accent4" accent5="accent5" accent6="accent6" hlink="hlink" folHlink="folHlink"/>
  <p:sldLayoutIdLst>
    <p:sldLayoutId id="214748413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9" r:id="rId14"/>
    <p:sldLayoutId id="2147484130" r:id="rId15"/>
    <p:sldLayoutId id="2147484131" r:id="rId16"/>
    <p:sldLayoutId id="2147484132" r:id="rId17"/>
    <p:sldLayoutId id="2147484222" r:id="rId18"/>
    <p:sldLayoutId id="2147484223" r:id="rId19"/>
    <p:sldLayoutId id="2147484224" r:id="rId20"/>
    <p:sldLayoutId id="2147484225" r:id="rId21"/>
    <p:sldLayoutId id="2147484226" r:id="rId22"/>
    <p:sldLayoutId id="2147484227" r:id="rId23"/>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0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0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0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821" userDrawn="1">
          <p15:clr>
            <a:srgbClr val="F26B43"/>
          </p15:clr>
        </p15:guide>
        <p15:guide id="6" orient="horz" pos="6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sbownes@jff.or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www.njccc.org/a-ta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genua@jff.or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hyperlink" Target="mailto:sbownes@jff.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mailto:kbell@ccm.edu" TargetMode="External"/><Relationship Id="rId2" Type="http://schemas.openxmlformats.org/officeDocument/2006/relationships/slideLayout" Target="../slideLayouts/slideLayout22.xml"/><Relationship Id="rId1" Type="http://schemas.openxmlformats.org/officeDocument/2006/relationships/tags" Target="../tags/tag8.xml"/><Relationship Id="rId5" Type="http://schemas.openxmlformats.org/officeDocument/2006/relationships/hyperlink" Target="mailto:apantiliano@ccm.edu" TargetMode="External"/><Relationship Id="rId4" Type="http://schemas.openxmlformats.org/officeDocument/2006/relationships/hyperlink" Target="mailto:ahoffman@ccm.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lstStyle/>
          <a:p>
            <a:r>
              <a:rPr lang="en-US" dirty="0">
                <a:ea typeface="Tahoma"/>
                <a:cs typeface="Arial"/>
              </a:rPr>
              <a:t>Learning Event #1: Peer-to-Peer Session</a:t>
            </a:r>
            <a:endParaRPr lang="en-US" dirty="0"/>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vert="horz" lIns="0" tIns="0" rIns="0" bIns="0" rtlCol="0" anchor="t">
            <a:normAutofit fontScale="92500"/>
          </a:bodyPr>
          <a:lstStyle/>
          <a:p>
            <a:r>
              <a:rPr lang="en-US" dirty="0">
                <a:cs typeface="Arial"/>
              </a:rPr>
              <a:t>The Role of Community Colleges in Registered Apprenticeship: Industry Expansion</a:t>
            </a:r>
            <a:endParaRPr lang="en-US" dirty="0"/>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a:xfrm>
            <a:off x="457200" y="4128535"/>
            <a:ext cx="11139488" cy="378898"/>
          </a:xfrm>
        </p:spPr>
        <p:txBody>
          <a:bodyPr vert="horz" lIns="0" tIns="0" rIns="0" bIns="0" rtlCol="0" anchor="t">
            <a:normAutofit/>
          </a:bodyPr>
          <a:lstStyle/>
          <a:p>
            <a:r>
              <a:rPr lang="en-US" dirty="0">
                <a:cs typeface="Arial"/>
              </a:rPr>
              <a:t>Mark Genua, Director, Jobs for the Future | Shamara P. Bownes, Senior Manager, Jobs for the Future</a:t>
            </a:r>
          </a:p>
          <a:p>
            <a:pPr lvl="0"/>
            <a:endParaRPr lang="en-US" dirty="0">
              <a:cs typeface="Arial"/>
            </a:endParaRPr>
          </a:p>
          <a:p>
            <a:pPr lvl="0"/>
            <a:endParaRPr lang="en-US" dirty="0"/>
          </a:p>
          <a:p>
            <a:pPr lvl="0"/>
            <a:endParaRPr lang="en-US" dirty="0"/>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p:txBody>
          <a:bodyPr vert="horz" lIns="0" tIns="0" rIns="0" bIns="0" rtlCol="0" anchor="t">
            <a:normAutofit/>
          </a:bodyPr>
          <a:lstStyle/>
          <a:p>
            <a:r>
              <a:rPr lang="en-US" dirty="0">
                <a:cs typeface="Arial"/>
              </a:rPr>
              <a:t>NJ A-TAC Community of Practice | Tuesday, January 30, 2024 | 11:00am – 12:00pm ET</a:t>
            </a:r>
            <a:endParaRPr lang="en-US" dirty="0"/>
          </a:p>
        </p:txBody>
      </p:sp>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281099" y="1"/>
            <a:ext cx="5458811" cy="6857569"/>
          </a:xfrm>
          <a:prstGeom prst="rect">
            <a:avLst/>
          </a:prstGeom>
          <a:solidFill>
            <a:srgbClr val="730C34"/>
          </a:solidFill>
        </p:spPr>
        <p:txBody>
          <a:bodyPr/>
          <a:lstStyle/>
          <a:p>
            <a:endParaRPr lang="en-US" sz="1200" dirty="0"/>
          </a:p>
        </p:txBody>
      </p:sp>
      <p:sp>
        <p:nvSpPr>
          <p:cNvPr id="6" name="TextBox 6"/>
          <p:cNvSpPr txBox="1"/>
          <p:nvPr/>
        </p:nvSpPr>
        <p:spPr>
          <a:xfrm>
            <a:off x="6480146" y="260280"/>
            <a:ext cx="4986961" cy="872034"/>
          </a:xfrm>
          <a:prstGeom prst="rect">
            <a:avLst/>
          </a:prstGeom>
        </p:spPr>
        <p:txBody>
          <a:bodyPr wrap="square" lIns="0" tIns="0" rIns="0" bIns="0" rtlCol="0" anchor="t">
            <a:spAutoFit/>
          </a:bodyPr>
          <a:lstStyle/>
          <a:p>
            <a:pPr algn="ctr" defTabSz="621823">
              <a:lnSpc>
                <a:spcPts val="3430"/>
              </a:lnSpc>
              <a:spcBef>
                <a:spcPct val="0"/>
              </a:spcBef>
              <a:spcAft>
                <a:spcPts val="400"/>
              </a:spcAft>
            </a:pPr>
            <a:r>
              <a:rPr lang="en-US" sz="3000" dirty="0">
                <a:solidFill>
                  <a:srgbClr val="FFFFFF"/>
                </a:solidFill>
              </a:rPr>
              <a:t>Current HCC Occupations in IT and Healthcare Fields</a:t>
            </a:r>
          </a:p>
        </p:txBody>
      </p:sp>
      <p:pic>
        <p:nvPicPr>
          <p:cNvPr id="3" name="Picture 2" descr="Surgical Technician stock image">
            <a:extLst>
              <a:ext uri="{FF2B5EF4-FFF2-40B4-BE49-F238E27FC236}">
                <a16:creationId xmlns:a16="http://schemas.microsoft.com/office/drawing/2014/main" id="{8793D74B-AAA4-06AD-9F5E-5AFEAC33A8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82" r="3834"/>
          <a:stretch/>
        </p:blipFill>
        <p:spPr bwMode="auto">
          <a:xfrm>
            <a:off x="61850" y="1546674"/>
            <a:ext cx="6131270" cy="35405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40" name="TextBox 5">
            <a:extLst>
              <a:ext uri="{FF2B5EF4-FFF2-40B4-BE49-F238E27FC236}">
                <a16:creationId xmlns:a16="http://schemas.microsoft.com/office/drawing/2014/main" id="{52DA4495-C723-6736-2847-C4B5D5FC624D}"/>
              </a:ext>
            </a:extLst>
          </p:cNvPr>
          <p:cNvGraphicFramePr/>
          <p:nvPr/>
        </p:nvGraphicFramePr>
        <p:xfrm>
          <a:off x="6457055" y="1193801"/>
          <a:ext cx="4944641" cy="53919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72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56514-4C14-17AD-6F53-36F390115BF6}"/>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4205CC49-57C4-AE88-39E9-C60AFEFD1AE8}"/>
              </a:ext>
            </a:extLst>
          </p:cNvPr>
          <p:cNvSpPr/>
          <p:nvPr/>
        </p:nvSpPr>
        <p:spPr>
          <a:xfrm>
            <a:off x="6281099" y="1"/>
            <a:ext cx="5458811" cy="6857569"/>
          </a:xfrm>
          <a:prstGeom prst="rect">
            <a:avLst/>
          </a:prstGeom>
          <a:solidFill>
            <a:srgbClr val="730C34"/>
          </a:solidFill>
        </p:spPr>
        <p:txBody>
          <a:bodyPr/>
          <a:lstStyle/>
          <a:p>
            <a:endParaRPr lang="en-US" sz="1200" dirty="0"/>
          </a:p>
        </p:txBody>
      </p:sp>
      <p:sp>
        <p:nvSpPr>
          <p:cNvPr id="6" name="TextBox 6">
            <a:extLst>
              <a:ext uri="{FF2B5EF4-FFF2-40B4-BE49-F238E27FC236}">
                <a16:creationId xmlns:a16="http://schemas.microsoft.com/office/drawing/2014/main" id="{996B26EC-6B3E-5684-F3C0-4CA77D3E98A8}"/>
              </a:ext>
            </a:extLst>
          </p:cNvPr>
          <p:cNvSpPr txBox="1"/>
          <p:nvPr/>
        </p:nvSpPr>
        <p:spPr>
          <a:xfrm>
            <a:off x="6467426" y="771560"/>
            <a:ext cx="4986961" cy="1308050"/>
          </a:xfrm>
          <a:prstGeom prst="rect">
            <a:avLst/>
          </a:prstGeom>
        </p:spPr>
        <p:txBody>
          <a:bodyPr wrap="square" lIns="0" tIns="0" rIns="0" bIns="0" rtlCol="0" anchor="t">
            <a:spAutoFit/>
          </a:bodyPr>
          <a:lstStyle/>
          <a:p>
            <a:pPr algn="ctr" defTabSz="621823">
              <a:lnSpc>
                <a:spcPts val="3430"/>
              </a:lnSpc>
              <a:spcBef>
                <a:spcPct val="0"/>
              </a:spcBef>
              <a:spcAft>
                <a:spcPts val="400"/>
              </a:spcAft>
            </a:pPr>
            <a:r>
              <a:rPr lang="en-US" sz="3536" dirty="0">
                <a:solidFill>
                  <a:srgbClr val="FFFFFF"/>
                </a:solidFill>
              </a:rPr>
              <a:t>WHY COMPANIES INVEST IN APPRENTICES</a:t>
            </a:r>
            <a:endParaRPr lang="en-US" sz="3466" dirty="0">
              <a:solidFill>
                <a:srgbClr val="FFFFFF"/>
              </a:solidFill>
            </a:endParaRPr>
          </a:p>
        </p:txBody>
      </p:sp>
      <p:grpSp>
        <p:nvGrpSpPr>
          <p:cNvPr id="5" name="Group 7">
            <a:extLst>
              <a:ext uri="{FF2B5EF4-FFF2-40B4-BE49-F238E27FC236}">
                <a16:creationId xmlns:a16="http://schemas.microsoft.com/office/drawing/2014/main" id="{3A3CCE6F-E4F2-06C1-ED73-7F0996F225CC}"/>
              </a:ext>
            </a:extLst>
          </p:cNvPr>
          <p:cNvGrpSpPr/>
          <p:nvPr/>
        </p:nvGrpSpPr>
        <p:grpSpPr>
          <a:xfrm>
            <a:off x="656478" y="771560"/>
            <a:ext cx="5267125" cy="5466984"/>
            <a:chOff x="0" y="0"/>
            <a:chExt cx="10534250" cy="10933968"/>
          </a:xfrm>
        </p:grpSpPr>
        <p:pic>
          <p:nvPicPr>
            <p:cNvPr id="7" name="Picture 8">
              <a:extLst>
                <a:ext uri="{FF2B5EF4-FFF2-40B4-BE49-F238E27FC236}">
                  <a16:creationId xmlns:a16="http://schemas.microsoft.com/office/drawing/2014/main" id="{DB0B4014-844F-E820-7BE5-B2FBC16FD2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0"/>
              <a:ext cx="10534250" cy="10933968"/>
            </a:xfrm>
            <a:prstGeom prst="rect">
              <a:avLst/>
            </a:prstGeom>
          </p:spPr>
        </p:pic>
      </p:grpSp>
      <p:sp>
        <p:nvSpPr>
          <p:cNvPr id="8" name="TextBox 7">
            <a:extLst>
              <a:ext uri="{FF2B5EF4-FFF2-40B4-BE49-F238E27FC236}">
                <a16:creationId xmlns:a16="http://schemas.microsoft.com/office/drawing/2014/main" id="{B6C58FBC-F3B5-C419-C795-F7DDD5E0CB39}"/>
              </a:ext>
            </a:extLst>
          </p:cNvPr>
          <p:cNvSpPr txBox="1"/>
          <p:nvPr/>
        </p:nvSpPr>
        <p:spPr>
          <a:xfrm>
            <a:off x="6580080" y="1839884"/>
            <a:ext cx="4923904" cy="5344348"/>
          </a:xfrm>
          <a:prstGeom prst="rect">
            <a:avLst/>
          </a:prstGeom>
          <a:noFill/>
        </p:spPr>
        <p:txBody>
          <a:bodyPr wrap="square" rtlCol="0">
            <a:spAutoFit/>
          </a:bodyPr>
          <a:lstStyle/>
          <a:p>
            <a:pPr marL="413616" lvl="1" indent="-190510">
              <a:lnSpc>
                <a:spcPct val="150000"/>
              </a:lnSpc>
              <a:buFont typeface="Arial" panose="020B0604020202020204" pitchFamily="34" charset="0"/>
              <a:buChar char="•"/>
            </a:pPr>
            <a:r>
              <a:rPr lang="en-US" sz="2133" dirty="0">
                <a:solidFill>
                  <a:srgbClr val="FFFFFF"/>
                </a:solidFill>
              </a:rPr>
              <a:t>Build up own supply of skilled workers</a:t>
            </a:r>
          </a:p>
          <a:p>
            <a:pPr marL="446213" lvl="1" indent="-223106">
              <a:lnSpc>
                <a:spcPct val="150000"/>
              </a:lnSpc>
              <a:buFont typeface="Arial"/>
              <a:buChar char="•"/>
            </a:pPr>
            <a:r>
              <a:rPr lang="en-US" sz="2133" dirty="0">
                <a:solidFill>
                  <a:srgbClr val="FFFFFF"/>
                </a:solidFill>
              </a:rPr>
              <a:t>Reduce recruiting costs</a:t>
            </a:r>
          </a:p>
          <a:p>
            <a:pPr marL="446213" lvl="1" indent="-223106">
              <a:lnSpc>
                <a:spcPct val="150000"/>
              </a:lnSpc>
              <a:buFont typeface="Arial"/>
              <a:buChar char="•"/>
            </a:pPr>
            <a:r>
              <a:rPr lang="en-US" sz="2133" dirty="0">
                <a:solidFill>
                  <a:srgbClr val="FFFFFF"/>
                </a:solidFill>
              </a:rPr>
              <a:t>Improve productivity and profitability</a:t>
            </a:r>
          </a:p>
          <a:p>
            <a:pPr marL="446213" lvl="1" indent="-223106">
              <a:lnSpc>
                <a:spcPct val="150000"/>
              </a:lnSpc>
              <a:buFont typeface="Arial"/>
              <a:buChar char="•"/>
            </a:pPr>
            <a:r>
              <a:rPr lang="en-US" sz="2133" dirty="0">
                <a:solidFill>
                  <a:srgbClr val="FFFFFF"/>
                </a:solidFill>
              </a:rPr>
              <a:t>Reduce employee turnover and increase employee retention</a:t>
            </a:r>
          </a:p>
          <a:p>
            <a:pPr marL="446213" lvl="1" indent="-223106">
              <a:lnSpc>
                <a:spcPct val="150000"/>
              </a:lnSpc>
              <a:buFont typeface="Arial"/>
              <a:buChar char="•"/>
            </a:pPr>
            <a:r>
              <a:rPr lang="en-US" sz="2133" dirty="0">
                <a:solidFill>
                  <a:srgbClr val="FFFFFF"/>
                </a:solidFill>
              </a:rPr>
              <a:t>Customize training</a:t>
            </a:r>
          </a:p>
          <a:p>
            <a:pPr marL="446213" lvl="1" indent="-223106">
              <a:lnSpc>
                <a:spcPct val="150000"/>
              </a:lnSpc>
              <a:buFont typeface="Arial"/>
              <a:buChar char="•"/>
            </a:pPr>
            <a:r>
              <a:rPr lang="en-US" sz="2133" dirty="0">
                <a:solidFill>
                  <a:srgbClr val="FFFFFF"/>
                </a:solidFill>
              </a:rPr>
              <a:t>Grow talent within the company culture from day one </a:t>
            </a:r>
          </a:p>
          <a:p>
            <a:endParaRPr lang="en-US" sz="2133" dirty="0"/>
          </a:p>
        </p:txBody>
      </p:sp>
    </p:spTree>
    <p:extLst>
      <p:ext uri="{BB962C8B-B14F-4D97-AF65-F5344CB8AC3E}">
        <p14:creationId xmlns:p14="http://schemas.microsoft.com/office/powerpoint/2010/main" val="366313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363387" y="6013"/>
            <a:ext cx="5517333" cy="6857572"/>
          </a:xfrm>
          <a:prstGeom prst="rect">
            <a:avLst/>
          </a:prstGeom>
          <a:solidFill>
            <a:srgbClr val="730C34"/>
          </a:solidFill>
        </p:spPr>
        <p:txBody>
          <a:bodyPr/>
          <a:lstStyle/>
          <a:p>
            <a:pPr defTabSz="597438">
              <a:spcAft>
                <a:spcPts val="400"/>
              </a:spcAft>
            </a:pPr>
            <a:r>
              <a:rPr lang="en-US" sz="1176" dirty="0"/>
              <a:t>  </a:t>
            </a:r>
            <a:endParaRPr lang="en-US" sz="1200" dirty="0"/>
          </a:p>
        </p:txBody>
      </p:sp>
      <p:sp>
        <p:nvSpPr>
          <p:cNvPr id="5" name="TextBox 5"/>
          <p:cNvSpPr txBox="1"/>
          <p:nvPr/>
        </p:nvSpPr>
        <p:spPr>
          <a:xfrm>
            <a:off x="6081698" y="1423861"/>
            <a:ext cx="5190110" cy="617220"/>
          </a:xfrm>
          <a:prstGeom prst="rect">
            <a:avLst/>
          </a:prstGeom>
        </p:spPr>
        <p:txBody>
          <a:bodyPr wrap="square" lIns="0" tIns="0" rIns="0" bIns="0" rtlCol="0" anchor="t">
            <a:spAutoFit/>
          </a:bodyPr>
          <a:lstStyle/>
          <a:p>
            <a:pPr algn="just" defTabSz="597438">
              <a:lnSpc>
                <a:spcPts val="2195"/>
              </a:lnSpc>
              <a:spcAft>
                <a:spcPts val="400"/>
              </a:spcAft>
            </a:pPr>
            <a:endParaRPr lang="en-US" sz="2090" dirty="0">
              <a:solidFill>
                <a:srgbClr val="FFFFFF"/>
              </a:solidFill>
              <a:latin typeface="Helveticish"/>
            </a:endParaRPr>
          </a:p>
          <a:p>
            <a:pPr algn="just">
              <a:lnSpc>
                <a:spcPts val="2239"/>
              </a:lnSpc>
              <a:spcAft>
                <a:spcPts val="400"/>
              </a:spcAft>
            </a:pPr>
            <a:endParaRPr lang="en-US" sz="2133" dirty="0">
              <a:solidFill>
                <a:srgbClr val="FFFFFF"/>
              </a:solidFill>
              <a:latin typeface="Helveticish"/>
            </a:endParaRPr>
          </a:p>
        </p:txBody>
      </p:sp>
      <p:sp>
        <p:nvSpPr>
          <p:cNvPr id="6" name="TextBox 6"/>
          <p:cNvSpPr txBox="1"/>
          <p:nvPr/>
        </p:nvSpPr>
        <p:spPr>
          <a:xfrm>
            <a:off x="6839263" y="1391557"/>
            <a:ext cx="4769058" cy="4722575"/>
          </a:xfrm>
          <a:prstGeom prst="rect">
            <a:avLst/>
          </a:prstGeom>
        </p:spPr>
        <p:txBody>
          <a:bodyPr lIns="0" tIns="0" rIns="0" bIns="0" rtlCol="0" anchor="t">
            <a:spAutoFit/>
          </a:bodyPr>
          <a:lstStyle/>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Local workforce boards</a:t>
            </a:r>
          </a:p>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Grant funding</a:t>
            </a:r>
          </a:p>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Employer Partners</a:t>
            </a:r>
          </a:p>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Student success stories</a:t>
            </a:r>
          </a:p>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Visibility</a:t>
            </a:r>
          </a:p>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Advisory Boards</a:t>
            </a:r>
          </a:p>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Relationship with local DOL</a:t>
            </a:r>
          </a:p>
          <a:p>
            <a:pPr marL="373399" indent="-373399" defTabSz="597438">
              <a:lnSpc>
                <a:spcPct val="150000"/>
              </a:lnSpc>
              <a:spcBef>
                <a:spcPct val="0"/>
              </a:spcBef>
              <a:spcAft>
                <a:spcPts val="400"/>
              </a:spcAft>
              <a:buFont typeface="Arial" panose="020B0604020202020204" pitchFamily="34" charset="0"/>
              <a:buChar char="•"/>
            </a:pPr>
            <a:r>
              <a:rPr lang="en-US" sz="2400" dirty="0">
                <a:solidFill>
                  <a:srgbClr val="FFFFFF"/>
                </a:solidFill>
              </a:rPr>
              <a:t>Related Instruction </a:t>
            </a:r>
            <a:endParaRPr lang="en-US" sz="2667" dirty="0">
              <a:solidFill>
                <a:srgbClr val="FFFFFF"/>
              </a:solidFill>
            </a:endParaRPr>
          </a:p>
        </p:txBody>
      </p:sp>
      <p:sp>
        <p:nvSpPr>
          <p:cNvPr id="7" name="TextBox 6">
            <a:extLst>
              <a:ext uri="{FF2B5EF4-FFF2-40B4-BE49-F238E27FC236}">
                <a16:creationId xmlns:a16="http://schemas.microsoft.com/office/drawing/2014/main" id="{4387F848-3EB9-0352-0077-0035BE1DCF2D}"/>
              </a:ext>
            </a:extLst>
          </p:cNvPr>
          <p:cNvSpPr txBox="1"/>
          <p:nvPr/>
        </p:nvSpPr>
        <p:spPr>
          <a:xfrm>
            <a:off x="6509309" y="482601"/>
            <a:ext cx="5225491" cy="882293"/>
          </a:xfrm>
          <a:prstGeom prst="rect">
            <a:avLst/>
          </a:prstGeom>
          <a:noFill/>
        </p:spPr>
        <p:txBody>
          <a:bodyPr wrap="square" rtlCol="0">
            <a:spAutoFit/>
          </a:bodyPr>
          <a:lstStyle/>
          <a:p>
            <a:pPr algn="ctr" defTabSz="597438">
              <a:spcAft>
                <a:spcPts val="400"/>
              </a:spcAft>
            </a:pPr>
            <a:r>
              <a:rPr lang="en-US" sz="3600" dirty="0">
                <a:solidFill>
                  <a:srgbClr val="FFFFFF"/>
                </a:solidFill>
              </a:rPr>
              <a:t>TIPS FOR SUCCESS</a:t>
            </a:r>
          </a:p>
          <a:p>
            <a:pPr>
              <a:spcAft>
                <a:spcPts val="400"/>
              </a:spcAft>
            </a:pPr>
            <a:endParaRPr lang="en-US" sz="1200" dirty="0"/>
          </a:p>
        </p:txBody>
      </p:sp>
      <p:pic>
        <p:nvPicPr>
          <p:cNvPr id="1026" name="Picture 2" descr="A group of people standing in front of a building&#10;&#10;Description automatically generated">
            <a:extLst>
              <a:ext uri="{FF2B5EF4-FFF2-40B4-BE49-F238E27FC236}">
                <a16:creationId xmlns:a16="http://schemas.microsoft.com/office/drawing/2014/main" id="{6520D6C1-D79D-644A-8AE9-26695CA198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72" r="21942"/>
          <a:stretch/>
        </p:blipFill>
        <p:spPr bwMode="auto">
          <a:xfrm>
            <a:off x="457200" y="744224"/>
            <a:ext cx="5656465" cy="538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 Questions</a:t>
            </a:r>
          </a:p>
        </p:txBody>
      </p:sp>
      <p:sp>
        <p:nvSpPr>
          <p:cNvPr id="9" name="Content Placeholder 8"/>
          <p:cNvSpPr>
            <a:spLocks noGrp="1"/>
          </p:cNvSpPr>
          <p:nvPr>
            <p:ph sz="quarter" idx="17"/>
          </p:nvPr>
        </p:nvSpPr>
        <p:spPr>
          <a:xfrm>
            <a:off x="302172" y="1261293"/>
            <a:ext cx="11587656" cy="4498848"/>
          </a:xfrm>
        </p:spPr>
        <p:txBody>
          <a:bodyPr vert="horz" lIns="0" tIns="0" rIns="0" bIns="0" rtlCol="0" anchor="t">
            <a:normAutofit/>
          </a:bodyPr>
          <a:lstStyle/>
          <a:p>
            <a:pPr>
              <a:buFont typeface="Arial"/>
              <a:buChar char="•"/>
            </a:pPr>
            <a:r>
              <a:rPr lang="en-US" sz="2400" dirty="0">
                <a:cs typeface="Arial"/>
              </a:rPr>
              <a:t>How can County College of Morris (and others here) enter/gain an apprenticeship foothold into new industries?</a:t>
            </a:r>
          </a:p>
          <a:p>
            <a:pPr>
              <a:buFont typeface="Arial"/>
              <a:buChar char="•"/>
            </a:pPr>
            <a:r>
              <a:rPr lang="en-US" sz="2400" dirty="0">
                <a:cs typeface="Arial"/>
              </a:rPr>
              <a:t>How does the ”apprenticeship pitch” to employers change for different industries? </a:t>
            </a:r>
          </a:p>
          <a:p>
            <a:pPr>
              <a:buFont typeface="Arial"/>
              <a:buChar char="•"/>
            </a:pPr>
            <a:r>
              <a:rPr lang="en-US" sz="2400" dirty="0">
                <a:cs typeface="Arial"/>
              </a:rPr>
              <a:t>What can be leveraged from apprenticeship success in manufacturing to other industries, like IT and healthcare? </a:t>
            </a:r>
          </a:p>
          <a:p>
            <a:pPr>
              <a:buFont typeface="Arial"/>
              <a:buChar char="•"/>
            </a:pPr>
            <a:r>
              <a:rPr lang="en-US" sz="2400" dirty="0">
                <a:cs typeface="Arial"/>
              </a:rPr>
              <a:t>What are some key partners that could assist in entering new industries with apprenticeship? </a:t>
            </a:r>
          </a:p>
          <a:p>
            <a:pPr>
              <a:buFont typeface="Arial"/>
              <a:buChar char="•"/>
            </a:pPr>
            <a:r>
              <a:rPr lang="en-US" sz="2400" dirty="0">
                <a:cs typeface="Arial"/>
              </a:rPr>
              <a:t>What other industries (not mentioned so far) are Focus Sites interested in entering with apprenticeship? And how can that be accomplished?   </a:t>
            </a:r>
          </a:p>
          <a:p>
            <a:pPr marL="0" indent="0">
              <a:buNone/>
            </a:pPr>
            <a:endParaRPr lang="en-US" sz="2000" dirty="0"/>
          </a:p>
          <a:p>
            <a:pPr>
              <a:buFont typeface="Arial"/>
              <a:buChar char="•"/>
            </a:pPr>
            <a:endParaRPr lang="en-US" dirty="0">
              <a:cs typeface="Arial"/>
            </a:endParaRPr>
          </a:p>
        </p:txBody>
      </p:sp>
      <p:sp>
        <p:nvSpPr>
          <p:cNvPr id="4" name="Slide Number Placeholder 3">
            <a:extLst>
              <a:ext uri="{FF2B5EF4-FFF2-40B4-BE49-F238E27FC236}">
                <a16:creationId xmlns:a16="http://schemas.microsoft.com/office/drawing/2014/main" id="{103FCDBF-5B05-48CF-BE41-837A748A0851}"/>
              </a:ext>
            </a:extLst>
          </p:cNvPr>
          <p:cNvSpPr>
            <a:spLocks noGrp="1"/>
          </p:cNvSpPr>
          <p:nvPr>
            <p:ph type="sldNum" sz="quarter" idx="4294967295"/>
          </p:nvPr>
        </p:nvSpPr>
        <p:spPr>
          <a:xfrm>
            <a:off x="457203" y="6422601"/>
            <a:ext cx="243015" cy="246221"/>
          </a:xfrm>
          <a:prstGeom prst="rect">
            <a:avLst/>
          </a:prstGeom>
        </p:spPr>
        <p:txBody>
          <a:bodyPr/>
          <a:lstStyle/>
          <a:p>
            <a:fld id="{DA612B1F-9BC7-432B-A106-D4BCBCDD600E}" type="slidenum">
              <a:rPr lang="en-US" smtClean="0"/>
              <a:t>13</a:t>
            </a:fld>
            <a:endParaRPr lang="en-US" dirty="0"/>
          </a:p>
        </p:txBody>
      </p:sp>
    </p:spTree>
    <p:extLst>
      <p:ext uri="{BB962C8B-B14F-4D97-AF65-F5344CB8AC3E}">
        <p14:creationId xmlns:p14="http://schemas.microsoft.com/office/powerpoint/2010/main" val="236298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BCC85-4E9A-2525-898E-6EB1B4D5E5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54647F-D4F1-1671-50AF-80A263300012}"/>
              </a:ext>
            </a:extLst>
          </p:cNvPr>
          <p:cNvSpPr>
            <a:spLocks noGrp="1"/>
          </p:cNvSpPr>
          <p:nvPr>
            <p:ph type="title"/>
          </p:nvPr>
        </p:nvSpPr>
        <p:spPr/>
        <p:txBody>
          <a:bodyPr/>
          <a:lstStyle/>
          <a:p>
            <a:r>
              <a:rPr lang="en-US" dirty="0"/>
              <a:t>NJ A-TAC CoP: Reminders</a:t>
            </a:r>
          </a:p>
        </p:txBody>
      </p:sp>
      <p:sp>
        <p:nvSpPr>
          <p:cNvPr id="9" name="Content Placeholder 8">
            <a:extLst>
              <a:ext uri="{FF2B5EF4-FFF2-40B4-BE49-F238E27FC236}">
                <a16:creationId xmlns:a16="http://schemas.microsoft.com/office/drawing/2014/main" id="{4420ADD0-EBAA-E07B-1456-F9F5FA39D62C}"/>
              </a:ext>
            </a:extLst>
          </p:cNvPr>
          <p:cNvSpPr>
            <a:spLocks noGrp="1"/>
          </p:cNvSpPr>
          <p:nvPr>
            <p:ph sz="quarter" idx="17"/>
          </p:nvPr>
        </p:nvSpPr>
        <p:spPr>
          <a:xfrm>
            <a:off x="362607" y="1307592"/>
            <a:ext cx="11587656" cy="4498848"/>
          </a:xfrm>
        </p:spPr>
        <p:txBody>
          <a:bodyPr vert="horz" lIns="0" tIns="0" rIns="0" bIns="0" rtlCol="0" anchor="t">
            <a:normAutofit fontScale="92500"/>
          </a:bodyPr>
          <a:lstStyle/>
          <a:p>
            <a:pPr>
              <a:buFont typeface="Arial"/>
              <a:buChar char="•"/>
            </a:pPr>
            <a:r>
              <a:rPr lang="en-US" sz="2400" dirty="0">
                <a:cs typeface="Arial"/>
              </a:rPr>
              <a:t>Next Monthly Learning Event </a:t>
            </a:r>
            <a:r>
              <a:rPr lang="en-US" sz="2400" dirty="0">
                <a:solidFill>
                  <a:schemeClr val="tx1"/>
                </a:solidFill>
                <a:cs typeface="Arial"/>
              </a:rPr>
              <a:t>–</a:t>
            </a:r>
            <a:r>
              <a:rPr lang="en-US" sz="2400" dirty="0">
                <a:cs typeface="Arial"/>
              </a:rPr>
              <a:t> Webinar: Role of Local Workforce Development Boards in RA on Tuesday, February 27</a:t>
            </a:r>
            <a:r>
              <a:rPr lang="en-US" sz="2400" baseline="30000" dirty="0">
                <a:cs typeface="Arial"/>
              </a:rPr>
              <a:t>th</a:t>
            </a:r>
            <a:r>
              <a:rPr lang="en-US" sz="2400" dirty="0">
                <a:cs typeface="Arial"/>
              </a:rPr>
              <a:t>, 11am-12pm ET (</a:t>
            </a:r>
            <a:r>
              <a:rPr lang="en-US" sz="2400" i="1" dirty="0">
                <a:cs typeface="Arial"/>
              </a:rPr>
              <a:t>recurring the 4</a:t>
            </a:r>
            <a:r>
              <a:rPr lang="en-US" sz="1600" i="1" baseline="30000" dirty="0">
                <a:cs typeface="Arial"/>
              </a:rPr>
              <a:t>th </a:t>
            </a:r>
            <a:r>
              <a:rPr lang="en-US" sz="2400" i="1" dirty="0">
                <a:cs typeface="Arial"/>
              </a:rPr>
              <a:t>Tuesday of every month</a:t>
            </a:r>
            <a:r>
              <a:rPr lang="en-US" sz="2400" dirty="0">
                <a:cs typeface="Arial"/>
              </a:rPr>
              <a:t>)</a:t>
            </a:r>
          </a:p>
          <a:p>
            <a:pPr marL="0" indent="0">
              <a:buNone/>
            </a:pPr>
            <a:endParaRPr lang="en-US" sz="2400" dirty="0">
              <a:cs typeface="Arial"/>
            </a:endParaRPr>
          </a:p>
          <a:p>
            <a:pPr>
              <a:buFont typeface="Arial"/>
              <a:buChar char="•"/>
            </a:pPr>
            <a:r>
              <a:rPr lang="en-US" sz="2400" dirty="0">
                <a:cs typeface="Arial"/>
              </a:rPr>
              <a:t>Follow-up with your assigned coach (either Brianne or Kassandra) and schedule your initial call/meeting (if not done already)  </a:t>
            </a:r>
          </a:p>
          <a:p>
            <a:pPr marL="0" indent="0">
              <a:buNone/>
            </a:pPr>
            <a:endParaRPr lang="en-US" dirty="0"/>
          </a:p>
          <a:p>
            <a:pPr>
              <a:buFont typeface="Arial"/>
              <a:buChar char="•"/>
            </a:pPr>
            <a:r>
              <a:rPr lang="en-US" sz="2400" dirty="0">
                <a:cs typeface="Arial"/>
              </a:rPr>
              <a:t>As always, contact Shamara at </a:t>
            </a:r>
            <a:r>
              <a:rPr lang="en-US" sz="2400" dirty="0">
                <a:cs typeface="Arial"/>
                <a:hlinkClick r:id="rId3"/>
              </a:rPr>
              <a:t>sbownes@jff.org</a:t>
            </a:r>
            <a:r>
              <a:rPr lang="en-US" sz="2400" dirty="0">
                <a:cs typeface="Arial"/>
              </a:rPr>
              <a:t> with any questions/requests</a:t>
            </a:r>
          </a:p>
          <a:p>
            <a:pPr marL="0" indent="0">
              <a:buNone/>
            </a:pPr>
            <a:endParaRPr lang="en-US" sz="2400" dirty="0">
              <a:cs typeface="Arial"/>
            </a:endParaRPr>
          </a:p>
          <a:p>
            <a:pPr>
              <a:buFont typeface="Arial"/>
              <a:buChar char="•"/>
            </a:pPr>
            <a:r>
              <a:rPr lang="en-US" sz="2400" dirty="0">
                <a:cs typeface="Arial"/>
              </a:rPr>
              <a:t>Recordings available at </a:t>
            </a:r>
            <a:r>
              <a:rPr lang="en-US" sz="2400" dirty="0">
                <a:cs typeface="Arial"/>
                <a:hlinkClick r:id="rId4"/>
              </a:rPr>
              <a:t>www.njccc.org/a-tac</a:t>
            </a:r>
            <a:r>
              <a:rPr lang="en-US" sz="2400" dirty="0">
                <a:cs typeface="Arial"/>
              </a:rPr>
              <a:t>   </a:t>
            </a:r>
            <a:endParaRPr lang="en-US" dirty="0"/>
          </a:p>
          <a:p>
            <a:pPr>
              <a:buFont typeface="Arial"/>
              <a:buChar char="•"/>
            </a:pPr>
            <a:endParaRPr lang="en-US" sz="2000" dirty="0"/>
          </a:p>
          <a:p>
            <a:pPr>
              <a:buFont typeface="Arial"/>
              <a:buChar char="•"/>
            </a:pPr>
            <a:endParaRPr lang="en-US" dirty="0">
              <a:cs typeface="Arial"/>
            </a:endParaRPr>
          </a:p>
        </p:txBody>
      </p:sp>
      <p:sp>
        <p:nvSpPr>
          <p:cNvPr id="4" name="Slide Number Placeholder 3">
            <a:extLst>
              <a:ext uri="{FF2B5EF4-FFF2-40B4-BE49-F238E27FC236}">
                <a16:creationId xmlns:a16="http://schemas.microsoft.com/office/drawing/2014/main" id="{7A0B1D52-B12B-932B-47F3-A279B8073115}"/>
              </a:ext>
            </a:extLst>
          </p:cNvPr>
          <p:cNvSpPr>
            <a:spLocks noGrp="1"/>
          </p:cNvSpPr>
          <p:nvPr>
            <p:ph type="sldNum" sz="quarter" idx="4294967295"/>
          </p:nvPr>
        </p:nvSpPr>
        <p:spPr>
          <a:xfrm>
            <a:off x="457203" y="6422601"/>
            <a:ext cx="243015" cy="246221"/>
          </a:xfrm>
          <a:prstGeom prst="rect">
            <a:avLst/>
          </a:prstGeom>
        </p:spPr>
        <p:txBody>
          <a:bodyPr/>
          <a:lstStyle/>
          <a:p>
            <a:fld id="{DA612B1F-9BC7-432B-A106-D4BCBCDD600E}" type="slidenum">
              <a:rPr lang="en-US" smtClean="0"/>
              <a:t>14</a:t>
            </a:fld>
            <a:endParaRPr lang="en-US" dirty="0"/>
          </a:p>
        </p:txBody>
      </p:sp>
    </p:spTree>
    <p:extLst>
      <p:ext uri="{BB962C8B-B14F-4D97-AF65-F5344CB8AC3E}">
        <p14:creationId xmlns:p14="http://schemas.microsoft.com/office/powerpoint/2010/main" val="164410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5BFB-EC3D-9648-9D2D-B528DC3C2E41}"/>
              </a:ext>
            </a:extLst>
          </p:cNvPr>
          <p:cNvSpPr>
            <a:spLocks noGrp="1"/>
          </p:cNvSpPr>
          <p:nvPr>
            <p:ph type="ctrTitle"/>
          </p:nvPr>
        </p:nvSpPr>
        <p:spPr/>
        <p:txBody>
          <a:bodyPr>
            <a:normAutofit/>
          </a:bodyPr>
          <a:lstStyle/>
          <a:p>
            <a:r>
              <a:rPr lang="en-US" sz="3600" dirty="0"/>
              <a:t>Thank You!</a:t>
            </a:r>
          </a:p>
        </p:txBody>
      </p:sp>
      <p:sp>
        <p:nvSpPr>
          <p:cNvPr id="3" name="Subtitle 2">
            <a:extLst>
              <a:ext uri="{FF2B5EF4-FFF2-40B4-BE49-F238E27FC236}">
                <a16:creationId xmlns:a16="http://schemas.microsoft.com/office/drawing/2014/main" id="{083F5EB6-9F04-B249-B8E7-99D8BEF4163B}"/>
              </a:ext>
            </a:extLst>
          </p:cNvPr>
          <p:cNvSpPr>
            <a:spLocks noGrp="1"/>
          </p:cNvSpPr>
          <p:nvPr>
            <p:ph type="subTitle" idx="1"/>
          </p:nvPr>
        </p:nvSpPr>
        <p:spPr/>
        <p:txBody>
          <a:bodyPr>
            <a:normAutofit/>
          </a:bodyPr>
          <a:lstStyle/>
          <a:p>
            <a:r>
              <a:rPr lang="en-US" sz="1600" dirty="0">
                <a:cs typeface="Arial"/>
              </a:rPr>
              <a:t>Mark Genua, Director, Jobs for the Future, </a:t>
            </a:r>
            <a:r>
              <a:rPr lang="en-US" sz="1600" dirty="0">
                <a:cs typeface="Arial"/>
                <a:hlinkClick r:id="rId3">
                  <a:extLst>
                    <a:ext uri="{A12FA001-AC4F-418D-AE19-62706E023703}">
                      <ahyp:hlinkClr xmlns:ahyp="http://schemas.microsoft.com/office/drawing/2018/hyperlinkcolor" val="tx"/>
                    </a:ext>
                  </a:extLst>
                </a:hlinkClick>
              </a:rPr>
              <a:t>mgenua@jff.org</a:t>
            </a:r>
            <a:r>
              <a:rPr lang="en-US" sz="1600" dirty="0">
                <a:cs typeface="Arial"/>
              </a:rPr>
              <a:t> </a:t>
            </a:r>
          </a:p>
          <a:p>
            <a:endParaRPr lang="en-US" sz="1600" dirty="0">
              <a:cs typeface="Arial"/>
            </a:endParaRPr>
          </a:p>
          <a:p>
            <a:r>
              <a:rPr lang="en-US" sz="1600" dirty="0">
                <a:cs typeface="Arial"/>
              </a:rPr>
              <a:t>Shamara P. Bownes, Senior Manager, Jobs for the Future, </a:t>
            </a:r>
            <a:r>
              <a:rPr lang="en-US" sz="1600" dirty="0">
                <a:cs typeface="Arial"/>
                <a:hlinkClick r:id="rId4">
                  <a:extLst>
                    <a:ext uri="{A12FA001-AC4F-418D-AE19-62706E023703}">
                      <ahyp:hlinkClr xmlns:ahyp="http://schemas.microsoft.com/office/drawing/2018/hyperlinkcolor" val="tx"/>
                    </a:ext>
                  </a:extLst>
                </a:hlinkClick>
              </a:rPr>
              <a:t>sbownes@jff.org</a:t>
            </a:r>
            <a:r>
              <a:rPr lang="en-US" sz="1600" dirty="0">
                <a:cs typeface="Arial"/>
              </a:rPr>
              <a:t> </a:t>
            </a:r>
          </a:p>
          <a:p>
            <a:pPr lvl="0"/>
            <a:endParaRPr lang="en-US" dirty="0">
              <a:cs typeface="Arial"/>
            </a:endParaRPr>
          </a:p>
          <a:p>
            <a:pPr lvl="0"/>
            <a:endParaRPr lang="en-US" dirty="0"/>
          </a:p>
          <a:p>
            <a:pPr lvl="0"/>
            <a:endParaRPr lang="en-US" dirty="0"/>
          </a:p>
        </p:txBody>
      </p:sp>
      <p:sp>
        <p:nvSpPr>
          <p:cNvPr id="9" name="Text Placeholder 8">
            <a:extLst>
              <a:ext uri="{FF2B5EF4-FFF2-40B4-BE49-F238E27FC236}">
                <a16:creationId xmlns:a16="http://schemas.microsoft.com/office/drawing/2014/main" id="{90B207C8-84C0-47BB-A77B-8AB0F1129C73}"/>
              </a:ext>
            </a:extLst>
          </p:cNvPr>
          <p:cNvSpPr>
            <a:spLocks noGrp="1"/>
          </p:cNvSpPr>
          <p:nvPr>
            <p:ph type="body" sz="quarter" idx="10"/>
          </p:nvPr>
        </p:nvSpPr>
        <p:spPr/>
        <p:txBody>
          <a:bodyPr/>
          <a:lstStyle/>
          <a:p>
            <a:r>
              <a:rPr lang="en-US" dirty="0"/>
              <a:t>XXXXX_MO/YR</a:t>
            </a:r>
          </a:p>
        </p:txBody>
      </p:sp>
    </p:spTree>
    <p:extLst>
      <p:ext uri="{BB962C8B-B14F-4D97-AF65-F5344CB8AC3E}">
        <p14:creationId xmlns:p14="http://schemas.microsoft.com/office/powerpoint/2010/main" val="282837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73142" y="126163"/>
            <a:ext cx="11274552" cy="704405"/>
          </a:xfrm>
          <a:solidFill>
            <a:srgbClr val="FFFFFF"/>
          </a:solidFill>
          <a:ln/>
        </p:spPr>
        <p:txBody>
          <a:bodyPr anchor="ctr">
            <a:normAutofit/>
          </a:bodyPr>
          <a:lstStyle/>
          <a:p>
            <a:r>
              <a:rPr lang="en-US" dirty="0">
                <a:solidFill>
                  <a:srgbClr val="00507F"/>
                </a:solidFill>
                <a:latin typeface="+mn-lt"/>
                <a:ea typeface="Calibri"/>
                <a:cs typeface="Arial"/>
              </a:rPr>
              <a:t>Learning Event 1: Peer-to-Peer Session Agenda</a:t>
            </a:r>
            <a:r>
              <a:rPr lang="en-US" dirty="0">
                <a:latin typeface="+mn-lt"/>
                <a:cs typeface="Arial"/>
              </a:rPr>
              <a:t> </a:t>
            </a:r>
            <a:endParaRPr lang="en-US" dirty="0">
              <a:solidFill>
                <a:srgbClr val="00507F"/>
              </a:solidFill>
              <a:latin typeface="+mn-lt"/>
            </a:endParaRPr>
          </a:p>
        </p:txBody>
      </p:sp>
      <p:sp>
        <p:nvSpPr>
          <p:cNvPr id="2" name="Text Placeholder 1"/>
          <p:cNvSpPr>
            <a:spLocks noGrp="1"/>
          </p:cNvSpPr>
          <p:nvPr>
            <p:ph type="body" sz="quarter" idx="10"/>
          </p:nvPr>
        </p:nvSpPr>
        <p:spPr>
          <a:xfrm>
            <a:off x="444307" y="830568"/>
            <a:ext cx="11274551" cy="4498848"/>
          </a:xfrm>
        </p:spPr>
        <p:txBody>
          <a:bodyPr>
            <a:noAutofit/>
          </a:bodyPr>
          <a:lstStyle/>
          <a:p>
            <a:pPr>
              <a:lnSpc>
                <a:spcPct val="135000"/>
              </a:lnSpc>
              <a:spcBef>
                <a:spcPts val="1800"/>
              </a:spcBef>
            </a:pPr>
            <a:r>
              <a:rPr lang="en-US" sz="2200" dirty="0">
                <a:solidFill>
                  <a:schemeClr val="tx1"/>
                </a:solidFill>
                <a:cs typeface="Arial"/>
              </a:rPr>
              <a:t>Welcome – Shamara P. Bownes, Senior Manager, Jobs for the Future; Maria Heidkamp, Chief of Innovation &amp; Policy, NJ Council of County Colleges</a:t>
            </a:r>
          </a:p>
          <a:p>
            <a:pPr>
              <a:lnSpc>
                <a:spcPct val="135000"/>
              </a:lnSpc>
              <a:spcBef>
                <a:spcPts val="1800"/>
              </a:spcBef>
            </a:pPr>
            <a:r>
              <a:rPr lang="en-US" sz="2200" dirty="0">
                <a:solidFill>
                  <a:schemeClr val="tx1"/>
                </a:solidFill>
              </a:rPr>
              <a:t>Agenda Overview – </a:t>
            </a:r>
            <a:r>
              <a:rPr lang="en-US" sz="2200" dirty="0">
                <a:solidFill>
                  <a:schemeClr val="tx1"/>
                </a:solidFill>
                <a:cs typeface="Arial"/>
              </a:rPr>
              <a:t>Shamara P. Bownes, Senior Manager, Jobs for the Future</a:t>
            </a:r>
          </a:p>
          <a:p>
            <a:pPr>
              <a:lnSpc>
                <a:spcPct val="135000"/>
              </a:lnSpc>
              <a:spcBef>
                <a:spcPts val="1800"/>
              </a:spcBef>
            </a:pPr>
            <a:r>
              <a:rPr lang="en-US" sz="2200" dirty="0">
                <a:solidFill>
                  <a:schemeClr val="tx1"/>
                </a:solidFill>
                <a:cs typeface="Arial"/>
              </a:rPr>
              <a:t>Session Topic Overview/Presenter Introductions – Mark Genua, Director, Jobs for the Future</a:t>
            </a:r>
          </a:p>
          <a:p>
            <a:pPr>
              <a:lnSpc>
                <a:spcPct val="135000"/>
              </a:lnSpc>
              <a:spcBef>
                <a:spcPts val="1800"/>
              </a:spcBef>
            </a:pPr>
            <a:r>
              <a:rPr lang="en-US" sz="2200" dirty="0">
                <a:solidFill>
                  <a:schemeClr val="tx1"/>
                </a:solidFill>
                <a:cs typeface="Arial"/>
              </a:rPr>
              <a:t>Community Colleges’ Role in RA: Industry Expansion – County College of Morris; Howard Community College</a:t>
            </a:r>
          </a:p>
          <a:p>
            <a:pPr>
              <a:lnSpc>
                <a:spcPct val="135000"/>
              </a:lnSpc>
              <a:spcBef>
                <a:spcPts val="1800"/>
              </a:spcBef>
            </a:pPr>
            <a:r>
              <a:rPr lang="en-US" sz="2200" dirty="0">
                <a:solidFill>
                  <a:schemeClr val="tx1"/>
                </a:solidFill>
                <a:cs typeface="Arial"/>
              </a:rPr>
              <a:t>Discussion – All </a:t>
            </a:r>
            <a:endParaRPr lang="en-US" sz="2200" dirty="0">
              <a:solidFill>
                <a:schemeClr val="tx1"/>
              </a:solidFill>
            </a:endParaRPr>
          </a:p>
          <a:p>
            <a:pPr>
              <a:lnSpc>
                <a:spcPct val="135000"/>
              </a:lnSpc>
              <a:spcBef>
                <a:spcPts val="1800"/>
              </a:spcBef>
            </a:pPr>
            <a:r>
              <a:rPr lang="en-US" sz="2200" dirty="0">
                <a:solidFill>
                  <a:schemeClr val="tx1"/>
                </a:solidFill>
                <a:cs typeface="Arial"/>
              </a:rPr>
              <a:t>Reminders/Conclusion – Shamara P. Bownes, Senior Manager, Jobs for the Future</a:t>
            </a:r>
          </a:p>
          <a:p>
            <a:pPr marL="0" indent="0">
              <a:lnSpc>
                <a:spcPct val="135000"/>
              </a:lnSpc>
              <a:spcBef>
                <a:spcPts val="1800"/>
              </a:spcBef>
              <a:buNone/>
            </a:pPr>
            <a:endParaRPr lang="en-US" dirty="0">
              <a:cs typeface="Arial"/>
            </a:endParaRPr>
          </a:p>
        </p:txBody>
      </p:sp>
      <p:sp>
        <p:nvSpPr>
          <p:cNvPr id="5" name="Slide Number Placeholder 4">
            <a:extLst>
              <a:ext uri="{FF2B5EF4-FFF2-40B4-BE49-F238E27FC236}">
                <a16:creationId xmlns:a16="http://schemas.microsoft.com/office/drawing/2014/main" id="{6B562E5D-0D4B-4201-B5C9-0E5832B7BAA1}"/>
              </a:ext>
            </a:extLst>
          </p:cNvPr>
          <p:cNvSpPr>
            <a:spLocks noGrp="1"/>
          </p:cNvSpPr>
          <p:nvPr>
            <p:ph type="sldNum" sz="quarter" idx="4"/>
          </p:nvPr>
        </p:nvSpPr>
        <p:spPr>
          <a:xfrm>
            <a:off x="11504679" y="6294014"/>
            <a:ext cx="243015" cy="246221"/>
          </a:xfrm>
        </p:spPr>
        <p:txBody>
          <a:bodyPr/>
          <a:lstStyle/>
          <a:p>
            <a:fld id="{045947F7-456E-4694-8157-65B154A34B3F}" type="slidenum">
              <a:rPr lang="en-US" smtClean="0"/>
              <a:t>2</a:t>
            </a:fld>
            <a:endParaRPr lang="en-US" dirty="0"/>
          </a:p>
        </p:txBody>
      </p:sp>
    </p:spTree>
    <p:extLst>
      <p:ext uri="{BB962C8B-B14F-4D97-AF65-F5344CB8AC3E}">
        <p14:creationId xmlns:p14="http://schemas.microsoft.com/office/powerpoint/2010/main" val="346722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FC9091B-3EC1-4448-98CE-7DF4B18AC67C}"/>
              </a:ext>
              <a:ext uri="{C183D7F6-B498-43B3-948B-1728B52AA6E4}">
                <adec:decorative xmlns:adec="http://schemas.microsoft.com/office/drawing/2017/decorative" val="1"/>
              </a:ext>
            </a:extLst>
          </p:cNvPr>
          <p:cNvSpPr>
            <a:spLocks noGrp="1"/>
          </p:cNvSpPr>
          <p:nvPr>
            <p:ph type="pic" sz="quarter" idx="15"/>
          </p:nvPr>
        </p:nvSpPr>
        <p:spPr/>
        <p:txBody>
          <a:bodyPr/>
          <a:lstStyle/>
          <a:p>
            <a:endParaRPr lang="en-US" dirty="0"/>
          </a:p>
        </p:txBody>
      </p:sp>
      <p:sp>
        <p:nvSpPr>
          <p:cNvPr id="3" name="Content Placeholder 2">
            <a:extLst>
              <a:ext uri="{FF2B5EF4-FFF2-40B4-BE49-F238E27FC236}">
                <a16:creationId xmlns:a16="http://schemas.microsoft.com/office/drawing/2014/main" id="{3A5AFDC3-4D66-1848-A0C3-BEBEFA0CD68C}"/>
              </a:ext>
            </a:extLst>
          </p:cNvPr>
          <p:cNvSpPr>
            <a:spLocks noGrp="1"/>
          </p:cNvSpPr>
          <p:nvPr>
            <p:ph sz="quarter" idx="19"/>
          </p:nvPr>
        </p:nvSpPr>
        <p:spPr>
          <a:xfrm>
            <a:off x="333820" y="1043591"/>
            <a:ext cx="5941083" cy="3719262"/>
          </a:xfrm>
        </p:spPr>
        <p:txBody>
          <a:bodyPr vert="horz" lIns="0" tIns="0" rIns="0" bIns="0" rtlCol="0" anchor="ctr">
            <a:normAutofit/>
          </a:bodyPr>
          <a:lstStyle/>
          <a:p>
            <a:pPr marL="0" indent="0">
              <a:buNone/>
            </a:pPr>
            <a:r>
              <a:rPr lang="en-US" sz="3000" b="1" dirty="0">
                <a:solidFill>
                  <a:schemeClr val="accent1"/>
                </a:solidFill>
                <a:cs typeface="Arial"/>
              </a:rPr>
              <a:t>Learning Event #1: Peer-to-Peer Session Topic</a:t>
            </a:r>
          </a:p>
          <a:p>
            <a:pPr marL="0" indent="0">
              <a:buNone/>
            </a:pPr>
            <a:r>
              <a:rPr lang="en-US" sz="3000" dirty="0"/>
              <a:t>The Role of Community Colleges in Registered Apprenticeship: Industry Expansion</a:t>
            </a:r>
          </a:p>
        </p:txBody>
      </p:sp>
      <p:sp>
        <p:nvSpPr>
          <p:cNvPr id="6" name="Slide Number Placeholder 5">
            <a:extLst>
              <a:ext uri="{FF2B5EF4-FFF2-40B4-BE49-F238E27FC236}">
                <a16:creationId xmlns:a16="http://schemas.microsoft.com/office/drawing/2014/main" id="{EDB7D5CC-9CDD-4D7A-A1DD-E736CCE9F2F1}"/>
              </a:ext>
            </a:extLst>
          </p:cNvPr>
          <p:cNvSpPr>
            <a:spLocks noGrp="1"/>
          </p:cNvSpPr>
          <p:nvPr>
            <p:ph type="sldNum" sz="quarter" idx="4294967295"/>
          </p:nvPr>
        </p:nvSpPr>
        <p:spPr>
          <a:xfrm>
            <a:off x="457203" y="6422601"/>
            <a:ext cx="243015" cy="246221"/>
          </a:xfrm>
          <a:prstGeom prst="rect">
            <a:avLst/>
          </a:prstGeom>
        </p:spPr>
        <p:txBody>
          <a:bodyPr/>
          <a:lstStyle/>
          <a:p>
            <a:fld id="{F84D6962-F84F-47EC-95E9-E97946CB73DE}" type="slidenum">
              <a:rPr lang="en-US" smtClean="0"/>
              <a:t>3</a:t>
            </a:fld>
            <a:endParaRPr lang="en-US" dirty="0"/>
          </a:p>
        </p:txBody>
      </p:sp>
      <p:sp>
        <p:nvSpPr>
          <p:cNvPr id="2" name="Picture Placeholder 11">
            <a:extLst>
              <a:ext uri="{FF2B5EF4-FFF2-40B4-BE49-F238E27FC236}">
                <a16:creationId xmlns:a16="http://schemas.microsoft.com/office/drawing/2014/main" id="{ED4C9C97-405E-2B16-57F6-B9DDF340C7BF}"/>
              </a:ext>
              <a:ext uri="{C183D7F6-B498-43B3-948B-1728B52AA6E4}">
                <adec:decorative xmlns:adec="http://schemas.microsoft.com/office/drawing/2017/decorative" val="1"/>
              </a:ext>
            </a:extLst>
          </p:cNvPr>
          <p:cNvSpPr txBox="1">
            <a:spLocks/>
          </p:cNvSpPr>
          <p:nvPr/>
        </p:nvSpPr>
        <p:spPr>
          <a:xfrm>
            <a:off x="6493933" y="259771"/>
            <a:ext cx="5698067" cy="5806436"/>
          </a:xfrm>
          <a:prstGeom prst="rect">
            <a:avLst/>
          </a:prstGeom>
          <a:solidFill>
            <a:schemeClr val="accent2">
              <a:lumMod val="60000"/>
              <a:lumOff val="40000"/>
            </a:schemeClr>
          </a:solidFill>
        </p:spPr>
        <p:txBody>
          <a:bodyPr vert="horz" lIns="0" tIns="0" rIns="0" bIns="0" rtlCol="0" anchor="ctr" anchorCtr="0">
            <a:normAutofit/>
          </a:bodyPr>
          <a:lstStyle>
            <a:lvl1pPr marL="0" indent="0" algn="ctr" defTabSz="685800" rtl="0" eaLnBrk="1" latinLnBrk="0" hangingPunct="1">
              <a:lnSpc>
                <a:spcPct val="125000"/>
              </a:lnSpc>
              <a:spcBef>
                <a:spcPts val="750"/>
              </a:spcBef>
              <a:buFont typeface="Arial" panose="020B0604020202020204" pitchFamily="34" charset="0"/>
              <a:buNone/>
              <a:defRPr sz="20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0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0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1028" name="Picture 4" descr="County College of Morris">
            <a:extLst>
              <a:ext uri="{FF2B5EF4-FFF2-40B4-BE49-F238E27FC236}">
                <a16:creationId xmlns:a16="http://schemas.microsoft.com/office/drawing/2014/main" id="{AA3C2D49-05D0-02CA-5CA2-7161BF500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2027" y="683268"/>
            <a:ext cx="1875299" cy="1856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75472F02-760E-5CD5-956F-778500BEA6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7860715" y="3429000"/>
            <a:ext cx="3997465" cy="1160555"/>
          </a:xfrm>
          <a:prstGeom prst="rect">
            <a:avLst/>
          </a:prstGeom>
        </p:spPr>
      </p:pic>
    </p:spTree>
    <p:extLst>
      <p:ext uri="{BB962C8B-B14F-4D97-AF65-F5344CB8AC3E}">
        <p14:creationId xmlns:p14="http://schemas.microsoft.com/office/powerpoint/2010/main" val="188425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C5C1CA-F06E-4A60-B3B6-AEC3D9BF91B6}"/>
              </a:ext>
            </a:extLst>
          </p:cNvPr>
          <p:cNvSpPr>
            <a:spLocks noGrp="1"/>
          </p:cNvSpPr>
          <p:nvPr>
            <p:ph type="ctrTitle"/>
          </p:nvPr>
        </p:nvSpPr>
        <p:spPr>
          <a:xfrm>
            <a:off x="1516566" y="3571038"/>
            <a:ext cx="10062116" cy="1417673"/>
          </a:xfrm>
        </p:spPr>
        <p:txBody>
          <a:bodyPr/>
          <a:lstStyle/>
          <a:p>
            <a:r>
              <a:rPr lang="en-US" dirty="0"/>
              <a:t>County College of Morris Apprenticeship Programs</a:t>
            </a:r>
          </a:p>
        </p:txBody>
      </p:sp>
      <p:sp>
        <p:nvSpPr>
          <p:cNvPr id="6" name="Subtitle 5">
            <a:extLst>
              <a:ext uri="{FF2B5EF4-FFF2-40B4-BE49-F238E27FC236}">
                <a16:creationId xmlns:a16="http://schemas.microsoft.com/office/drawing/2014/main" id="{8F188532-2806-421E-9F50-769288FCA170}"/>
              </a:ext>
            </a:extLst>
          </p:cNvPr>
          <p:cNvSpPr>
            <a:spLocks noGrp="1"/>
          </p:cNvSpPr>
          <p:nvPr>
            <p:ph type="subTitle" idx="1"/>
          </p:nvPr>
        </p:nvSpPr>
        <p:spPr>
          <a:xfrm>
            <a:off x="1516566" y="5447259"/>
            <a:ext cx="4438074" cy="390938"/>
          </a:xfrm>
        </p:spPr>
        <p:txBody>
          <a:bodyPr/>
          <a:lstStyle/>
          <a:p>
            <a:pPr>
              <a:buNone/>
            </a:pPr>
            <a:r>
              <a:rPr lang="en-US" dirty="0"/>
              <a:t>Presented By:</a:t>
            </a:r>
          </a:p>
        </p:txBody>
      </p:sp>
      <p:sp>
        <p:nvSpPr>
          <p:cNvPr id="7" name="Text Placeholder 6">
            <a:extLst>
              <a:ext uri="{FF2B5EF4-FFF2-40B4-BE49-F238E27FC236}">
                <a16:creationId xmlns:a16="http://schemas.microsoft.com/office/drawing/2014/main" id="{494E3937-6A49-40CE-9440-C7946839CBB2}"/>
              </a:ext>
            </a:extLst>
          </p:cNvPr>
          <p:cNvSpPr>
            <a:spLocks noGrp="1"/>
          </p:cNvSpPr>
          <p:nvPr>
            <p:ph type="body" sz="quarter" idx="10"/>
          </p:nvPr>
        </p:nvSpPr>
        <p:spPr>
          <a:xfrm>
            <a:off x="1516566" y="5853065"/>
            <a:ext cx="8113209" cy="484512"/>
          </a:xfrm>
        </p:spPr>
        <p:txBody>
          <a:bodyPr/>
          <a:lstStyle/>
          <a:p>
            <a:pPr marL="0" indent="0">
              <a:buNone/>
            </a:pPr>
            <a:r>
              <a:rPr lang="en-US" dirty="0"/>
              <a:t>Dr. Katrina Bell, Alexandra Hoffmann, and Amber Pantiliano</a:t>
            </a:r>
          </a:p>
        </p:txBody>
      </p:sp>
    </p:spTree>
    <p:custDataLst>
      <p:tags r:id="rId1"/>
    </p:custDataLst>
    <p:extLst>
      <p:ext uri="{BB962C8B-B14F-4D97-AF65-F5344CB8AC3E}">
        <p14:creationId xmlns:p14="http://schemas.microsoft.com/office/powerpoint/2010/main" val="920924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83149-5926-4660-82CC-2257908DAD83}"/>
              </a:ext>
            </a:extLst>
          </p:cNvPr>
          <p:cNvSpPr>
            <a:spLocks noGrp="1"/>
          </p:cNvSpPr>
          <p:nvPr>
            <p:ph type="title"/>
          </p:nvPr>
        </p:nvSpPr>
        <p:spPr/>
        <p:txBody>
          <a:bodyPr/>
          <a:lstStyle/>
          <a:p>
            <a:r>
              <a:rPr lang="en-US" dirty="0"/>
              <a:t>County College of Morris’ Journey</a:t>
            </a:r>
          </a:p>
        </p:txBody>
      </p:sp>
      <p:sp>
        <p:nvSpPr>
          <p:cNvPr id="3" name="Content Placeholder 2">
            <a:extLst>
              <a:ext uri="{FF2B5EF4-FFF2-40B4-BE49-F238E27FC236}">
                <a16:creationId xmlns:a16="http://schemas.microsoft.com/office/drawing/2014/main" id="{B265F51D-0150-4CE2-8C14-DCA8F971B705}"/>
              </a:ext>
            </a:extLst>
          </p:cNvPr>
          <p:cNvSpPr>
            <a:spLocks noGrp="1"/>
          </p:cNvSpPr>
          <p:nvPr>
            <p:ph idx="1"/>
          </p:nvPr>
        </p:nvSpPr>
        <p:spPr/>
        <p:txBody>
          <a:bodyPr/>
          <a:lstStyle/>
          <a:p>
            <a:pPr marL="0" indent="0">
              <a:buNone/>
            </a:pPr>
            <a:r>
              <a:rPr lang="en-US" dirty="0"/>
              <a:t>Addressing a Community Need</a:t>
            </a:r>
          </a:p>
          <a:p>
            <a:pPr lvl="1"/>
            <a:r>
              <a:rPr lang="en-US" dirty="0"/>
              <a:t>Manufacturers need trained workers</a:t>
            </a:r>
          </a:p>
          <a:p>
            <a:pPr lvl="1"/>
            <a:r>
              <a:rPr lang="en-US" dirty="0"/>
              <a:t>More family supporting careers needed for non-college bound students</a:t>
            </a:r>
          </a:p>
          <a:p>
            <a:pPr lvl="1"/>
            <a:r>
              <a:rPr lang="en-US" dirty="0"/>
              <a:t>Results in Advanced Manufacturing and Engineering Center (AMEC)</a:t>
            </a:r>
          </a:p>
          <a:p>
            <a:pPr lvl="1"/>
            <a:r>
              <a:rPr lang="en-US" dirty="0"/>
              <a:t>Virtual opening during COVID</a:t>
            </a:r>
          </a:p>
          <a:p>
            <a:pPr marL="0" indent="0">
              <a:buNone/>
            </a:pPr>
            <a:endParaRPr lang="en-US" dirty="0"/>
          </a:p>
          <a:p>
            <a:pPr marL="0" indent="0">
              <a:buNone/>
            </a:pPr>
            <a:r>
              <a:rPr lang="en-US" dirty="0"/>
              <a:t>Starting with an Idea</a:t>
            </a:r>
          </a:p>
          <a:p>
            <a:r>
              <a:rPr lang="en-US" dirty="0"/>
              <a:t>DOL Scaling Apprenticeship grant opportunity</a:t>
            </a:r>
          </a:p>
          <a:p>
            <a:pPr lvl="1"/>
            <a:r>
              <a:rPr lang="en-US" dirty="0"/>
              <a:t>Advanced Manufacturing </a:t>
            </a:r>
          </a:p>
          <a:p>
            <a:pPr lvl="1"/>
            <a:r>
              <a:rPr lang="en-US" dirty="0"/>
              <a:t>8 colleges with CCM as lead</a:t>
            </a:r>
          </a:p>
          <a:p>
            <a:pPr lvl="1"/>
            <a:r>
              <a:rPr lang="en-US" dirty="0"/>
              <a:t>Zero apprenticeships</a:t>
            </a:r>
          </a:p>
          <a:p>
            <a:pPr lvl="1"/>
            <a:endParaRPr lang="en-US" dirty="0"/>
          </a:p>
        </p:txBody>
      </p:sp>
    </p:spTree>
    <p:custDataLst>
      <p:tags r:id="rId1"/>
    </p:custDataLst>
    <p:extLst>
      <p:ext uri="{BB962C8B-B14F-4D97-AF65-F5344CB8AC3E}">
        <p14:creationId xmlns:p14="http://schemas.microsoft.com/office/powerpoint/2010/main" val="417032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BEDF95A-0DEE-4447-AA2C-8C39E0FA6617}"/>
              </a:ext>
            </a:extLst>
          </p:cNvPr>
          <p:cNvSpPr>
            <a:spLocks noGrp="1"/>
          </p:cNvSpPr>
          <p:nvPr>
            <p:ph type="title"/>
          </p:nvPr>
        </p:nvSpPr>
        <p:spPr/>
        <p:txBody>
          <a:bodyPr/>
          <a:lstStyle/>
          <a:p>
            <a:r>
              <a:rPr lang="en-US" dirty="0"/>
              <a:t>Current Apprenticeship Initiatives</a:t>
            </a:r>
          </a:p>
        </p:txBody>
      </p:sp>
      <p:sp>
        <p:nvSpPr>
          <p:cNvPr id="11" name="Text Placeholder 10">
            <a:extLst>
              <a:ext uri="{FF2B5EF4-FFF2-40B4-BE49-F238E27FC236}">
                <a16:creationId xmlns:a16="http://schemas.microsoft.com/office/drawing/2014/main" id="{D9CC817B-FFB0-42DB-A096-18A25D404840}"/>
              </a:ext>
            </a:extLst>
          </p:cNvPr>
          <p:cNvSpPr>
            <a:spLocks noGrp="1"/>
          </p:cNvSpPr>
          <p:nvPr>
            <p:ph type="body" idx="1"/>
          </p:nvPr>
        </p:nvSpPr>
        <p:spPr>
          <a:xfrm>
            <a:off x="5206790" y="831628"/>
            <a:ext cx="6414557" cy="823912"/>
          </a:xfrm>
        </p:spPr>
        <p:txBody>
          <a:bodyPr/>
          <a:lstStyle/>
          <a:p>
            <a:pPr marL="0" indent="0">
              <a:buNone/>
            </a:pPr>
            <a:r>
              <a:rPr lang="en-US" dirty="0"/>
              <a:t>Advanced Manufacturing</a:t>
            </a:r>
          </a:p>
        </p:txBody>
      </p:sp>
      <p:sp>
        <p:nvSpPr>
          <p:cNvPr id="12" name="Content Placeholder 11">
            <a:extLst>
              <a:ext uri="{FF2B5EF4-FFF2-40B4-BE49-F238E27FC236}">
                <a16:creationId xmlns:a16="http://schemas.microsoft.com/office/drawing/2014/main" id="{2FDAA1E8-372E-4868-B747-B8E43981F3D2}"/>
              </a:ext>
            </a:extLst>
          </p:cNvPr>
          <p:cNvSpPr>
            <a:spLocks noGrp="1"/>
          </p:cNvSpPr>
          <p:nvPr>
            <p:ph sz="half" idx="2"/>
          </p:nvPr>
        </p:nvSpPr>
        <p:spPr>
          <a:xfrm>
            <a:off x="5206791" y="1655540"/>
            <a:ext cx="6414556" cy="3258161"/>
          </a:xfrm>
        </p:spPr>
        <p:txBody>
          <a:bodyPr>
            <a:normAutofit fontScale="70000" lnSpcReduction="20000"/>
          </a:bodyPr>
          <a:lstStyle/>
          <a:p>
            <a:r>
              <a:rPr lang="en-US" dirty="0"/>
              <a:t>Pre-Apprenticeship bootcamp</a:t>
            </a:r>
          </a:p>
          <a:p>
            <a:pPr lvl="1"/>
            <a:r>
              <a:rPr lang="en-US" dirty="0"/>
              <a:t>Interview Week</a:t>
            </a:r>
          </a:p>
          <a:p>
            <a:r>
              <a:rPr lang="en-US" dirty="0"/>
              <a:t>Current Registered Apprenticeships:</a:t>
            </a:r>
          </a:p>
          <a:p>
            <a:pPr lvl="1"/>
            <a:r>
              <a:rPr lang="en-US" dirty="0"/>
              <a:t>CNC Operating:  Milling</a:t>
            </a:r>
          </a:p>
          <a:p>
            <a:pPr lvl="1"/>
            <a:r>
              <a:rPr lang="en-US" dirty="0"/>
              <a:t>CNC Operating:  Turning</a:t>
            </a:r>
          </a:p>
          <a:p>
            <a:pPr lvl="1"/>
            <a:r>
              <a:rPr lang="en-US" dirty="0"/>
              <a:t>CNC Operating:  Milling and Turning</a:t>
            </a:r>
          </a:p>
          <a:p>
            <a:pPr lvl="1"/>
            <a:r>
              <a:rPr lang="en-US" dirty="0"/>
              <a:t>CAD/CAM Mechanical Drafter</a:t>
            </a:r>
          </a:p>
          <a:p>
            <a:pPr lvl="1"/>
            <a:r>
              <a:rPr lang="en-US" dirty="0"/>
              <a:t>Die Manufacturer</a:t>
            </a:r>
          </a:p>
          <a:p>
            <a:pPr lvl="1"/>
            <a:r>
              <a:rPr lang="en-US" dirty="0"/>
              <a:t>Quality Assurance Inspector</a:t>
            </a:r>
          </a:p>
          <a:p>
            <a:pPr lvl="1"/>
            <a:r>
              <a:rPr lang="en-US" dirty="0"/>
              <a:t>Robotics Technician</a:t>
            </a:r>
          </a:p>
          <a:p>
            <a:r>
              <a:rPr lang="en-US" dirty="0"/>
              <a:t>Unregistered Apprenticeships</a:t>
            </a:r>
          </a:p>
        </p:txBody>
      </p:sp>
      <p:sp>
        <p:nvSpPr>
          <p:cNvPr id="2" name="Text Placeholder 10">
            <a:extLst>
              <a:ext uri="{FF2B5EF4-FFF2-40B4-BE49-F238E27FC236}">
                <a16:creationId xmlns:a16="http://schemas.microsoft.com/office/drawing/2014/main" id="{4AED238D-4F25-A90C-CF40-9513EAE3B7B1}"/>
              </a:ext>
            </a:extLst>
          </p:cNvPr>
          <p:cNvSpPr txBox="1">
            <a:spLocks/>
          </p:cNvSpPr>
          <p:nvPr/>
        </p:nvSpPr>
        <p:spPr>
          <a:xfrm>
            <a:off x="5078453" y="4716854"/>
            <a:ext cx="6414557" cy="823912"/>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b="0" kern="1200" dirty="0">
                <a:solidFill>
                  <a:srgbClr val="001E61"/>
                </a:solidFill>
                <a:latin typeface="Gotham Bold" pitchFamily="2" charset="0"/>
                <a:ea typeface="+mn-ea"/>
                <a:cs typeface="+mn-cs"/>
              </a:defRPr>
            </a:lvl1pPr>
            <a:lvl2pPr marL="460375" indent="-2301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684213" indent="-2238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196975" indent="-2825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Healthcare</a:t>
            </a:r>
          </a:p>
        </p:txBody>
      </p:sp>
      <p:sp>
        <p:nvSpPr>
          <p:cNvPr id="3" name="Content Placeholder 11">
            <a:extLst>
              <a:ext uri="{FF2B5EF4-FFF2-40B4-BE49-F238E27FC236}">
                <a16:creationId xmlns:a16="http://schemas.microsoft.com/office/drawing/2014/main" id="{3EC35CCC-A437-1008-3F6B-F586D95D8C7A}"/>
              </a:ext>
            </a:extLst>
          </p:cNvPr>
          <p:cNvSpPr txBox="1">
            <a:spLocks/>
          </p:cNvSpPr>
          <p:nvPr/>
        </p:nvSpPr>
        <p:spPr>
          <a:xfrm>
            <a:off x="5110537" y="5573532"/>
            <a:ext cx="6414557" cy="1024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Gotham Bold" pitchFamily="2" charset="0"/>
                <a:ea typeface="+mn-ea"/>
                <a:cs typeface="+mn-cs"/>
              </a:defRPr>
            </a:lvl1pPr>
            <a:lvl2pPr marL="460375" indent="-2301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Bold" pitchFamily="2" charset="0"/>
                <a:ea typeface="+mn-ea"/>
                <a:cs typeface="+mn-cs"/>
              </a:defRPr>
            </a:lvl2pPr>
            <a:lvl3pPr marL="684213" indent="-2238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Bold" pitchFamily="2" charset="0"/>
                <a:ea typeface="+mn-ea"/>
                <a:cs typeface="+mn-cs"/>
              </a:defRPr>
            </a:lvl3pPr>
            <a:lvl4pPr marL="914400"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Gotham Bold" pitchFamily="2" charset="0"/>
                <a:ea typeface="+mn-ea"/>
                <a:cs typeface="+mn-cs"/>
              </a:defRPr>
            </a:lvl4pPr>
            <a:lvl5pPr marL="1196975" indent="-2825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Gotham 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Current Registered Apprenticeships:</a:t>
            </a:r>
          </a:p>
          <a:p>
            <a:pPr lvl="1"/>
            <a:r>
              <a:rPr lang="en-US" dirty="0"/>
              <a:t>Pharmacy Technician (held by Bergen CC)</a:t>
            </a:r>
          </a:p>
        </p:txBody>
      </p:sp>
    </p:spTree>
    <p:custDataLst>
      <p:tags r:id="rId1"/>
    </p:custDataLst>
    <p:extLst>
      <p:ext uri="{BB962C8B-B14F-4D97-AF65-F5344CB8AC3E}">
        <p14:creationId xmlns:p14="http://schemas.microsoft.com/office/powerpoint/2010/main" val="3027233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front of a computer&#10;&#10;Description automatically generated">
            <a:extLst>
              <a:ext uri="{FF2B5EF4-FFF2-40B4-BE49-F238E27FC236}">
                <a16:creationId xmlns:a16="http://schemas.microsoft.com/office/drawing/2014/main" id="{9D0E25F2-ED2E-9CF0-9894-F2A7770BC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92000" cy="6858000"/>
          </a:xfrm>
          <a:prstGeom prst="rect">
            <a:avLst/>
          </a:prstGeom>
        </p:spPr>
      </p:pic>
    </p:spTree>
    <p:extLst>
      <p:ext uri="{BB962C8B-B14F-4D97-AF65-F5344CB8AC3E}">
        <p14:creationId xmlns:p14="http://schemas.microsoft.com/office/powerpoint/2010/main" val="294014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9BDA-5FEB-40E3-8AC9-8A7D07D62F60}"/>
              </a:ext>
            </a:extLst>
          </p:cNvPr>
          <p:cNvSpPr>
            <a:spLocks noGrp="1"/>
          </p:cNvSpPr>
          <p:nvPr>
            <p:ph type="title"/>
          </p:nvPr>
        </p:nvSpPr>
        <p:spPr>
          <a:xfrm>
            <a:off x="640080" y="91440"/>
            <a:ext cx="10981267" cy="1024128"/>
          </a:xfrm>
        </p:spPr>
        <p:txBody>
          <a:bodyPr anchor="ctr">
            <a:normAutofit/>
          </a:bodyPr>
          <a:lstStyle/>
          <a:p>
            <a:r>
              <a:rPr lang="en-US" dirty="0"/>
              <a:t>Thank you!</a:t>
            </a:r>
          </a:p>
        </p:txBody>
      </p:sp>
      <p:sp>
        <p:nvSpPr>
          <p:cNvPr id="3" name="Text Placeholder 2">
            <a:extLst>
              <a:ext uri="{FF2B5EF4-FFF2-40B4-BE49-F238E27FC236}">
                <a16:creationId xmlns:a16="http://schemas.microsoft.com/office/drawing/2014/main" id="{E509B490-89FC-4976-934E-35EE51745D73}"/>
              </a:ext>
            </a:extLst>
          </p:cNvPr>
          <p:cNvSpPr>
            <a:spLocks noGrp="1"/>
          </p:cNvSpPr>
          <p:nvPr>
            <p:ph type="body" idx="1"/>
          </p:nvPr>
        </p:nvSpPr>
        <p:spPr>
          <a:xfrm>
            <a:off x="640080" y="1371600"/>
            <a:ext cx="6409267" cy="823912"/>
          </a:xfrm>
        </p:spPr>
        <p:txBody>
          <a:bodyPr anchor="b">
            <a:normAutofit/>
          </a:bodyPr>
          <a:lstStyle/>
          <a:p>
            <a:pPr marL="0" indent="0">
              <a:buNone/>
            </a:pPr>
            <a:r>
              <a:rPr lang="en-US" dirty="0"/>
              <a:t>Contact Information</a:t>
            </a:r>
          </a:p>
        </p:txBody>
      </p:sp>
      <p:sp>
        <p:nvSpPr>
          <p:cNvPr id="4" name="Content Placeholder 3">
            <a:extLst>
              <a:ext uri="{FF2B5EF4-FFF2-40B4-BE49-F238E27FC236}">
                <a16:creationId xmlns:a16="http://schemas.microsoft.com/office/drawing/2014/main" id="{668A1248-D9E2-4F12-8447-06AB95557523}"/>
              </a:ext>
            </a:extLst>
          </p:cNvPr>
          <p:cNvSpPr>
            <a:spLocks noGrp="1"/>
          </p:cNvSpPr>
          <p:nvPr>
            <p:ph sz="half" idx="2"/>
          </p:nvPr>
        </p:nvSpPr>
        <p:spPr>
          <a:xfrm>
            <a:off x="640080" y="2381249"/>
            <a:ext cx="6409267" cy="3774223"/>
          </a:xfrm>
        </p:spPr>
        <p:txBody>
          <a:bodyPr>
            <a:normAutofit lnSpcReduction="10000"/>
          </a:bodyPr>
          <a:lstStyle/>
          <a:p>
            <a:pPr marL="0" indent="0">
              <a:buNone/>
            </a:pPr>
            <a:r>
              <a:rPr lang="en-US" sz="1800" b="1" dirty="0">
                <a:latin typeface="Aptos" panose="020B0004020202020204" pitchFamily="34" charset="0"/>
              </a:rPr>
              <a:t>Katrina Bell: </a:t>
            </a:r>
            <a:r>
              <a:rPr lang="en-US" sz="1800" dirty="0">
                <a:effectLst/>
                <a:latin typeface="Aptos" panose="020B0004020202020204" pitchFamily="34" charset="0"/>
                <a:ea typeface="Aptos" panose="020B0004020202020204" pitchFamily="34" charset="0"/>
              </a:rPr>
              <a:t>Associate Vice President, Workforce Innovation &amp;  Experiential Learning</a:t>
            </a:r>
          </a:p>
          <a:p>
            <a:pPr marL="0" indent="0">
              <a:buNone/>
            </a:pPr>
            <a:r>
              <a:rPr lang="en-US" sz="1800" dirty="0">
                <a:latin typeface="Aptos" panose="020B0004020202020204" pitchFamily="34" charset="0"/>
                <a:ea typeface="Aptos" panose="020B0004020202020204" pitchFamily="34" charset="0"/>
                <a:hlinkClick r:id="rId3"/>
              </a:rPr>
              <a:t>kbell@ccm.edu</a:t>
            </a:r>
            <a:endParaRPr lang="en-US" sz="1800" dirty="0">
              <a:latin typeface="Aptos" panose="020B0004020202020204" pitchFamily="34" charset="0"/>
              <a:ea typeface="Aptos" panose="020B0004020202020204" pitchFamily="34" charset="0"/>
            </a:endParaRPr>
          </a:p>
          <a:p>
            <a:pPr marL="0" indent="0">
              <a:buNone/>
            </a:pPr>
            <a:endParaRPr lang="en-US" sz="1800" dirty="0">
              <a:effectLst/>
              <a:latin typeface="Aptos" panose="020B0004020202020204" pitchFamily="34" charset="0"/>
              <a:ea typeface="Aptos" panose="020B0004020202020204" pitchFamily="34" charset="0"/>
            </a:endParaRPr>
          </a:p>
          <a:p>
            <a:pPr marL="0" indent="0">
              <a:buNone/>
            </a:pPr>
            <a:r>
              <a:rPr lang="en-US" sz="1800" b="1" dirty="0">
                <a:latin typeface="Aptos" panose="020B0004020202020204" pitchFamily="34" charset="0"/>
                <a:ea typeface="Aptos" panose="020B0004020202020204" pitchFamily="34" charset="0"/>
              </a:rPr>
              <a:t>Alexandra Hoffmann:  </a:t>
            </a:r>
            <a:r>
              <a:rPr lang="en-US" sz="1800" dirty="0">
                <a:latin typeface="Aptos" panose="020B0004020202020204" pitchFamily="34" charset="0"/>
                <a:ea typeface="Aptos" panose="020B0004020202020204" pitchFamily="34" charset="0"/>
              </a:rPr>
              <a:t>Director of Workforce Development</a:t>
            </a:r>
          </a:p>
          <a:p>
            <a:pPr marL="0" indent="0">
              <a:buNone/>
            </a:pPr>
            <a:r>
              <a:rPr lang="en-US" sz="1800" dirty="0">
                <a:effectLst/>
                <a:latin typeface="Aptos" panose="020B0004020202020204" pitchFamily="34" charset="0"/>
                <a:ea typeface="Aptos" panose="020B0004020202020204" pitchFamily="34" charset="0"/>
                <a:hlinkClick r:id="rId4"/>
              </a:rPr>
              <a:t>ahoffmann@ccm.edu</a:t>
            </a:r>
            <a:endParaRPr lang="en-US" sz="1800" dirty="0">
              <a:effectLst/>
              <a:latin typeface="Aptos" panose="020B0004020202020204" pitchFamily="34" charset="0"/>
              <a:ea typeface="Aptos" panose="020B0004020202020204" pitchFamily="34" charset="0"/>
            </a:endParaRPr>
          </a:p>
          <a:p>
            <a:pPr marL="0" indent="0">
              <a:buNone/>
            </a:pPr>
            <a:endParaRPr lang="en-US" sz="1800" dirty="0">
              <a:latin typeface="Aptos" panose="020B0004020202020204" pitchFamily="34" charset="0"/>
              <a:ea typeface="Aptos" panose="020B0004020202020204" pitchFamily="34" charset="0"/>
            </a:endParaRPr>
          </a:p>
          <a:p>
            <a:pPr marL="0" indent="0">
              <a:buNone/>
            </a:pPr>
            <a:r>
              <a:rPr lang="en-US" sz="1800" b="1" dirty="0">
                <a:effectLst/>
                <a:latin typeface="Aptos" panose="020B0004020202020204" pitchFamily="34" charset="0"/>
                <a:ea typeface="Aptos" panose="020B0004020202020204" pitchFamily="34" charset="0"/>
              </a:rPr>
              <a:t>Amber Pantiliano:  </a:t>
            </a:r>
            <a:r>
              <a:rPr lang="en-US" sz="1800" dirty="0">
                <a:effectLst/>
                <a:latin typeface="Aptos" panose="020B0004020202020204" pitchFamily="34" charset="0"/>
                <a:ea typeface="Aptos" panose="020B0004020202020204" pitchFamily="34" charset="0"/>
              </a:rPr>
              <a:t>CareerAdvance USA Program Manager</a:t>
            </a:r>
          </a:p>
          <a:p>
            <a:pPr marL="0" indent="0">
              <a:buNone/>
            </a:pPr>
            <a:r>
              <a:rPr lang="en-US" sz="1800" dirty="0">
                <a:latin typeface="Aptos" panose="020B0004020202020204" pitchFamily="34" charset="0"/>
                <a:ea typeface="Aptos" panose="020B0004020202020204" pitchFamily="34" charset="0"/>
                <a:hlinkClick r:id="rId5"/>
              </a:rPr>
              <a:t>apantiliano@ccm.edu</a:t>
            </a:r>
            <a:r>
              <a:rPr lang="en-US" sz="1800" dirty="0">
                <a:latin typeface="Aptos" panose="020B0004020202020204" pitchFamily="34" charset="0"/>
                <a:ea typeface="Aptos" panose="020B0004020202020204" pitchFamily="34" charset="0"/>
              </a:rPr>
              <a:t> </a:t>
            </a:r>
            <a:endParaRPr lang="en-US" sz="1800" dirty="0">
              <a:effectLst/>
              <a:latin typeface="Aptos" panose="020B0004020202020204" pitchFamily="34" charset="0"/>
              <a:ea typeface="Aptos" panose="020B0004020202020204" pitchFamily="34" charset="0"/>
            </a:endParaRPr>
          </a:p>
          <a:p>
            <a:pPr marL="0" indent="0">
              <a:buNone/>
            </a:pPr>
            <a:endParaRPr lang="en-US" sz="2000" dirty="0"/>
          </a:p>
          <a:p>
            <a:pPr marL="0" indent="0">
              <a:buNone/>
            </a:pPr>
            <a:endParaRPr lang="en-US" dirty="0"/>
          </a:p>
        </p:txBody>
      </p:sp>
    </p:spTree>
    <p:custDataLst>
      <p:tags r:id="rId1"/>
    </p:custDataLst>
    <p:extLst>
      <p:ext uri="{BB962C8B-B14F-4D97-AF65-F5344CB8AC3E}">
        <p14:creationId xmlns:p14="http://schemas.microsoft.com/office/powerpoint/2010/main" val="275277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alphaModFix amt="63000"/>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AutoShape 3"/>
          <p:cNvSpPr/>
          <p:nvPr/>
        </p:nvSpPr>
        <p:spPr>
          <a:xfrm>
            <a:off x="2421663" y="-164397"/>
            <a:ext cx="139249" cy="7186793"/>
          </a:xfrm>
          <a:prstGeom prst="rect">
            <a:avLst/>
          </a:prstGeom>
          <a:solidFill>
            <a:srgbClr val="FFFFFF"/>
          </a:solidFill>
        </p:spPr>
        <p:txBody>
          <a:bodyPr/>
          <a:lstStyle/>
          <a:p>
            <a:endParaRPr lang="en-US" sz="1200" dirty="0"/>
          </a:p>
        </p:txBody>
      </p:sp>
      <p:sp>
        <p:nvSpPr>
          <p:cNvPr id="4" name="AutoShape 4"/>
          <p:cNvSpPr/>
          <p:nvPr/>
        </p:nvSpPr>
        <p:spPr>
          <a:xfrm>
            <a:off x="9631088" y="-164397"/>
            <a:ext cx="139249" cy="7186793"/>
          </a:xfrm>
          <a:prstGeom prst="rect">
            <a:avLst/>
          </a:prstGeom>
          <a:solidFill>
            <a:srgbClr val="FFFFFF"/>
          </a:solidFill>
        </p:spPr>
        <p:txBody>
          <a:bodyPr/>
          <a:lstStyle/>
          <a:p>
            <a:endParaRPr lang="en-US" sz="1200" dirty="0"/>
          </a:p>
        </p:txBody>
      </p:sp>
      <p:sp>
        <p:nvSpPr>
          <p:cNvPr id="5" name="AutoShape 5"/>
          <p:cNvSpPr/>
          <p:nvPr/>
        </p:nvSpPr>
        <p:spPr>
          <a:xfrm>
            <a:off x="2560912" y="-164397"/>
            <a:ext cx="7070176" cy="7186793"/>
          </a:xfrm>
          <a:prstGeom prst="rect">
            <a:avLst/>
          </a:prstGeom>
          <a:solidFill>
            <a:srgbClr val="6D123F">
              <a:alpha val="80784"/>
            </a:srgbClr>
          </a:solidFill>
        </p:spPr>
        <p:txBody>
          <a:bodyPr/>
          <a:lstStyle/>
          <a:p>
            <a:endParaRPr lang="en-US" sz="1200" dirty="0"/>
          </a:p>
        </p:txBody>
      </p:sp>
      <p:sp>
        <p:nvSpPr>
          <p:cNvPr id="6" name="AutoShape 6"/>
          <p:cNvSpPr/>
          <p:nvPr/>
        </p:nvSpPr>
        <p:spPr>
          <a:xfrm>
            <a:off x="3931920" y="4622126"/>
            <a:ext cx="4328160" cy="0"/>
          </a:xfrm>
          <a:prstGeom prst="line">
            <a:avLst/>
          </a:prstGeom>
          <a:ln w="47625" cap="flat">
            <a:solidFill>
              <a:srgbClr val="FFFFFF"/>
            </a:solidFill>
            <a:prstDash val="solid"/>
            <a:headEnd type="none" w="sm" len="sm"/>
            <a:tailEnd type="none" w="sm" len="sm"/>
          </a:ln>
        </p:spPr>
        <p:txBody>
          <a:bodyPr/>
          <a:lstStyle/>
          <a:p>
            <a:endParaRPr lang="en-US" sz="1200" dirty="0"/>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9320" y="5847090"/>
            <a:ext cx="663762" cy="628085"/>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903874" y="597860"/>
            <a:ext cx="2288126" cy="664295"/>
          </a:xfrm>
          <a:prstGeom prst="rect">
            <a:avLst/>
          </a:prstGeom>
        </p:spPr>
      </p:pic>
      <p:sp>
        <p:nvSpPr>
          <p:cNvPr id="9" name="TextBox 9"/>
          <p:cNvSpPr txBox="1"/>
          <p:nvPr/>
        </p:nvSpPr>
        <p:spPr>
          <a:xfrm>
            <a:off x="2685933" y="873605"/>
            <a:ext cx="6791679" cy="1324850"/>
          </a:xfrm>
          <a:prstGeom prst="rect">
            <a:avLst/>
          </a:prstGeom>
        </p:spPr>
        <p:txBody>
          <a:bodyPr wrap="square" lIns="0" tIns="0" rIns="0" bIns="0" rtlCol="0" anchor="t">
            <a:spAutoFit/>
          </a:bodyPr>
          <a:lstStyle/>
          <a:p>
            <a:pPr algn="ctr">
              <a:lnSpc>
                <a:spcPts val="5302"/>
              </a:lnSpc>
            </a:pPr>
            <a:r>
              <a:rPr lang="en-US" sz="4000" dirty="0">
                <a:solidFill>
                  <a:srgbClr val="FFFFFF"/>
                </a:solidFill>
                <a:latin typeface="Helveticish Bold"/>
              </a:rPr>
              <a:t>Howard Community College Apprenticeship Programs</a:t>
            </a:r>
          </a:p>
        </p:txBody>
      </p:sp>
      <p:sp>
        <p:nvSpPr>
          <p:cNvPr id="11" name="TextBox 11"/>
          <p:cNvSpPr txBox="1"/>
          <p:nvPr/>
        </p:nvSpPr>
        <p:spPr>
          <a:xfrm>
            <a:off x="3217961" y="5054601"/>
            <a:ext cx="5727623" cy="1009187"/>
          </a:xfrm>
          <a:prstGeom prst="rect">
            <a:avLst/>
          </a:prstGeom>
        </p:spPr>
        <p:txBody>
          <a:bodyPr lIns="0" tIns="0" rIns="0" bIns="0" rtlCol="0" anchor="t">
            <a:spAutoFit/>
          </a:bodyPr>
          <a:lstStyle/>
          <a:p>
            <a:pPr algn="ctr">
              <a:lnSpc>
                <a:spcPts val="1960"/>
              </a:lnSpc>
              <a:spcBef>
                <a:spcPct val="0"/>
              </a:spcBef>
            </a:pPr>
            <a:r>
              <a:rPr lang="en-US" sz="1400" dirty="0">
                <a:solidFill>
                  <a:srgbClr val="FFFFFF"/>
                </a:solidFill>
                <a:latin typeface="Helveticish"/>
              </a:rPr>
              <a:t>Jackie Anna</a:t>
            </a:r>
          </a:p>
          <a:p>
            <a:pPr algn="ctr">
              <a:lnSpc>
                <a:spcPts val="1960"/>
              </a:lnSpc>
              <a:spcBef>
                <a:spcPct val="0"/>
              </a:spcBef>
            </a:pPr>
            <a:r>
              <a:rPr lang="en-US" sz="1400" dirty="0">
                <a:solidFill>
                  <a:srgbClr val="FFFFFF"/>
                </a:solidFill>
                <a:latin typeface="Helveticish"/>
              </a:rPr>
              <a:t>Apprenticeship Program Manager</a:t>
            </a:r>
          </a:p>
          <a:p>
            <a:pPr algn="ctr">
              <a:lnSpc>
                <a:spcPts val="1960"/>
              </a:lnSpc>
              <a:spcBef>
                <a:spcPct val="0"/>
              </a:spcBef>
            </a:pPr>
            <a:endParaRPr lang="en-US" sz="1400" dirty="0">
              <a:solidFill>
                <a:srgbClr val="FFFFFF"/>
              </a:solidFill>
              <a:latin typeface="Helveticish"/>
            </a:endParaRPr>
          </a:p>
          <a:p>
            <a:pPr algn="ctr">
              <a:lnSpc>
                <a:spcPts val="1960"/>
              </a:lnSpc>
              <a:spcBef>
                <a:spcPct val="0"/>
              </a:spcBef>
            </a:pPr>
            <a:endParaRPr lang="en-US" sz="1400" dirty="0">
              <a:solidFill>
                <a:srgbClr val="FFFFFF"/>
              </a:solidFill>
              <a:latin typeface="Helveticish"/>
            </a:endParaRPr>
          </a:p>
        </p:txBody>
      </p:sp>
      <p:sp>
        <p:nvSpPr>
          <p:cNvPr id="10" name="TextBox 9">
            <a:extLst>
              <a:ext uri="{FF2B5EF4-FFF2-40B4-BE49-F238E27FC236}">
                <a16:creationId xmlns:a16="http://schemas.microsoft.com/office/drawing/2014/main" id="{4697A095-C4CD-4F73-4C84-C1BC2E2D7428}"/>
              </a:ext>
            </a:extLst>
          </p:cNvPr>
          <p:cNvSpPr txBox="1"/>
          <p:nvPr/>
        </p:nvSpPr>
        <p:spPr>
          <a:xfrm>
            <a:off x="3833473" y="3066157"/>
            <a:ext cx="4419600" cy="707886"/>
          </a:xfrm>
          <a:prstGeom prst="rect">
            <a:avLst/>
          </a:prstGeom>
          <a:noFill/>
        </p:spPr>
        <p:txBody>
          <a:bodyPr wrap="square" rtlCol="0">
            <a:spAutoFit/>
          </a:bodyPr>
          <a:lstStyle/>
          <a:p>
            <a:pPr algn="ctr"/>
            <a:r>
              <a:rPr lang="en-US" sz="2133" dirty="0">
                <a:solidFill>
                  <a:schemeClr val="bg1"/>
                </a:solidFill>
              </a:rPr>
              <a:t>IT and Healthcare Occupations</a:t>
            </a:r>
          </a:p>
          <a:p>
            <a:pPr algn="ctr"/>
            <a:endParaRPr lang="en-US" sz="1867" dirty="0">
              <a:solidFill>
                <a:schemeClr val="bg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J A-TAC">
  <a:themeElements>
    <a:clrScheme name="NJ A-TAC">
      <a:dk1>
        <a:srgbClr val="000000"/>
      </a:dk1>
      <a:lt1>
        <a:srgbClr val="FFFFFF"/>
      </a:lt1>
      <a:dk2>
        <a:srgbClr val="004789"/>
      </a:dk2>
      <a:lt2>
        <a:srgbClr val="D6E8F6"/>
      </a:lt2>
      <a:accent1>
        <a:srgbClr val="004789"/>
      </a:accent1>
      <a:accent2>
        <a:srgbClr val="348ED3"/>
      </a:accent2>
      <a:accent3>
        <a:srgbClr val="028342"/>
      </a:accent3>
      <a:accent4>
        <a:srgbClr val="08A94F"/>
      </a:accent4>
      <a:accent5>
        <a:srgbClr val="602468"/>
      </a:accent5>
      <a:accent6>
        <a:srgbClr val="E2E6E8"/>
      </a:accent6>
      <a:hlink>
        <a:srgbClr val="004789"/>
      </a:hlink>
      <a:folHlink>
        <a:srgbClr val="49134C"/>
      </a:folHlink>
    </a:clrScheme>
    <a:fontScheme name="APL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AIR-PPT-Widescreen-042622.potx" id="{33322552-2A7E-4580-BE29-49C29BA9D54D}" vid="{3261E6B9-A7B5-4219-9FA4-04D6E5F9EC02}"/>
    </a:ext>
  </a:extLst>
</a:theme>
</file>

<file path=ppt/theme/theme2.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2B18512FAFE24198E1AD91F9D02324" ma:contentTypeVersion="13" ma:contentTypeDescription="Create a new document." ma:contentTypeScope="" ma:versionID="7b7b4b3d189a354ee7ff56198bd54333">
  <xsd:schema xmlns:xsd="http://www.w3.org/2001/XMLSchema" xmlns:xs="http://www.w3.org/2001/XMLSchema" xmlns:p="http://schemas.microsoft.com/office/2006/metadata/properties" xmlns:ns2="b589533b-7e56-465c-9a2e-5c1a8433b678" xmlns:ns3="4bd37237-15ec-457f-9b76-86939f402858" targetNamespace="http://schemas.microsoft.com/office/2006/metadata/properties" ma:root="true" ma:fieldsID="f8eeaca0d8c72a4ab9d52f328770ecb1" ns2:_="" ns3:_="">
    <xsd:import namespace="b589533b-7e56-465c-9a2e-5c1a8433b678"/>
    <xsd:import namespace="4bd37237-15ec-457f-9b76-86939f4028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9533b-7e56-465c-9a2e-5c1a8433b6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61e26b2-ca2f-48d8-8ed4-79ba8af479b2}" ma:internalName="TaxCatchAll" ma:showField="CatchAllData" ma:web="b589533b-7e56-465c-9a2e-5c1a8433b6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d37237-15ec-457f-9b76-86939f4028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58e4fe1-995d-4825-b7f3-723cda114dd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bd37237-15ec-457f-9b76-86939f402858">
      <Terms xmlns="http://schemas.microsoft.com/office/infopath/2007/PartnerControls"/>
    </lcf76f155ced4ddcb4097134ff3c332f>
    <TaxCatchAll xmlns="b589533b-7e56-465c-9a2e-5c1a8433b678" xsi:nil="true"/>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8568C191-02DC-4A23-AEA5-926D171C9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9533b-7e56-465c-9a2e-5c1a8433b678"/>
    <ds:schemaRef ds:uri="4bd37237-15ec-457f-9b76-86939f402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4bd37237-15ec-457f-9b76-86939f402858"/>
    <ds:schemaRef ds:uri="http://purl.org/dc/elements/1.1/"/>
    <ds:schemaRef ds:uri="b589533b-7e56-465c-9a2e-5c1a8433b67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AIR-PPT-Widescreen-(13.33-in-wide)-042623</Template>
  <TotalTime>183</TotalTime>
  <Words>698</Words>
  <Application>Microsoft Macintosh PowerPoint</Application>
  <PresentationFormat>Widescreen</PresentationFormat>
  <Paragraphs>120</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Arial</vt:lpstr>
      <vt:lpstr>Arial Narrow</vt:lpstr>
      <vt:lpstr>Calibri</vt:lpstr>
      <vt:lpstr>Gotham Bold</vt:lpstr>
      <vt:lpstr>Helveticish</vt:lpstr>
      <vt:lpstr>Helveticish Bold</vt:lpstr>
      <vt:lpstr>Tahoma</vt:lpstr>
      <vt:lpstr>Times New Roman</vt:lpstr>
      <vt:lpstr>NJ A-TAC</vt:lpstr>
      <vt:lpstr>Learning Event #1: Peer-to-Peer Session</vt:lpstr>
      <vt:lpstr>Learning Event 1: Peer-to-Peer Session Agenda </vt:lpstr>
      <vt:lpstr>PowerPoint Presentation</vt:lpstr>
      <vt:lpstr>County College of Morris Apprenticeship Programs</vt:lpstr>
      <vt:lpstr>County College of Morris’ Journey</vt:lpstr>
      <vt:lpstr>Current Apprenticeship Initiatives</vt:lpstr>
      <vt:lpstr>PowerPoint Presentation</vt:lpstr>
      <vt:lpstr>Thank you!</vt:lpstr>
      <vt:lpstr>PowerPoint Presentation</vt:lpstr>
      <vt:lpstr>PowerPoint Presentation</vt:lpstr>
      <vt:lpstr>PowerPoint Presentation</vt:lpstr>
      <vt:lpstr>PowerPoint Presentation</vt:lpstr>
      <vt:lpstr>Discussion Questions</vt:lpstr>
      <vt:lpstr>NJ A-TAC CoP: Reminders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AIR Presentation</dc:subject>
  <dc:creator>de Boinville, Amy</dc:creator>
  <cp:keywords>Add appropriate tags for accessibility</cp:keywords>
  <cp:lastModifiedBy>Mark Genua</cp:lastModifiedBy>
  <cp:revision>5</cp:revision>
  <cp:lastPrinted>2017-10-19T00:36:21Z</cp:lastPrinted>
  <dcterms:created xsi:type="dcterms:W3CDTF">2023-08-27T21:12:01Z</dcterms:created>
  <dcterms:modified xsi:type="dcterms:W3CDTF">2024-01-29T16:20:14Z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0x010100942B18512FAFE24198E1AD91F9D02324</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