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5"/>
  </p:sldMasterIdLst>
  <p:notesMasterIdLst>
    <p:notesMasterId r:id="rId18"/>
  </p:notesMasterIdLst>
  <p:handoutMasterIdLst>
    <p:handoutMasterId r:id="rId19"/>
  </p:handoutMasterIdLst>
  <p:sldIdLst>
    <p:sldId id="276" r:id="rId6"/>
    <p:sldId id="389" r:id="rId7"/>
    <p:sldId id="315" r:id="rId8"/>
    <p:sldId id="388" r:id="rId9"/>
    <p:sldId id="390" r:id="rId10"/>
    <p:sldId id="316" r:id="rId11"/>
    <p:sldId id="392" r:id="rId12"/>
    <p:sldId id="317" r:id="rId13"/>
    <p:sldId id="323" r:id="rId14"/>
    <p:sldId id="393" r:id="rId15"/>
    <p:sldId id="318" r:id="rId16"/>
    <p:sldId id="328"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3" pos="3864" userDrawn="1">
          <p15:clr>
            <a:srgbClr val="A4A3A4"/>
          </p15:clr>
        </p15:guide>
        <p15:guide id="4" orient="horz" pos="3936"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5FC84A5-00C8-7FBB-22BB-CE69FC53BBBD}" name="Valerie Brodnikova" initials="VB" userId="S::valerie.brodnikova@ednw.org::8cc92941-ad6a-4ef3-bb01-a71e95f3817c"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95E65"/>
    <a:srgbClr val="003B4A"/>
    <a:srgbClr val="585651"/>
    <a:srgbClr val="36393B"/>
    <a:srgbClr val="2BBAB5"/>
    <a:srgbClr val="55C8C4"/>
    <a:srgbClr val="41C1BD"/>
    <a:srgbClr val="EE6852"/>
    <a:srgbClr val="008487"/>
    <a:srgbClr val="FC492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E1D8AE0-30CC-4A72-B628-CEDED20FB6F3}" v="19" dt="2026-06-10T12:07:48.03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53148" autoAdjust="0"/>
  </p:normalViewPr>
  <p:slideViewPr>
    <p:cSldViewPr snapToGrid="0">
      <p:cViewPr varScale="1">
        <p:scale>
          <a:sx n="50" d="100"/>
          <a:sy n="50" d="100"/>
        </p:scale>
        <p:origin x="696" y="48"/>
      </p:cViewPr>
      <p:guideLst>
        <p:guide pos="3864"/>
        <p:guide orient="horz" pos="3936"/>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notesMaster" Target="notesMasters/notesMaster1.xml"/><Relationship Id="rId26" Type="http://schemas.microsoft.com/office/2018/10/relationships/authors" Target="authors.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microsoft.com/office/2016/11/relationships/changesInfo" Target="changesInfos/changesInfo1.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handoutMaster" Target="handoutMasters/handoutMaster1.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Shon Carr" userId="acfd032a-46fe-4c83-b551-6d0b7f000a44" providerId="ADAL" clId="{0AA35652-6B36-4650-8786-E04622861BD1}"/>
    <pc:docChg chg="undo custSel addSld delSld modSld sldOrd">
      <pc:chgData name="Da'Shon Carr" userId="acfd032a-46fe-4c83-b551-6d0b7f000a44" providerId="ADAL" clId="{0AA35652-6B36-4650-8786-E04622861BD1}" dt="2026-06-10T13:18:43.120" v="3360" actId="20577"/>
      <pc:docMkLst>
        <pc:docMk/>
      </pc:docMkLst>
      <pc:sldChg chg="modSp mod modNotesTx">
        <pc:chgData name="Da'Shon Carr" userId="acfd032a-46fe-4c83-b551-6d0b7f000a44" providerId="ADAL" clId="{0AA35652-6B36-4650-8786-E04622861BD1}" dt="2026-06-10T13:18:33.958" v="3357" actId="20577"/>
        <pc:sldMkLst>
          <pc:docMk/>
          <pc:sldMk cId="422334636" sldId="276"/>
        </pc:sldMkLst>
        <pc:spChg chg="mod">
          <ac:chgData name="Da'Shon Carr" userId="acfd032a-46fe-4c83-b551-6d0b7f000a44" providerId="ADAL" clId="{0AA35652-6B36-4650-8786-E04622861BD1}" dt="2026-06-08T04:20:13.502" v="1320" actId="207"/>
          <ac:spMkLst>
            <pc:docMk/>
            <pc:sldMk cId="422334636" sldId="276"/>
            <ac:spMk id="2" creationId="{B1EE5B68-9382-414F-B344-2A05B4055318}"/>
          </ac:spMkLst>
        </pc:spChg>
      </pc:sldChg>
      <pc:sldChg chg="modSp mod">
        <pc:chgData name="Da'Shon Carr" userId="acfd032a-46fe-4c83-b551-6d0b7f000a44" providerId="ADAL" clId="{0AA35652-6B36-4650-8786-E04622861BD1}" dt="2026-06-08T04:18:33.964" v="1150" actId="207"/>
        <pc:sldMkLst>
          <pc:docMk/>
          <pc:sldMk cId="1592412463" sldId="315"/>
        </pc:sldMkLst>
        <pc:spChg chg="mod">
          <ac:chgData name="Da'Shon Carr" userId="acfd032a-46fe-4c83-b551-6d0b7f000a44" providerId="ADAL" clId="{0AA35652-6B36-4650-8786-E04622861BD1}" dt="2026-06-08T04:18:33.964" v="1150" actId="207"/>
          <ac:spMkLst>
            <pc:docMk/>
            <pc:sldMk cId="1592412463" sldId="315"/>
            <ac:spMk id="2" creationId="{01059E12-F7EE-5C8C-2A23-56CA6FC55CED}"/>
          </ac:spMkLst>
        </pc:spChg>
      </pc:sldChg>
      <pc:sldChg chg="modSp mod">
        <pc:chgData name="Da'Shon Carr" userId="acfd032a-46fe-4c83-b551-6d0b7f000a44" providerId="ADAL" clId="{0AA35652-6B36-4650-8786-E04622861BD1}" dt="2026-06-10T12:07:47.393" v="3356" actId="14100"/>
        <pc:sldMkLst>
          <pc:docMk/>
          <pc:sldMk cId="1399691475" sldId="316"/>
        </pc:sldMkLst>
        <pc:spChg chg="mod">
          <ac:chgData name="Da'Shon Carr" userId="acfd032a-46fe-4c83-b551-6d0b7f000a44" providerId="ADAL" clId="{0AA35652-6B36-4650-8786-E04622861BD1}" dt="2026-06-10T12:07:47.393" v="3356" actId="14100"/>
          <ac:spMkLst>
            <pc:docMk/>
            <pc:sldMk cId="1399691475" sldId="316"/>
            <ac:spMk id="4" creationId="{B82AEA24-38CE-A247-B13F-9C84C66A1B78}"/>
          </ac:spMkLst>
        </pc:spChg>
      </pc:sldChg>
      <pc:sldChg chg="modNotesTx">
        <pc:chgData name="Da'Shon Carr" userId="acfd032a-46fe-4c83-b551-6d0b7f000a44" providerId="ADAL" clId="{0AA35652-6B36-4650-8786-E04622861BD1}" dt="2026-06-10T13:18:43.120" v="3360" actId="20577"/>
        <pc:sldMkLst>
          <pc:docMk/>
          <pc:sldMk cId="3778927558" sldId="317"/>
        </pc:sldMkLst>
      </pc:sldChg>
      <pc:sldChg chg="addSp delSp modSp mod modClrScheme chgLayout">
        <pc:chgData name="Da'Shon Carr" userId="acfd032a-46fe-4c83-b551-6d0b7f000a44" providerId="ADAL" clId="{0AA35652-6B36-4650-8786-E04622861BD1}" dt="2026-06-08T04:26:21.007" v="1358" actId="2085"/>
        <pc:sldMkLst>
          <pc:docMk/>
          <pc:sldMk cId="634135260" sldId="318"/>
        </pc:sldMkLst>
        <pc:spChg chg="add mod ord">
          <ac:chgData name="Da'Shon Carr" userId="acfd032a-46fe-4c83-b551-6d0b7f000a44" providerId="ADAL" clId="{0AA35652-6B36-4650-8786-E04622861BD1}" dt="2026-06-08T04:19:11.510" v="1254" actId="20577"/>
          <ac:spMkLst>
            <pc:docMk/>
            <pc:sldMk cId="634135260" sldId="318"/>
            <ac:spMk id="6" creationId="{BD3972AE-CBAA-E466-CB29-7B945A5E6B1F}"/>
          </ac:spMkLst>
        </pc:spChg>
        <pc:graphicFrameChg chg="add mod modGraphic">
          <ac:chgData name="Da'Shon Carr" userId="acfd032a-46fe-4c83-b551-6d0b7f000a44" providerId="ADAL" clId="{0AA35652-6B36-4650-8786-E04622861BD1}" dt="2026-06-08T04:26:21.007" v="1358" actId="2085"/>
          <ac:graphicFrameMkLst>
            <pc:docMk/>
            <pc:sldMk cId="634135260" sldId="318"/>
            <ac:graphicFrameMk id="9" creationId="{38ABF102-3B2A-F8DE-C2A5-C809197DEE92}"/>
          </ac:graphicFrameMkLst>
        </pc:graphicFrameChg>
      </pc:sldChg>
      <pc:sldChg chg="addSp delSp modSp mod modNotesTx">
        <pc:chgData name="Da'Shon Carr" userId="acfd032a-46fe-4c83-b551-6d0b7f000a44" providerId="ADAL" clId="{0AA35652-6B36-4650-8786-E04622861BD1}" dt="2026-06-10T04:33:57.046" v="3352" actId="20577"/>
        <pc:sldMkLst>
          <pc:docMk/>
          <pc:sldMk cId="2903234496" sldId="323"/>
        </pc:sldMkLst>
        <pc:spChg chg="mod">
          <ac:chgData name="Da'Shon Carr" userId="acfd032a-46fe-4c83-b551-6d0b7f000a44" providerId="ADAL" clId="{0AA35652-6B36-4650-8786-E04622861BD1}" dt="2026-06-08T04:06:52.070" v="377" actId="122"/>
          <ac:spMkLst>
            <pc:docMk/>
            <pc:sldMk cId="2903234496" sldId="323"/>
            <ac:spMk id="6" creationId="{9376D05D-4BFB-F9BB-893D-F2DBC8A4EC3A}"/>
          </ac:spMkLst>
        </pc:spChg>
        <pc:spChg chg="add mod">
          <ac:chgData name="Da'Shon Carr" userId="acfd032a-46fe-4c83-b551-6d0b7f000a44" providerId="ADAL" clId="{0AA35652-6B36-4650-8786-E04622861BD1}" dt="2026-06-08T04:06:36.154" v="372" actId="1076"/>
          <ac:spMkLst>
            <pc:docMk/>
            <pc:sldMk cId="2903234496" sldId="323"/>
            <ac:spMk id="13" creationId="{62582FE6-40C1-2115-CA59-A871FF320527}"/>
          </ac:spMkLst>
        </pc:spChg>
        <pc:spChg chg="add mod">
          <ac:chgData name="Da'Shon Carr" userId="acfd032a-46fe-4c83-b551-6d0b7f000a44" providerId="ADAL" clId="{0AA35652-6B36-4650-8786-E04622861BD1}" dt="2026-06-08T04:06:20.737" v="367" actId="1076"/>
          <ac:spMkLst>
            <pc:docMk/>
            <pc:sldMk cId="2903234496" sldId="323"/>
            <ac:spMk id="15" creationId="{5A37AF8C-BB77-81D5-A542-EEE6292387B2}"/>
          </ac:spMkLst>
        </pc:spChg>
        <pc:spChg chg="add mod">
          <ac:chgData name="Da'Shon Carr" userId="acfd032a-46fe-4c83-b551-6d0b7f000a44" providerId="ADAL" clId="{0AA35652-6B36-4650-8786-E04622861BD1}" dt="2026-06-08T04:06:43.430" v="374" actId="14100"/>
          <ac:spMkLst>
            <pc:docMk/>
            <pc:sldMk cId="2903234496" sldId="323"/>
            <ac:spMk id="17" creationId="{D154FA76-A797-4CE3-FCE9-4149FC3765B9}"/>
          </ac:spMkLst>
        </pc:spChg>
        <pc:spChg chg="add mod">
          <ac:chgData name="Da'Shon Carr" userId="acfd032a-46fe-4c83-b551-6d0b7f000a44" providerId="ADAL" clId="{0AA35652-6B36-4650-8786-E04622861BD1}" dt="2026-06-08T03:56:35.144" v="325" actId="114"/>
          <ac:spMkLst>
            <pc:docMk/>
            <pc:sldMk cId="2903234496" sldId="323"/>
            <ac:spMk id="21" creationId="{75AEE076-F984-566B-39C1-4CA77D2882C0}"/>
          </ac:spMkLst>
        </pc:spChg>
        <pc:picChg chg="add mod">
          <ac:chgData name="Da'Shon Carr" userId="acfd032a-46fe-4c83-b551-6d0b7f000a44" providerId="ADAL" clId="{0AA35652-6B36-4650-8786-E04622861BD1}" dt="2026-06-08T04:06:27.332" v="370" actId="1076"/>
          <ac:picMkLst>
            <pc:docMk/>
            <pc:sldMk cId="2903234496" sldId="323"/>
            <ac:picMk id="4" creationId="{669F9001-5377-C880-45FD-25290F7F60BE}"/>
          </ac:picMkLst>
        </pc:picChg>
        <pc:picChg chg="add mod">
          <ac:chgData name="Da'Shon Carr" userId="acfd032a-46fe-4c83-b551-6d0b7f000a44" providerId="ADAL" clId="{0AA35652-6B36-4650-8786-E04622861BD1}" dt="2026-06-08T04:06:45.529" v="375" actId="1076"/>
          <ac:picMkLst>
            <pc:docMk/>
            <pc:sldMk cId="2903234496" sldId="323"/>
            <ac:picMk id="9" creationId="{F2E008BE-F438-6217-46AE-F6FEC4F4BDAF}"/>
          </ac:picMkLst>
        </pc:picChg>
        <pc:picChg chg="add mod">
          <ac:chgData name="Da'Shon Carr" userId="acfd032a-46fe-4c83-b551-6d0b7f000a44" providerId="ADAL" clId="{0AA35652-6B36-4650-8786-E04622861BD1}" dt="2026-06-08T04:06:46.836" v="376" actId="1076"/>
          <ac:picMkLst>
            <pc:docMk/>
            <pc:sldMk cId="2903234496" sldId="323"/>
            <ac:picMk id="11" creationId="{334FF0F7-D916-C6C4-2DF3-2A00017E1B9F}"/>
          </ac:picMkLst>
        </pc:picChg>
        <pc:cxnChg chg="add mod">
          <ac:chgData name="Da'Shon Carr" userId="acfd032a-46fe-4c83-b551-6d0b7f000a44" providerId="ADAL" clId="{0AA35652-6B36-4650-8786-E04622861BD1}" dt="2026-06-08T04:06:40.612" v="373" actId="1076"/>
          <ac:cxnSpMkLst>
            <pc:docMk/>
            <pc:sldMk cId="2903234496" sldId="323"/>
            <ac:cxnSpMk id="5" creationId="{025E9AA2-C358-A8D3-D1AF-8406BEED2664}"/>
          </ac:cxnSpMkLst>
        </pc:cxnChg>
        <pc:cxnChg chg="add mod">
          <ac:chgData name="Da'Shon Carr" userId="acfd032a-46fe-4c83-b551-6d0b7f000a44" providerId="ADAL" clId="{0AA35652-6B36-4650-8786-E04622861BD1}" dt="2026-06-08T04:06:25.715" v="369" actId="1076"/>
          <ac:cxnSpMkLst>
            <pc:docMk/>
            <pc:sldMk cId="2903234496" sldId="323"/>
            <ac:cxnSpMk id="12" creationId="{4FC7EBDF-AA23-CB63-0D68-226152923DF7}"/>
          </ac:cxnSpMkLst>
        </pc:cxnChg>
      </pc:sldChg>
      <pc:sldChg chg="delSp modSp add del mod ord">
        <pc:chgData name="Da'Shon Carr" userId="acfd032a-46fe-4c83-b551-6d0b7f000a44" providerId="ADAL" clId="{0AA35652-6B36-4650-8786-E04622861BD1}" dt="2026-06-10T12:07:44.359" v="3354" actId="47"/>
        <pc:sldMkLst>
          <pc:docMk/>
          <pc:sldMk cId="2398945841" sldId="328"/>
        </pc:sldMkLst>
      </pc:sldChg>
      <pc:sldChg chg="modSp mod">
        <pc:chgData name="Da'Shon Carr" userId="acfd032a-46fe-4c83-b551-6d0b7f000a44" providerId="ADAL" clId="{0AA35652-6B36-4650-8786-E04622861BD1}" dt="2026-06-08T04:26:56.584" v="1359" actId="1076"/>
        <pc:sldMkLst>
          <pc:docMk/>
          <pc:sldMk cId="613646165" sldId="388"/>
        </pc:sldMkLst>
        <pc:picChg chg="mod">
          <ac:chgData name="Da'Shon Carr" userId="acfd032a-46fe-4c83-b551-6d0b7f000a44" providerId="ADAL" clId="{0AA35652-6B36-4650-8786-E04622861BD1}" dt="2026-06-08T04:26:56.584" v="1359" actId="1076"/>
          <ac:picMkLst>
            <pc:docMk/>
            <pc:sldMk cId="613646165" sldId="388"/>
            <ac:picMk id="16" creationId="{7CFBA9FD-F46E-9252-74C9-59501516FAEB}"/>
          </ac:picMkLst>
        </pc:picChg>
      </pc:sldChg>
      <pc:sldChg chg="modSp mod modNotesTx">
        <pc:chgData name="Da'Shon Carr" userId="acfd032a-46fe-4c83-b551-6d0b7f000a44" providerId="ADAL" clId="{0AA35652-6B36-4650-8786-E04622861BD1}" dt="2026-06-10T04:00:42.095" v="3346" actId="20577"/>
        <pc:sldMkLst>
          <pc:docMk/>
          <pc:sldMk cId="1222784236" sldId="389"/>
        </pc:sldMkLst>
        <pc:spChg chg="mod">
          <ac:chgData name="Da'Shon Carr" userId="acfd032a-46fe-4c83-b551-6d0b7f000a44" providerId="ADAL" clId="{0AA35652-6B36-4650-8786-E04622861BD1}" dt="2026-06-08T04:24:03.098" v="1347" actId="114"/>
          <ac:spMkLst>
            <pc:docMk/>
            <pc:sldMk cId="1222784236" sldId="389"/>
            <ac:spMk id="3" creationId="{D0E143D3-4073-925D-B0B5-737746736DB4}"/>
          </ac:spMkLst>
        </pc:spChg>
      </pc:sldChg>
      <pc:sldChg chg="modSp mod modNotesTx">
        <pc:chgData name="Da'Shon Carr" userId="acfd032a-46fe-4c83-b551-6d0b7f000a44" providerId="ADAL" clId="{0AA35652-6B36-4650-8786-E04622861BD1}" dt="2026-06-10T13:18:38.482" v="3358" actId="20577"/>
        <pc:sldMkLst>
          <pc:docMk/>
          <pc:sldMk cId="1262558650" sldId="390"/>
        </pc:sldMkLst>
        <pc:spChg chg="mod">
          <ac:chgData name="Da'Shon Carr" userId="acfd032a-46fe-4c83-b551-6d0b7f000a44" providerId="ADAL" clId="{0AA35652-6B36-4650-8786-E04622861BD1}" dt="2026-06-08T04:30:36.756" v="1618" actId="20577"/>
          <ac:spMkLst>
            <pc:docMk/>
            <pc:sldMk cId="1262558650" sldId="390"/>
            <ac:spMk id="5" creationId="{FA293A3F-3B4B-4618-3F59-279DC8EEE5CE}"/>
          </ac:spMkLst>
        </pc:spChg>
        <pc:picChg chg="mod">
          <ac:chgData name="Da'Shon Carr" userId="acfd032a-46fe-4c83-b551-6d0b7f000a44" providerId="ADAL" clId="{0AA35652-6B36-4650-8786-E04622861BD1}" dt="2026-06-08T04:20:59.756" v="1333" actId="1076"/>
          <ac:picMkLst>
            <pc:docMk/>
            <pc:sldMk cId="1262558650" sldId="390"/>
            <ac:picMk id="8" creationId="{C159DFF8-ED01-C6EC-5111-E4B9C8A2DFC3}"/>
          </ac:picMkLst>
        </pc:picChg>
        <pc:picChg chg="mod">
          <ac:chgData name="Da'Shon Carr" userId="acfd032a-46fe-4c83-b551-6d0b7f000a44" providerId="ADAL" clId="{0AA35652-6B36-4650-8786-E04622861BD1}" dt="2026-06-08T04:20:47.817" v="1330" actId="1076"/>
          <ac:picMkLst>
            <pc:docMk/>
            <pc:sldMk cId="1262558650" sldId="390"/>
            <ac:picMk id="10" creationId="{8F29D4F0-1DFA-DF05-7094-8BBAA0BD144D}"/>
          </ac:picMkLst>
        </pc:picChg>
      </pc:sldChg>
      <pc:sldChg chg="modSp mod modNotesTx">
        <pc:chgData name="Da'Shon Carr" userId="acfd032a-46fe-4c83-b551-6d0b7f000a44" providerId="ADAL" clId="{0AA35652-6B36-4650-8786-E04622861BD1}" dt="2026-06-10T13:18:40.740" v="3359" actId="20577"/>
        <pc:sldMkLst>
          <pc:docMk/>
          <pc:sldMk cId="4213990773" sldId="392"/>
        </pc:sldMkLst>
        <pc:spChg chg="mod">
          <ac:chgData name="Da'Shon Carr" userId="acfd032a-46fe-4c83-b551-6d0b7f000a44" providerId="ADAL" clId="{0AA35652-6B36-4650-8786-E04622861BD1}" dt="2026-06-08T04:18:37.996" v="1151" actId="207"/>
          <ac:spMkLst>
            <pc:docMk/>
            <pc:sldMk cId="4213990773" sldId="392"/>
            <ac:spMk id="2" creationId="{EF91FF0E-C3F3-29D1-5E3B-7FD8128BA26F}"/>
          </ac:spMkLst>
        </pc:spChg>
      </pc:sldChg>
      <pc:sldChg chg="modSp add mod modNotesTx">
        <pc:chgData name="Da'Shon Carr" userId="acfd032a-46fe-4c83-b551-6d0b7f000a44" providerId="ADAL" clId="{0AA35652-6B36-4650-8786-E04622861BD1}" dt="2026-06-08T04:23:31.624" v="1346" actId="20577"/>
        <pc:sldMkLst>
          <pc:docMk/>
          <pc:sldMk cId="1875946443" sldId="393"/>
        </pc:sldMkLst>
        <pc:spChg chg="mod">
          <ac:chgData name="Da'Shon Carr" userId="acfd032a-46fe-4c83-b551-6d0b7f000a44" providerId="ADAL" clId="{0AA35652-6B36-4650-8786-E04622861BD1}" dt="2026-06-08T04:23:31.624" v="1346" actId="20577"/>
          <ac:spMkLst>
            <pc:docMk/>
            <pc:sldMk cId="1875946443" sldId="393"/>
            <ac:spMk id="2" creationId="{C91B876F-1034-1CCD-BC0F-78FFFFA50821}"/>
          </ac:spMkLst>
        </pc:spChg>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svg"/><Relationship Id="rId1" Type="http://schemas.openxmlformats.org/officeDocument/2006/relationships/image" Target="../media/image10.svg"/></Relationships>
</file>

<file path=ppt/diagrams/_rels/data3.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svg"/><Relationship Id="rId1" Type="http://schemas.openxmlformats.org/officeDocument/2006/relationships/image" Target="../media/image16.svg"/><Relationship Id="rId4" Type="http://schemas.openxmlformats.org/officeDocument/2006/relationships/image" Target="../media/image19.svg"/></Relationships>
</file>

<file path=ppt/diagrams/_rels/drawing1.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svg"/><Relationship Id="rId1" Type="http://schemas.openxmlformats.org/officeDocument/2006/relationships/image" Target="../media/image10.svg"/></Relationships>
</file>

<file path=ppt/diagrams/_rels/drawing3.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svg"/><Relationship Id="rId1" Type="http://schemas.openxmlformats.org/officeDocument/2006/relationships/image" Target="../media/image16.svg"/><Relationship Id="rId4" Type="http://schemas.openxmlformats.org/officeDocument/2006/relationships/image" Target="../media/image19.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2826A41-052F-4363-93DF-E301B5C2B288}"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117581DA-62AD-47D6-8A58-EA603F650E4C}">
      <dgm:prSet/>
      <dgm:spPr/>
      <dgm:t>
        <a:bodyPr/>
        <a:lstStyle/>
        <a:p>
          <a:pPr>
            <a:lnSpc>
              <a:spcPct val="100000"/>
            </a:lnSpc>
          </a:pPr>
          <a:r>
            <a:rPr lang="en-US" b="0" i="0"/>
            <a:t>Created structured opportunities for the six colleges to share strategies, troubleshoot together, and build on each other’s ideas.</a:t>
          </a:r>
          <a:endParaRPr lang="en-US"/>
        </a:p>
      </dgm:t>
    </dgm:pt>
    <dgm:pt modelId="{6F610622-AA4E-48E3-A1FF-2D227B367D4D}" type="parTrans" cxnId="{CAE9B357-54BA-448F-8051-0F1ADDDDC875}">
      <dgm:prSet/>
      <dgm:spPr/>
      <dgm:t>
        <a:bodyPr/>
        <a:lstStyle/>
        <a:p>
          <a:endParaRPr lang="en-US"/>
        </a:p>
      </dgm:t>
    </dgm:pt>
    <dgm:pt modelId="{3D5DE042-A096-417F-8DBF-25B836E5A838}" type="sibTrans" cxnId="{CAE9B357-54BA-448F-8051-0F1ADDDDC875}">
      <dgm:prSet/>
      <dgm:spPr/>
      <dgm:t>
        <a:bodyPr/>
        <a:lstStyle/>
        <a:p>
          <a:endParaRPr lang="en-US"/>
        </a:p>
      </dgm:t>
    </dgm:pt>
    <dgm:pt modelId="{D6350C9D-7712-436A-9C63-A7B489C6622A}">
      <dgm:prSet/>
      <dgm:spPr/>
      <dgm:t>
        <a:bodyPr/>
        <a:lstStyle/>
        <a:p>
          <a:pPr>
            <a:lnSpc>
              <a:spcPct val="100000"/>
            </a:lnSpc>
          </a:pPr>
          <a:r>
            <a:rPr lang="en-US" b="0" i="0"/>
            <a:t>Produced outcomes that you wouldn’t get from a competitive grant model.</a:t>
          </a:r>
          <a:endParaRPr lang="en-US"/>
        </a:p>
      </dgm:t>
    </dgm:pt>
    <dgm:pt modelId="{7F79D29C-40C4-4DCB-B600-6216E8F081C1}" type="parTrans" cxnId="{E2C9B508-A84B-4C6B-A36B-0EF2668A527F}">
      <dgm:prSet/>
      <dgm:spPr/>
      <dgm:t>
        <a:bodyPr/>
        <a:lstStyle/>
        <a:p>
          <a:endParaRPr lang="en-US"/>
        </a:p>
      </dgm:t>
    </dgm:pt>
    <dgm:pt modelId="{D938D322-CE90-465F-9EC2-11BD220AAB07}" type="sibTrans" cxnId="{E2C9B508-A84B-4C6B-A36B-0EF2668A527F}">
      <dgm:prSet/>
      <dgm:spPr/>
      <dgm:t>
        <a:bodyPr/>
        <a:lstStyle/>
        <a:p>
          <a:endParaRPr lang="en-US"/>
        </a:p>
      </dgm:t>
    </dgm:pt>
    <dgm:pt modelId="{7E59ED7B-9681-4F85-BD2F-8044CE8E97DF}">
      <dgm:prSet phldrT="[Text]"/>
      <dgm:spPr/>
      <dgm:t>
        <a:bodyPr/>
        <a:lstStyle/>
        <a:p>
          <a:pPr>
            <a:lnSpc>
              <a:spcPct val="100000"/>
            </a:lnSpc>
          </a:pPr>
          <a:r>
            <a:rPr lang="en-US" dirty="0"/>
            <a:t>Designed as a collaborative learning network, not a competitive grant.</a:t>
          </a:r>
        </a:p>
      </dgm:t>
    </dgm:pt>
    <dgm:pt modelId="{DC535A93-2146-4739-8F4A-815F95E09613}" type="parTrans" cxnId="{F21F2035-5320-4DF1-9A63-F949B881A925}">
      <dgm:prSet/>
      <dgm:spPr/>
      <dgm:t>
        <a:bodyPr/>
        <a:lstStyle/>
        <a:p>
          <a:endParaRPr lang="en-US"/>
        </a:p>
      </dgm:t>
    </dgm:pt>
    <dgm:pt modelId="{AAE3B3BC-05C1-43A9-9EE4-E34B5FCF5445}" type="sibTrans" cxnId="{F21F2035-5320-4DF1-9A63-F949B881A925}">
      <dgm:prSet/>
      <dgm:spPr/>
      <dgm:t>
        <a:bodyPr/>
        <a:lstStyle/>
        <a:p>
          <a:endParaRPr lang="en-US"/>
        </a:p>
      </dgm:t>
    </dgm:pt>
    <dgm:pt modelId="{A44A8C11-2296-4860-A986-171B396C4A9D}" type="pres">
      <dgm:prSet presAssocID="{72826A41-052F-4363-93DF-E301B5C2B288}" presName="root" presStyleCnt="0">
        <dgm:presLayoutVars>
          <dgm:dir/>
          <dgm:resizeHandles val="exact"/>
        </dgm:presLayoutVars>
      </dgm:prSet>
      <dgm:spPr/>
    </dgm:pt>
    <dgm:pt modelId="{0CE25C7B-0CC5-45B0-94A9-D2ADA05B4525}" type="pres">
      <dgm:prSet presAssocID="{7E59ED7B-9681-4F85-BD2F-8044CE8E97DF}" presName="compNode" presStyleCnt="0"/>
      <dgm:spPr/>
    </dgm:pt>
    <dgm:pt modelId="{A4F6FBCF-AB82-493A-B678-BCF9B6B7679B}" type="pres">
      <dgm:prSet presAssocID="{7E59ED7B-9681-4F85-BD2F-8044CE8E97DF}" presName="bgRect" presStyleLbl="bgShp" presStyleIdx="0" presStyleCnt="3"/>
      <dgm:spPr/>
    </dgm:pt>
    <dgm:pt modelId="{3CA32E9B-9BD8-4DDA-8727-DCCB5347D5ED}" type="pres">
      <dgm:prSet presAssocID="{7E59ED7B-9681-4F85-BD2F-8044CE8E97DF}" presName="iconRect" presStyleLbl="node1" presStyleIdx="0" presStyleCnt="3"/>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a:noFill/>
        </a:ln>
      </dgm:spPr>
      <dgm:extLst>
        <a:ext uri="{E40237B7-FDA0-4F09-8148-C483321AD2D9}">
          <dgm14:cNvPr xmlns:dgm14="http://schemas.microsoft.com/office/drawing/2010/diagram" id="0" name="" descr="Light Bulb and Gear"/>
        </a:ext>
      </dgm:extLst>
    </dgm:pt>
    <dgm:pt modelId="{4B47478C-0CF4-48ED-80DA-433B3309FBF0}" type="pres">
      <dgm:prSet presAssocID="{7E59ED7B-9681-4F85-BD2F-8044CE8E97DF}" presName="spaceRect" presStyleCnt="0"/>
      <dgm:spPr/>
    </dgm:pt>
    <dgm:pt modelId="{2F818BF5-3B1C-414A-95DE-6B01936E8EC5}" type="pres">
      <dgm:prSet presAssocID="{7E59ED7B-9681-4F85-BD2F-8044CE8E97DF}" presName="parTx" presStyleLbl="revTx" presStyleIdx="0" presStyleCnt="3">
        <dgm:presLayoutVars>
          <dgm:chMax val="0"/>
          <dgm:chPref val="0"/>
        </dgm:presLayoutVars>
      </dgm:prSet>
      <dgm:spPr/>
    </dgm:pt>
    <dgm:pt modelId="{08711876-9B6E-440C-AE5F-B1CCE87F7B86}" type="pres">
      <dgm:prSet presAssocID="{AAE3B3BC-05C1-43A9-9EE4-E34B5FCF5445}" presName="sibTrans" presStyleCnt="0"/>
      <dgm:spPr/>
    </dgm:pt>
    <dgm:pt modelId="{0C26A4B8-13C5-4BDD-9752-4CC4BC658334}" type="pres">
      <dgm:prSet presAssocID="{117581DA-62AD-47D6-8A58-EA603F650E4C}" presName="compNode" presStyleCnt="0"/>
      <dgm:spPr/>
    </dgm:pt>
    <dgm:pt modelId="{6351DE90-C95B-4FE2-9362-D80EF0629043}" type="pres">
      <dgm:prSet presAssocID="{117581DA-62AD-47D6-8A58-EA603F650E4C}" presName="bgRect" presStyleLbl="bgShp" presStyleIdx="1" presStyleCnt="3"/>
      <dgm:spPr/>
    </dgm:pt>
    <dgm:pt modelId="{0D4C9208-ACAC-4375-94C1-28DE32A761AA}" type="pres">
      <dgm:prSet presAssocID="{117581DA-62AD-47D6-8A58-EA603F650E4C}" presName="iconRect" presStyleLbl="node1" presStyleIdx="1" presStyleCnt="3"/>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Podium"/>
        </a:ext>
      </dgm:extLst>
    </dgm:pt>
    <dgm:pt modelId="{5CA1CC28-2A09-47BA-A02E-5F6EE1279A37}" type="pres">
      <dgm:prSet presAssocID="{117581DA-62AD-47D6-8A58-EA603F650E4C}" presName="spaceRect" presStyleCnt="0"/>
      <dgm:spPr/>
    </dgm:pt>
    <dgm:pt modelId="{8955CF60-0E40-4B22-8579-C64599E04EE7}" type="pres">
      <dgm:prSet presAssocID="{117581DA-62AD-47D6-8A58-EA603F650E4C}" presName="parTx" presStyleLbl="revTx" presStyleIdx="1" presStyleCnt="3">
        <dgm:presLayoutVars>
          <dgm:chMax val="0"/>
          <dgm:chPref val="0"/>
        </dgm:presLayoutVars>
      </dgm:prSet>
      <dgm:spPr/>
    </dgm:pt>
    <dgm:pt modelId="{6361BDAA-1EB5-4578-BBE5-86CCC4A7904A}" type="pres">
      <dgm:prSet presAssocID="{3D5DE042-A096-417F-8DBF-25B836E5A838}" presName="sibTrans" presStyleCnt="0"/>
      <dgm:spPr/>
    </dgm:pt>
    <dgm:pt modelId="{BEE813F5-B6B2-47BD-AB74-7E5CD8EAC0B5}" type="pres">
      <dgm:prSet presAssocID="{D6350C9D-7712-436A-9C63-A7B489C6622A}" presName="compNode" presStyleCnt="0"/>
      <dgm:spPr/>
    </dgm:pt>
    <dgm:pt modelId="{C484DED9-2EAD-4134-974D-58E9D791271F}" type="pres">
      <dgm:prSet presAssocID="{D6350C9D-7712-436A-9C63-A7B489C6622A}" presName="bgRect" presStyleLbl="bgShp" presStyleIdx="2" presStyleCnt="3"/>
      <dgm:spPr/>
    </dgm:pt>
    <dgm:pt modelId="{DE3A2713-8225-4DE2-99DF-7281B93EB4F8}" type="pres">
      <dgm:prSet presAssocID="{D6350C9D-7712-436A-9C63-A7B489C6622A}" presName="iconRect" presStyleLbl="node1" presStyleIdx="2" presStyleCnt="3"/>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User Network"/>
        </a:ext>
      </dgm:extLst>
    </dgm:pt>
    <dgm:pt modelId="{F03A1BCB-6340-44E5-9471-0DCA6B445C68}" type="pres">
      <dgm:prSet presAssocID="{D6350C9D-7712-436A-9C63-A7B489C6622A}" presName="spaceRect" presStyleCnt="0"/>
      <dgm:spPr/>
    </dgm:pt>
    <dgm:pt modelId="{84B0EEB2-C50B-4852-AF65-9B35C4B8E691}" type="pres">
      <dgm:prSet presAssocID="{D6350C9D-7712-436A-9C63-A7B489C6622A}" presName="parTx" presStyleLbl="revTx" presStyleIdx="2" presStyleCnt="3">
        <dgm:presLayoutVars>
          <dgm:chMax val="0"/>
          <dgm:chPref val="0"/>
        </dgm:presLayoutVars>
      </dgm:prSet>
      <dgm:spPr/>
    </dgm:pt>
  </dgm:ptLst>
  <dgm:cxnLst>
    <dgm:cxn modelId="{78EC4C01-9C19-4E77-9363-46F9B806A26F}" type="presOf" srcId="{117581DA-62AD-47D6-8A58-EA603F650E4C}" destId="{8955CF60-0E40-4B22-8579-C64599E04EE7}" srcOrd="0" destOrd="0" presId="urn:microsoft.com/office/officeart/2018/2/layout/IconVerticalSolidList"/>
    <dgm:cxn modelId="{B7F8D604-957D-4F9D-879C-AAB38D5FFB30}" type="presOf" srcId="{72826A41-052F-4363-93DF-E301B5C2B288}" destId="{A44A8C11-2296-4860-A986-171B396C4A9D}" srcOrd="0" destOrd="0" presId="urn:microsoft.com/office/officeart/2018/2/layout/IconVerticalSolidList"/>
    <dgm:cxn modelId="{E2C9B508-A84B-4C6B-A36B-0EF2668A527F}" srcId="{72826A41-052F-4363-93DF-E301B5C2B288}" destId="{D6350C9D-7712-436A-9C63-A7B489C6622A}" srcOrd="2" destOrd="0" parTransId="{7F79D29C-40C4-4DCB-B600-6216E8F081C1}" sibTransId="{D938D322-CE90-465F-9EC2-11BD220AAB07}"/>
    <dgm:cxn modelId="{F21F2035-5320-4DF1-9A63-F949B881A925}" srcId="{72826A41-052F-4363-93DF-E301B5C2B288}" destId="{7E59ED7B-9681-4F85-BD2F-8044CE8E97DF}" srcOrd="0" destOrd="0" parTransId="{DC535A93-2146-4739-8F4A-815F95E09613}" sibTransId="{AAE3B3BC-05C1-43A9-9EE4-E34B5FCF5445}"/>
    <dgm:cxn modelId="{CAE9B357-54BA-448F-8051-0F1ADDDDC875}" srcId="{72826A41-052F-4363-93DF-E301B5C2B288}" destId="{117581DA-62AD-47D6-8A58-EA603F650E4C}" srcOrd="1" destOrd="0" parTransId="{6F610622-AA4E-48E3-A1FF-2D227B367D4D}" sibTransId="{3D5DE042-A096-417F-8DBF-25B836E5A838}"/>
    <dgm:cxn modelId="{41277ADF-6404-4E4C-8B00-D26C7818C7AA}" type="presOf" srcId="{D6350C9D-7712-436A-9C63-A7B489C6622A}" destId="{84B0EEB2-C50B-4852-AF65-9B35C4B8E691}" srcOrd="0" destOrd="0" presId="urn:microsoft.com/office/officeart/2018/2/layout/IconVerticalSolidList"/>
    <dgm:cxn modelId="{D95B3FE9-5BEF-4F35-AFBB-D928B54F6985}" type="presOf" srcId="{7E59ED7B-9681-4F85-BD2F-8044CE8E97DF}" destId="{2F818BF5-3B1C-414A-95DE-6B01936E8EC5}" srcOrd="0" destOrd="0" presId="urn:microsoft.com/office/officeart/2018/2/layout/IconVerticalSolidList"/>
    <dgm:cxn modelId="{FE088643-BBC0-4A60-85FF-0CBD8FE04F58}" type="presParOf" srcId="{A44A8C11-2296-4860-A986-171B396C4A9D}" destId="{0CE25C7B-0CC5-45B0-94A9-D2ADA05B4525}" srcOrd="0" destOrd="0" presId="urn:microsoft.com/office/officeart/2018/2/layout/IconVerticalSolidList"/>
    <dgm:cxn modelId="{F86C1212-807C-4260-B3B1-78186AAEBA69}" type="presParOf" srcId="{0CE25C7B-0CC5-45B0-94A9-D2ADA05B4525}" destId="{A4F6FBCF-AB82-493A-B678-BCF9B6B7679B}" srcOrd="0" destOrd="0" presId="urn:microsoft.com/office/officeart/2018/2/layout/IconVerticalSolidList"/>
    <dgm:cxn modelId="{C07886E1-7CDE-4907-8FB8-2F79345B69EC}" type="presParOf" srcId="{0CE25C7B-0CC5-45B0-94A9-D2ADA05B4525}" destId="{3CA32E9B-9BD8-4DDA-8727-DCCB5347D5ED}" srcOrd="1" destOrd="0" presId="urn:microsoft.com/office/officeart/2018/2/layout/IconVerticalSolidList"/>
    <dgm:cxn modelId="{D88158FD-F4B0-4482-83D8-EDC1C1F2E4DC}" type="presParOf" srcId="{0CE25C7B-0CC5-45B0-94A9-D2ADA05B4525}" destId="{4B47478C-0CF4-48ED-80DA-433B3309FBF0}" srcOrd="2" destOrd="0" presId="urn:microsoft.com/office/officeart/2018/2/layout/IconVerticalSolidList"/>
    <dgm:cxn modelId="{3B89228C-EEF1-43A3-AC46-F863EEB1507D}" type="presParOf" srcId="{0CE25C7B-0CC5-45B0-94A9-D2ADA05B4525}" destId="{2F818BF5-3B1C-414A-95DE-6B01936E8EC5}" srcOrd="3" destOrd="0" presId="urn:microsoft.com/office/officeart/2018/2/layout/IconVerticalSolidList"/>
    <dgm:cxn modelId="{5A6FC775-B7D1-4067-A8E5-3A189A2CF6DC}" type="presParOf" srcId="{A44A8C11-2296-4860-A986-171B396C4A9D}" destId="{08711876-9B6E-440C-AE5F-B1CCE87F7B86}" srcOrd="1" destOrd="0" presId="urn:microsoft.com/office/officeart/2018/2/layout/IconVerticalSolidList"/>
    <dgm:cxn modelId="{86ED9891-A151-4562-A39F-A6824E4F32CB}" type="presParOf" srcId="{A44A8C11-2296-4860-A986-171B396C4A9D}" destId="{0C26A4B8-13C5-4BDD-9752-4CC4BC658334}" srcOrd="2" destOrd="0" presId="urn:microsoft.com/office/officeart/2018/2/layout/IconVerticalSolidList"/>
    <dgm:cxn modelId="{B6B19599-FB98-4B9C-BEC8-6D0F7AB1FB4D}" type="presParOf" srcId="{0C26A4B8-13C5-4BDD-9752-4CC4BC658334}" destId="{6351DE90-C95B-4FE2-9362-D80EF0629043}" srcOrd="0" destOrd="0" presId="urn:microsoft.com/office/officeart/2018/2/layout/IconVerticalSolidList"/>
    <dgm:cxn modelId="{864D9D8A-C34B-42F1-8D39-BCD76A3618CC}" type="presParOf" srcId="{0C26A4B8-13C5-4BDD-9752-4CC4BC658334}" destId="{0D4C9208-ACAC-4375-94C1-28DE32A761AA}" srcOrd="1" destOrd="0" presId="urn:microsoft.com/office/officeart/2018/2/layout/IconVerticalSolidList"/>
    <dgm:cxn modelId="{8B1982E1-5C2F-4F23-93ED-B4F5B7F2A105}" type="presParOf" srcId="{0C26A4B8-13C5-4BDD-9752-4CC4BC658334}" destId="{5CA1CC28-2A09-47BA-A02E-5F6EE1279A37}" srcOrd="2" destOrd="0" presId="urn:microsoft.com/office/officeart/2018/2/layout/IconVerticalSolidList"/>
    <dgm:cxn modelId="{C282B20F-5BFF-424E-B4FF-C9B60E922871}" type="presParOf" srcId="{0C26A4B8-13C5-4BDD-9752-4CC4BC658334}" destId="{8955CF60-0E40-4B22-8579-C64599E04EE7}" srcOrd="3" destOrd="0" presId="urn:microsoft.com/office/officeart/2018/2/layout/IconVerticalSolidList"/>
    <dgm:cxn modelId="{3A642363-1653-499B-AF57-382702A9B1D0}" type="presParOf" srcId="{A44A8C11-2296-4860-A986-171B396C4A9D}" destId="{6361BDAA-1EB5-4578-BBE5-86CCC4A7904A}" srcOrd="3" destOrd="0" presId="urn:microsoft.com/office/officeart/2018/2/layout/IconVerticalSolidList"/>
    <dgm:cxn modelId="{74FDAC28-ADAE-4590-AEAE-40815407AE9F}" type="presParOf" srcId="{A44A8C11-2296-4860-A986-171B396C4A9D}" destId="{BEE813F5-B6B2-47BD-AB74-7E5CD8EAC0B5}" srcOrd="4" destOrd="0" presId="urn:microsoft.com/office/officeart/2018/2/layout/IconVerticalSolidList"/>
    <dgm:cxn modelId="{B296C103-7F47-4701-9CE5-647F3A9ACA08}" type="presParOf" srcId="{BEE813F5-B6B2-47BD-AB74-7E5CD8EAC0B5}" destId="{C484DED9-2EAD-4134-974D-58E9D791271F}" srcOrd="0" destOrd="0" presId="urn:microsoft.com/office/officeart/2018/2/layout/IconVerticalSolidList"/>
    <dgm:cxn modelId="{C9E890E4-E6B5-40CC-8567-AF9E25F8E4B1}" type="presParOf" srcId="{BEE813F5-B6B2-47BD-AB74-7E5CD8EAC0B5}" destId="{DE3A2713-8225-4DE2-99DF-7281B93EB4F8}" srcOrd="1" destOrd="0" presId="urn:microsoft.com/office/officeart/2018/2/layout/IconVerticalSolidList"/>
    <dgm:cxn modelId="{15320A38-FDBD-4055-938D-441BE669CE60}" type="presParOf" srcId="{BEE813F5-B6B2-47BD-AB74-7E5CD8EAC0B5}" destId="{F03A1BCB-6340-44E5-9471-0DCA6B445C68}" srcOrd="2" destOrd="0" presId="urn:microsoft.com/office/officeart/2018/2/layout/IconVerticalSolidList"/>
    <dgm:cxn modelId="{441074E0-506D-4376-8074-B6DD4B505C9D}" type="presParOf" srcId="{BEE813F5-B6B2-47BD-AB74-7E5CD8EAC0B5}" destId="{84B0EEB2-C50B-4852-AF65-9B35C4B8E691}"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72EC51A-A1AC-E04E-ACB1-FA1538A4237C}" type="doc">
      <dgm:prSet loTypeId="urn:microsoft.com/office/officeart/2016/7/layout/LinearBlockProcessNumbered" loCatId="process" qsTypeId="urn:microsoft.com/office/officeart/2005/8/quickstyle/simple1" qsCatId="simple" csTypeId="urn:microsoft.com/office/officeart/2005/8/colors/accent3_2" csCatId="accent3" phldr="1"/>
      <dgm:spPr/>
      <dgm:t>
        <a:bodyPr/>
        <a:lstStyle/>
        <a:p>
          <a:endParaRPr lang="en-US"/>
        </a:p>
      </dgm:t>
    </dgm:pt>
    <dgm:pt modelId="{B504CF2E-BC5F-B141-ABB3-7801AE3E4117}">
      <dgm:prSet phldrT="[Text]"/>
      <dgm:spPr/>
      <dgm:t>
        <a:bodyPr lIns="91440" tIns="91440" rIns="91440" bIns="91440" anchor="t" anchorCtr="0"/>
        <a:lstStyle/>
        <a:p>
          <a:r>
            <a:rPr lang="en-US" b="1"/>
            <a:t>This work requires dedicated staff, not add-on roles</a:t>
          </a:r>
        </a:p>
      </dgm:t>
    </dgm:pt>
    <dgm:pt modelId="{B0107FAC-DC40-1E47-A7A8-880C79F0AC44}" type="parTrans" cxnId="{1918BD62-7EDE-2D47-BB05-D14D8AF599F5}">
      <dgm:prSet/>
      <dgm:spPr/>
      <dgm:t>
        <a:bodyPr/>
        <a:lstStyle/>
        <a:p>
          <a:endParaRPr lang="en-US" sz="1800"/>
        </a:p>
      </dgm:t>
    </dgm:pt>
    <dgm:pt modelId="{F618040B-5A31-7147-996C-DDCFB5EEB2F6}" type="sibTrans" cxnId="{1918BD62-7EDE-2D47-BB05-D14D8AF599F5}">
      <dgm:prSet phldrT="01"/>
      <dgm:spPr/>
      <dgm:t>
        <a:bodyPr/>
        <a:lstStyle/>
        <a:p>
          <a:r>
            <a:rPr lang="en-US"/>
            <a:t>01</a:t>
          </a:r>
        </a:p>
      </dgm:t>
    </dgm:pt>
    <dgm:pt modelId="{0057D561-5856-2F4A-989A-5F356DBFA930}">
      <dgm:prSet phldrT="[Text]"/>
      <dgm:spPr/>
      <dgm:t>
        <a:bodyPr lIns="91440" tIns="91440" rIns="91440" bIns="91440" anchor="t" anchorCtr="0"/>
        <a:lstStyle/>
        <a:p>
          <a:r>
            <a:rPr lang="en-US" b="1"/>
            <a:t>Student voice and peer models are must-haves, not optional</a:t>
          </a:r>
        </a:p>
      </dgm:t>
    </dgm:pt>
    <dgm:pt modelId="{DB7C67FD-DAD6-1640-B843-7EB7B7A4B1B2}" type="parTrans" cxnId="{24F59209-7128-B440-B1EE-C8CA9E5A3FE6}">
      <dgm:prSet/>
      <dgm:spPr/>
      <dgm:t>
        <a:bodyPr/>
        <a:lstStyle/>
        <a:p>
          <a:endParaRPr lang="en-US" sz="1800"/>
        </a:p>
      </dgm:t>
    </dgm:pt>
    <dgm:pt modelId="{3F2513AC-A0C2-B84D-B563-32B2864F316F}" type="sibTrans" cxnId="{24F59209-7128-B440-B1EE-C8CA9E5A3FE6}">
      <dgm:prSet phldrT="02"/>
      <dgm:spPr/>
      <dgm:t>
        <a:bodyPr/>
        <a:lstStyle/>
        <a:p>
          <a:r>
            <a:rPr lang="en-US"/>
            <a:t>02</a:t>
          </a:r>
        </a:p>
      </dgm:t>
    </dgm:pt>
    <dgm:pt modelId="{91980B0D-0002-7B4D-8B27-1B77D785CA3F}">
      <dgm:prSet phldrT="[Text]"/>
      <dgm:spPr/>
      <dgm:t>
        <a:bodyPr lIns="91440" tIns="91440" rIns="91440" bIns="91440" anchor="t" anchorCtr="0"/>
        <a:lstStyle/>
        <a:p>
          <a:pPr marL="0" lvl="0" indent="0" defTabSz="800100">
            <a:spcBef>
              <a:spcPct val="0"/>
            </a:spcBef>
            <a:spcAft>
              <a:spcPct val="35000"/>
            </a:spcAft>
            <a:buNone/>
          </a:pPr>
          <a:r>
            <a:rPr lang="en-US" b="1" kern="1200" dirty="0">
              <a:latin typeface="Calibri" panose="020F0502020204030204"/>
              <a:ea typeface="+mn-ea"/>
              <a:cs typeface="+mn-cs"/>
            </a:rPr>
            <a:t>Community partnerships are strong in connecting students to services.</a:t>
          </a:r>
        </a:p>
      </dgm:t>
    </dgm:pt>
    <dgm:pt modelId="{99A17789-48DE-2E43-AD9B-84C77FA7BB75}" type="parTrans" cxnId="{8CC0F418-EFA9-C342-AB86-C2C93EE6A57E}">
      <dgm:prSet/>
      <dgm:spPr/>
      <dgm:t>
        <a:bodyPr/>
        <a:lstStyle/>
        <a:p>
          <a:endParaRPr lang="en-US" sz="1800"/>
        </a:p>
      </dgm:t>
    </dgm:pt>
    <dgm:pt modelId="{17F9337E-52A5-1E4B-B32A-3864E07C647F}" type="sibTrans" cxnId="{8CC0F418-EFA9-C342-AB86-C2C93EE6A57E}">
      <dgm:prSet phldrT="03"/>
      <dgm:spPr/>
      <dgm:t>
        <a:bodyPr/>
        <a:lstStyle/>
        <a:p>
          <a:r>
            <a:rPr lang="en-US"/>
            <a:t>03</a:t>
          </a:r>
        </a:p>
      </dgm:t>
    </dgm:pt>
    <dgm:pt modelId="{80AEAE97-F26F-49B8-9A30-B1025C365FB2}" type="pres">
      <dgm:prSet presAssocID="{D72EC51A-A1AC-E04E-ACB1-FA1538A4237C}" presName="Name0" presStyleCnt="0">
        <dgm:presLayoutVars>
          <dgm:animLvl val="lvl"/>
          <dgm:resizeHandles val="exact"/>
        </dgm:presLayoutVars>
      </dgm:prSet>
      <dgm:spPr/>
    </dgm:pt>
    <dgm:pt modelId="{F8919BBC-6BC4-46CC-A4E4-1FA8FD69D3C3}" type="pres">
      <dgm:prSet presAssocID="{B504CF2E-BC5F-B141-ABB3-7801AE3E4117}" presName="compositeNode" presStyleCnt="0">
        <dgm:presLayoutVars>
          <dgm:bulletEnabled val="1"/>
        </dgm:presLayoutVars>
      </dgm:prSet>
      <dgm:spPr/>
    </dgm:pt>
    <dgm:pt modelId="{CE366895-F9D9-4CC1-832B-9F67562096F1}" type="pres">
      <dgm:prSet presAssocID="{B504CF2E-BC5F-B141-ABB3-7801AE3E4117}" presName="bgRect" presStyleLbl="alignNode1" presStyleIdx="0" presStyleCnt="3"/>
      <dgm:spPr/>
    </dgm:pt>
    <dgm:pt modelId="{F917663D-42C0-499F-A032-19AAD668C284}" type="pres">
      <dgm:prSet presAssocID="{F618040B-5A31-7147-996C-DDCFB5EEB2F6}" presName="sibTransNodeRect" presStyleLbl="alignNode1" presStyleIdx="0" presStyleCnt="3">
        <dgm:presLayoutVars>
          <dgm:chMax val="0"/>
          <dgm:bulletEnabled val="1"/>
        </dgm:presLayoutVars>
      </dgm:prSet>
      <dgm:spPr/>
    </dgm:pt>
    <dgm:pt modelId="{FD09326F-741A-49E9-B70A-9B1AE9F6783B}" type="pres">
      <dgm:prSet presAssocID="{B504CF2E-BC5F-B141-ABB3-7801AE3E4117}" presName="nodeRect" presStyleLbl="alignNode1" presStyleIdx="0" presStyleCnt="3">
        <dgm:presLayoutVars>
          <dgm:bulletEnabled val="1"/>
        </dgm:presLayoutVars>
      </dgm:prSet>
      <dgm:spPr/>
    </dgm:pt>
    <dgm:pt modelId="{A24BB7B4-4D27-415F-BE7F-1A1AC3A11D08}" type="pres">
      <dgm:prSet presAssocID="{F618040B-5A31-7147-996C-DDCFB5EEB2F6}" presName="sibTrans" presStyleCnt="0"/>
      <dgm:spPr/>
    </dgm:pt>
    <dgm:pt modelId="{66DC3709-992B-4C9E-89EB-ED4FA226E563}" type="pres">
      <dgm:prSet presAssocID="{0057D561-5856-2F4A-989A-5F356DBFA930}" presName="compositeNode" presStyleCnt="0">
        <dgm:presLayoutVars>
          <dgm:bulletEnabled val="1"/>
        </dgm:presLayoutVars>
      </dgm:prSet>
      <dgm:spPr/>
    </dgm:pt>
    <dgm:pt modelId="{0B15E73A-22B2-4298-9F91-7F77BEA48054}" type="pres">
      <dgm:prSet presAssocID="{0057D561-5856-2F4A-989A-5F356DBFA930}" presName="bgRect" presStyleLbl="alignNode1" presStyleIdx="1" presStyleCnt="3"/>
      <dgm:spPr/>
    </dgm:pt>
    <dgm:pt modelId="{D1D00973-CD5F-4537-A8C8-DB18FFD28AC9}" type="pres">
      <dgm:prSet presAssocID="{3F2513AC-A0C2-B84D-B563-32B2864F316F}" presName="sibTransNodeRect" presStyleLbl="alignNode1" presStyleIdx="1" presStyleCnt="3">
        <dgm:presLayoutVars>
          <dgm:chMax val="0"/>
          <dgm:bulletEnabled val="1"/>
        </dgm:presLayoutVars>
      </dgm:prSet>
      <dgm:spPr/>
    </dgm:pt>
    <dgm:pt modelId="{7A6C700F-41CE-4B3B-BC98-472E5AC73DB4}" type="pres">
      <dgm:prSet presAssocID="{0057D561-5856-2F4A-989A-5F356DBFA930}" presName="nodeRect" presStyleLbl="alignNode1" presStyleIdx="1" presStyleCnt="3">
        <dgm:presLayoutVars>
          <dgm:bulletEnabled val="1"/>
        </dgm:presLayoutVars>
      </dgm:prSet>
      <dgm:spPr/>
    </dgm:pt>
    <dgm:pt modelId="{9C93D0D7-EFF7-45DA-83FC-7C972B52474F}" type="pres">
      <dgm:prSet presAssocID="{3F2513AC-A0C2-B84D-B563-32B2864F316F}" presName="sibTrans" presStyleCnt="0"/>
      <dgm:spPr/>
    </dgm:pt>
    <dgm:pt modelId="{2D23DFBE-FD2A-407E-9504-598D87928193}" type="pres">
      <dgm:prSet presAssocID="{91980B0D-0002-7B4D-8B27-1B77D785CA3F}" presName="compositeNode" presStyleCnt="0">
        <dgm:presLayoutVars>
          <dgm:bulletEnabled val="1"/>
        </dgm:presLayoutVars>
      </dgm:prSet>
      <dgm:spPr/>
    </dgm:pt>
    <dgm:pt modelId="{9F6DDE27-58BA-4262-B9CC-DFDC7CA34BE1}" type="pres">
      <dgm:prSet presAssocID="{91980B0D-0002-7B4D-8B27-1B77D785CA3F}" presName="bgRect" presStyleLbl="alignNode1" presStyleIdx="2" presStyleCnt="3"/>
      <dgm:spPr/>
    </dgm:pt>
    <dgm:pt modelId="{9D42245C-61EE-41B2-85A5-717502242743}" type="pres">
      <dgm:prSet presAssocID="{17F9337E-52A5-1E4B-B32A-3864E07C647F}" presName="sibTransNodeRect" presStyleLbl="alignNode1" presStyleIdx="2" presStyleCnt="3">
        <dgm:presLayoutVars>
          <dgm:chMax val="0"/>
          <dgm:bulletEnabled val="1"/>
        </dgm:presLayoutVars>
      </dgm:prSet>
      <dgm:spPr/>
    </dgm:pt>
    <dgm:pt modelId="{F12F4551-49E5-4F1D-ACB8-8FFD0216D353}" type="pres">
      <dgm:prSet presAssocID="{91980B0D-0002-7B4D-8B27-1B77D785CA3F}" presName="nodeRect" presStyleLbl="alignNode1" presStyleIdx="2" presStyleCnt="3">
        <dgm:presLayoutVars>
          <dgm:bulletEnabled val="1"/>
        </dgm:presLayoutVars>
      </dgm:prSet>
      <dgm:spPr/>
    </dgm:pt>
  </dgm:ptLst>
  <dgm:cxnLst>
    <dgm:cxn modelId="{24F59209-7128-B440-B1EE-C8CA9E5A3FE6}" srcId="{D72EC51A-A1AC-E04E-ACB1-FA1538A4237C}" destId="{0057D561-5856-2F4A-989A-5F356DBFA930}" srcOrd="1" destOrd="0" parTransId="{DB7C67FD-DAD6-1640-B843-7EB7B7A4B1B2}" sibTransId="{3F2513AC-A0C2-B84D-B563-32B2864F316F}"/>
    <dgm:cxn modelId="{989D0015-7EAC-4446-8AB7-57D1F3890376}" type="presOf" srcId="{91980B0D-0002-7B4D-8B27-1B77D785CA3F}" destId="{F12F4551-49E5-4F1D-ACB8-8FFD0216D353}" srcOrd="1" destOrd="0" presId="urn:microsoft.com/office/officeart/2016/7/layout/LinearBlockProcessNumbered"/>
    <dgm:cxn modelId="{2E113618-6ED2-4427-BA83-D9C2F06F4F92}" type="presOf" srcId="{0057D561-5856-2F4A-989A-5F356DBFA930}" destId="{0B15E73A-22B2-4298-9F91-7F77BEA48054}" srcOrd="0" destOrd="0" presId="urn:microsoft.com/office/officeart/2016/7/layout/LinearBlockProcessNumbered"/>
    <dgm:cxn modelId="{8CC0F418-EFA9-C342-AB86-C2C93EE6A57E}" srcId="{D72EC51A-A1AC-E04E-ACB1-FA1538A4237C}" destId="{91980B0D-0002-7B4D-8B27-1B77D785CA3F}" srcOrd="2" destOrd="0" parTransId="{99A17789-48DE-2E43-AD9B-84C77FA7BB75}" sibTransId="{17F9337E-52A5-1E4B-B32A-3864E07C647F}"/>
    <dgm:cxn modelId="{96EBD53E-7E65-4DBF-BF62-E8BC98F80AFC}" type="presOf" srcId="{D72EC51A-A1AC-E04E-ACB1-FA1538A4237C}" destId="{80AEAE97-F26F-49B8-9A30-B1025C365FB2}" srcOrd="0" destOrd="0" presId="urn:microsoft.com/office/officeart/2016/7/layout/LinearBlockProcessNumbered"/>
    <dgm:cxn modelId="{1918BD62-7EDE-2D47-BB05-D14D8AF599F5}" srcId="{D72EC51A-A1AC-E04E-ACB1-FA1538A4237C}" destId="{B504CF2E-BC5F-B141-ABB3-7801AE3E4117}" srcOrd="0" destOrd="0" parTransId="{B0107FAC-DC40-1E47-A7A8-880C79F0AC44}" sibTransId="{F618040B-5A31-7147-996C-DDCFB5EEB2F6}"/>
    <dgm:cxn modelId="{CC5F1243-E483-4334-A1B5-C907B911E10D}" type="presOf" srcId="{0057D561-5856-2F4A-989A-5F356DBFA930}" destId="{7A6C700F-41CE-4B3B-BC98-472E5AC73DB4}" srcOrd="1" destOrd="0" presId="urn:microsoft.com/office/officeart/2016/7/layout/LinearBlockProcessNumbered"/>
    <dgm:cxn modelId="{E7A02F73-59A4-4EE9-9EFE-830DE255FE34}" type="presOf" srcId="{17F9337E-52A5-1E4B-B32A-3864E07C647F}" destId="{9D42245C-61EE-41B2-85A5-717502242743}" srcOrd="0" destOrd="0" presId="urn:microsoft.com/office/officeart/2016/7/layout/LinearBlockProcessNumbered"/>
    <dgm:cxn modelId="{320C68B6-D4D7-4C07-BB1F-883A01874055}" type="presOf" srcId="{B504CF2E-BC5F-B141-ABB3-7801AE3E4117}" destId="{CE366895-F9D9-4CC1-832B-9F67562096F1}" srcOrd="0" destOrd="0" presId="urn:microsoft.com/office/officeart/2016/7/layout/LinearBlockProcessNumbered"/>
    <dgm:cxn modelId="{52656ECB-F579-4425-9DE3-FCD1B5DB12AC}" type="presOf" srcId="{3F2513AC-A0C2-B84D-B563-32B2864F316F}" destId="{D1D00973-CD5F-4537-A8C8-DB18FFD28AC9}" srcOrd="0" destOrd="0" presId="urn:microsoft.com/office/officeart/2016/7/layout/LinearBlockProcessNumbered"/>
    <dgm:cxn modelId="{E6283EE1-614D-460F-89C9-EE3B142FF674}" type="presOf" srcId="{91980B0D-0002-7B4D-8B27-1B77D785CA3F}" destId="{9F6DDE27-58BA-4262-B9CC-DFDC7CA34BE1}" srcOrd="0" destOrd="0" presId="urn:microsoft.com/office/officeart/2016/7/layout/LinearBlockProcessNumbered"/>
    <dgm:cxn modelId="{EACB3FF0-A9AE-429A-8552-68B5F94E12D6}" type="presOf" srcId="{F618040B-5A31-7147-996C-DDCFB5EEB2F6}" destId="{F917663D-42C0-499F-A032-19AAD668C284}" srcOrd="0" destOrd="0" presId="urn:microsoft.com/office/officeart/2016/7/layout/LinearBlockProcessNumbered"/>
    <dgm:cxn modelId="{0A47C1FA-172D-47B4-BE14-E2425408B367}" type="presOf" srcId="{B504CF2E-BC5F-B141-ABB3-7801AE3E4117}" destId="{FD09326F-741A-49E9-B70A-9B1AE9F6783B}" srcOrd="1" destOrd="0" presId="urn:microsoft.com/office/officeart/2016/7/layout/LinearBlockProcessNumbered"/>
    <dgm:cxn modelId="{79516724-48E1-450B-9B97-FDA9D7314E6A}" type="presParOf" srcId="{80AEAE97-F26F-49B8-9A30-B1025C365FB2}" destId="{F8919BBC-6BC4-46CC-A4E4-1FA8FD69D3C3}" srcOrd="0" destOrd="0" presId="urn:microsoft.com/office/officeart/2016/7/layout/LinearBlockProcessNumbered"/>
    <dgm:cxn modelId="{1889EC90-DE7A-4E38-8BE5-62656760844A}" type="presParOf" srcId="{F8919BBC-6BC4-46CC-A4E4-1FA8FD69D3C3}" destId="{CE366895-F9D9-4CC1-832B-9F67562096F1}" srcOrd="0" destOrd="0" presId="urn:microsoft.com/office/officeart/2016/7/layout/LinearBlockProcessNumbered"/>
    <dgm:cxn modelId="{F726CAD6-583B-475A-9F67-6AE384A1CC9A}" type="presParOf" srcId="{F8919BBC-6BC4-46CC-A4E4-1FA8FD69D3C3}" destId="{F917663D-42C0-499F-A032-19AAD668C284}" srcOrd="1" destOrd="0" presId="urn:microsoft.com/office/officeart/2016/7/layout/LinearBlockProcessNumbered"/>
    <dgm:cxn modelId="{4E2C413B-B09A-4B0B-8AD9-69A14D9192DE}" type="presParOf" srcId="{F8919BBC-6BC4-46CC-A4E4-1FA8FD69D3C3}" destId="{FD09326F-741A-49E9-B70A-9B1AE9F6783B}" srcOrd="2" destOrd="0" presId="urn:microsoft.com/office/officeart/2016/7/layout/LinearBlockProcessNumbered"/>
    <dgm:cxn modelId="{A36E0335-D6DA-4083-82E3-99C61F1EA5EB}" type="presParOf" srcId="{80AEAE97-F26F-49B8-9A30-B1025C365FB2}" destId="{A24BB7B4-4D27-415F-BE7F-1A1AC3A11D08}" srcOrd="1" destOrd="0" presId="urn:microsoft.com/office/officeart/2016/7/layout/LinearBlockProcessNumbered"/>
    <dgm:cxn modelId="{58FBB255-81D1-473B-9145-58209FF44DB3}" type="presParOf" srcId="{80AEAE97-F26F-49B8-9A30-B1025C365FB2}" destId="{66DC3709-992B-4C9E-89EB-ED4FA226E563}" srcOrd="2" destOrd="0" presId="urn:microsoft.com/office/officeart/2016/7/layout/LinearBlockProcessNumbered"/>
    <dgm:cxn modelId="{51DB7C99-C6CD-4B01-A090-68C067D034DD}" type="presParOf" srcId="{66DC3709-992B-4C9E-89EB-ED4FA226E563}" destId="{0B15E73A-22B2-4298-9F91-7F77BEA48054}" srcOrd="0" destOrd="0" presId="urn:microsoft.com/office/officeart/2016/7/layout/LinearBlockProcessNumbered"/>
    <dgm:cxn modelId="{0AA9BD9B-1593-4FC4-88F2-E345444610A4}" type="presParOf" srcId="{66DC3709-992B-4C9E-89EB-ED4FA226E563}" destId="{D1D00973-CD5F-4537-A8C8-DB18FFD28AC9}" srcOrd="1" destOrd="0" presId="urn:microsoft.com/office/officeart/2016/7/layout/LinearBlockProcessNumbered"/>
    <dgm:cxn modelId="{864B2B5E-A677-4D9F-9AB5-28AC93A5FC5F}" type="presParOf" srcId="{66DC3709-992B-4C9E-89EB-ED4FA226E563}" destId="{7A6C700F-41CE-4B3B-BC98-472E5AC73DB4}" srcOrd="2" destOrd="0" presId="urn:microsoft.com/office/officeart/2016/7/layout/LinearBlockProcessNumbered"/>
    <dgm:cxn modelId="{C01AB5E3-B473-4803-8DC3-296F36263537}" type="presParOf" srcId="{80AEAE97-F26F-49B8-9A30-B1025C365FB2}" destId="{9C93D0D7-EFF7-45DA-83FC-7C972B52474F}" srcOrd="3" destOrd="0" presId="urn:microsoft.com/office/officeart/2016/7/layout/LinearBlockProcessNumbered"/>
    <dgm:cxn modelId="{B5EA9239-C86A-4956-85F5-FA18B63893D5}" type="presParOf" srcId="{80AEAE97-F26F-49B8-9A30-B1025C365FB2}" destId="{2D23DFBE-FD2A-407E-9504-598D87928193}" srcOrd="4" destOrd="0" presId="urn:microsoft.com/office/officeart/2016/7/layout/LinearBlockProcessNumbered"/>
    <dgm:cxn modelId="{C90ABBA1-C13D-471C-9B23-2A857DABD48B}" type="presParOf" srcId="{2D23DFBE-FD2A-407E-9504-598D87928193}" destId="{9F6DDE27-58BA-4262-B9CC-DFDC7CA34BE1}" srcOrd="0" destOrd="0" presId="urn:microsoft.com/office/officeart/2016/7/layout/LinearBlockProcessNumbered"/>
    <dgm:cxn modelId="{4852BF96-3CBF-4EB1-95B5-80A69D589C82}" type="presParOf" srcId="{2D23DFBE-FD2A-407E-9504-598D87928193}" destId="{9D42245C-61EE-41B2-85A5-717502242743}" srcOrd="1" destOrd="0" presId="urn:microsoft.com/office/officeart/2016/7/layout/LinearBlockProcessNumbered"/>
    <dgm:cxn modelId="{108F88C3-3A1E-4E68-99B4-E841F97558CC}" type="presParOf" srcId="{2D23DFBE-FD2A-407E-9504-598D87928193}" destId="{F12F4551-49E5-4F1D-ACB8-8FFD0216D353}" srcOrd="2" destOrd="0" presId="urn:microsoft.com/office/officeart/2016/7/layout/LinearBlockProcessNumbered"/>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BE07B73-3178-4B48-97C8-346F29651B33}" type="doc">
      <dgm:prSet loTypeId="urn:microsoft.com/office/officeart/2018/2/layout/IconCircleList" loCatId="icon" qsTypeId="urn:microsoft.com/office/officeart/2005/8/quickstyle/simple1" qsCatId="simple" csTypeId="urn:microsoft.com/office/officeart/2005/8/colors/accent2_2" csCatId="accent2" phldr="1"/>
      <dgm:spPr/>
      <dgm:t>
        <a:bodyPr/>
        <a:lstStyle/>
        <a:p>
          <a:endParaRPr lang="en-US"/>
        </a:p>
      </dgm:t>
    </dgm:pt>
    <dgm:pt modelId="{4D8B4088-0674-4634-AE85-3EA7D57EA598}">
      <dgm:prSet/>
      <dgm:spPr/>
      <dgm:t>
        <a:bodyPr/>
        <a:lstStyle/>
        <a:p>
          <a:pPr>
            <a:lnSpc>
              <a:spcPct val="100000"/>
            </a:lnSpc>
          </a:pPr>
          <a:r>
            <a:rPr lang="en-US" dirty="0"/>
            <a:t>Elevate holistic student support in the 2040 Attainment Goal Framework. </a:t>
          </a:r>
        </a:p>
      </dgm:t>
    </dgm:pt>
    <dgm:pt modelId="{0FA29FA1-C1D4-4D59-9290-46D82305D9B3}" type="parTrans" cxnId="{EAEDACFE-D817-436E-AE12-B08AE7699185}">
      <dgm:prSet/>
      <dgm:spPr/>
      <dgm:t>
        <a:bodyPr/>
        <a:lstStyle/>
        <a:p>
          <a:endParaRPr lang="en-US"/>
        </a:p>
      </dgm:t>
    </dgm:pt>
    <dgm:pt modelId="{604E5E5B-C6BD-4D85-A6FB-050A54A577B4}" type="sibTrans" cxnId="{EAEDACFE-D817-436E-AE12-B08AE7699185}">
      <dgm:prSet phldrT="1" phldr="0"/>
      <dgm:spPr/>
      <dgm:t>
        <a:bodyPr/>
        <a:lstStyle/>
        <a:p>
          <a:pPr>
            <a:lnSpc>
              <a:spcPct val="100000"/>
            </a:lnSpc>
          </a:pPr>
          <a:endParaRPr lang="en-US"/>
        </a:p>
      </dgm:t>
    </dgm:pt>
    <dgm:pt modelId="{1F5C7C84-8DC0-4F3D-9999-6B5FA8B401F0}">
      <dgm:prSet/>
      <dgm:spPr/>
      <dgm:t>
        <a:bodyPr/>
        <a:lstStyle/>
        <a:p>
          <a:pPr>
            <a:lnSpc>
              <a:spcPct val="100000"/>
            </a:lnSpc>
          </a:pPr>
          <a:r>
            <a:rPr lang="en-US" dirty="0"/>
            <a:t>Make the Hunger-Free Campus grant permanent and grow the funding pool.</a:t>
          </a:r>
        </a:p>
      </dgm:t>
    </dgm:pt>
    <dgm:pt modelId="{0746F940-CC68-4894-89DA-FB541E16B60F}" type="parTrans" cxnId="{E90909D2-7A01-480C-9A87-37B53F7289BC}">
      <dgm:prSet/>
      <dgm:spPr/>
      <dgm:t>
        <a:bodyPr/>
        <a:lstStyle/>
        <a:p>
          <a:endParaRPr lang="en-US"/>
        </a:p>
      </dgm:t>
    </dgm:pt>
    <dgm:pt modelId="{53920564-996E-4FF6-904E-13BD68D6258F}" type="sibTrans" cxnId="{E90909D2-7A01-480C-9A87-37B53F7289BC}">
      <dgm:prSet phldrT="2" phldr="0"/>
      <dgm:spPr/>
      <dgm:t>
        <a:bodyPr/>
        <a:lstStyle/>
        <a:p>
          <a:pPr>
            <a:lnSpc>
              <a:spcPct val="100000"/>
            </a:lnSpc>
          </a:pPr>
          <a:endParaRPr lang="en-US"/>
        </a:p>
      </dgm:t>
    </dgm:pt>
    <dgm:pt modelId="{A0F0A8AF-10E9-43EE-A365-4E9717E069B4}">
      <dgm:prSet/>
      <dgm:spPr/>
      <dgm:t>
        <a:bodyPr/>
        <a:lstStyle/>
        <a:p>
          <a:pPr>
            <a:lnSpc>
              <a:spcPct val="100000"/>
            </a:lnSpc>
          </a:pPr>
          <a:r>
            <a:rPr lang="en-US" dirty="0"/>
            <a:t>Create a dedicated state funding stream for basic needs coordination positions.</a:t>
          </a:r>
        </a:p>
      </dgm:t>
    </dgm:pt>
    <dgm:pt modelId="{3DFFADA5-F5D5-4818-A344-6D79BCC1B043}" type="parTrans" cxnId="{0587E3CB-6851-49BA-8547-ADD192E9B6E0}">
      <dgm:prSet/>
      <dgm:spPr/>
      <dgm:t>
        <a:bodyPr/>
        <a:lstStyle/>
        <a:p>
          <a:endParaRPr lang="en-US"/>
        </a:p>
      </dgm:t>
    </dgm:pt>
    <dgm:pt modelId="{50BEB341-954A-4AD0-BCA9-C09B9520E570}" type="sibTrans" cxnId="{0587E3CB-6851-49BA-8547-ADD192E9B6E0}">
      <dgm:prSet phldrT="3" phldr="0"/>
      <dgm:spPr/>
      <dgm:t>
        <a:bodyPr/>
        <a:lstStyle/>
        <a:p>
          <a:pPr>
            <a:lnSpc>
              <a:spcPct val="100000"/>
            </a:lnSpc>
          </a:pPr>
          <a:endParaRPr lang="en-US"/>
        </a:p>
      </dgm:t>
    </dgm:pt>
    <dgm:pt modelId="{4DA24A96-8438-4BB1-88DA-F43E1C4A4251}">
      <dgm:prSet/>
      <dgm:spPr/>
      <dgm:t>
        <a:bodyPr/>
        <a:lstStyle/>
        <a:p>
          <a:pPr>
            <a:lnSpc>
              <a:spcPct val="100000"/>
            </a:lnSpc>
          </a:pPr>
          <a:r>
            <a:rPr lang="en-US" dirty="0"/>
            <a:t>Invest in a shared data infrastructure across New Jersey community colleges. </a:t>
          </a:r>
        </a:p>
      </dgm:t>
    </dgm:pt>
    <dgm:pt modelId="{78466F7F-E98A-4B79-B1CF-1E3080A02212}" type="parTrans" cxnId="{F2072A89-D7F1-48B4-A9A3-E8F5DD6D9F7F}">
      <dgm:prSet/>
      <dgm:spPr/>
      <dgm:t>
        <a:bodyPr/>
        <a:lstStyle/>
        <a:p>
          <a:endParaRPr lang="en-US"/>
        </a:p>
      </dgm:t>
    </dgm:pt>
    <dgm:pt modelId="{BAF2F8EC-A145-44AB-B984-310438D63C96}" type="sibTrans" cxnId="{F2072A89-D7F1-48B4-A9A3-E8F5DD6D9F7F}">
      <dgm:prSet phldrT="4" phldr="0"/>
      <dgm:spPr/>
      <dgm:t>
        <a:bodyPr/>
        <a:lstStyle/>
        <a:p>
          <a:endParaRPr lang="en-US"/>
        </a:p>
      </dgm:t>
    </dgm:pt>
    <dgm:pt modelId="{6486E369-6472-41BF-BC2D-DA9B683137DC}" type="pres">
      <dgm:prSet presAssocID="{0BE07B73-3178-4B48-97C8-346F29651B33}" presName="root" presStyleCnt="0">
        <dgm:presLayoutVars>
          <dgm:dir/>
          <dgm:resizeHandles val="exact"/>
        </dgm:presLayoutVars>
      </dgm:prSet>
      <dgm:spPr/>
    </dgm:pt>
    <dgm:pt modelId="{3974DBCB-1193-4AF9-8196-86BE05F821B9}" type="pres">
      <dgm:prSet presAssocID="{0BE07B73-3178-4B48-97C8-346F29651B33}" presName="container" presStyleCnt="0">
        <dgm:presLayoutVars>
          <dgm:dir/>
          <dgm:resizeHandles val="exact"/>
        </dgm:presLayoutVars>
      </dgm:prSet>
      <dgm:spPr/>
    </dgm:pt>
    <dgm:pt modelId="{2EDDBAA7-933B-49B3-81AF-B7C8A4657BE4}" type="pres">
      <dgm:prSet presAssocID="{4D8B4088-0674-4634-AE85-3EA7D57EA598}" presName="compNode" presStyleCnt="0"/>
      <dgm:spPr/>
    </dgm:pt>
    <dgm:pt modelId="{DA68D358-4E60-4665-B26E-7C78F3D15E82}" type="pres">
      <dgm:prSet presAssocID="{4D8B4088-0674-4634-AE85-3EA7D57EA598}" presName="iconBgRect" presStyleLbl="bgShp" presStyleIdx="0" presStyleCnt="4"/>
      <dgm:spPr/>
    </dgm:pt>
    <dgm:pt modelId="{BA0AFA02-31EF-4E5E-B095-9C1573923C65}" type="pres">
      <dgm:prSet presAssocID="{4D8B4088-0674-4634-AE85-3EA7D57EA598}" presName="iconRect" presStyleLbl="node1" presStyleIdx="0"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a:noFill/>
        </a:ln>
      </dgm:spPr>
      <dgm:extLst>
        <a:ext uri="{E40237B7-FDA0-4F09-8148-C483321AD2D9}">
          <dgm14:cNvPr xmlns:dgm14="http://schemas.microsoft.com/office/drawing/2010/diagram" id="0" name="" descr="Bullseye"/>
        </a:ext>
      </dgm:extLst>
    </dgm:pt>
    <dgm:pt modelId="{755D52F3-A762-40E8-9671-685CB36021FE}" type="pres">
      <dgm:prSet presAssocID="{4D8B4088-0674-4634-AE85-3EA7D57EA598}" presName="spaceRect" presStyleCnt="0"/>
      <dgm:spPr/>
    </dgm:pt>
    <dgm:pt modelId="{83368238-7E08-4AA5-A976-A4AD24DE6098}" type="pres">
      <dgm:prSet presAssocID="{4D8B4088-0674-4634-AE85-3EA7D57EA598}" presName="textRect" presStyleLbl="revTx" presStyleIdx="0" presStyleCnt="4">
        <dgm:presLayoutVars>
          <dgm:chMax val="1"/>
          <dgm:chPref val="1"/>
        </dgm:presLayoutVars>
      </dgm:prSet>
      <dgm:spPr/>
    </dgm:pt>
    <dgm:pt modelId="{861B423F-2D0C-43D1-A899-4138C36D619B}" type="pres">
      <dgm:prSet presAssocID="{604E5E5B-C6BD-4D85-A6FB-050A54A577B4}" presName="sibTrans" presStyleLbl="sibTrans2D1" presStyleIdx="0" presStyleCnt="0"/>
      <dgm:spPr/>
    </dgm:pt>
    <dgm:pt modelId="{A05D723D-BED0-470E-B5EB-BF2916BA4413}" type="pres">
      <dgm:prSet presAssocID="{1F5C7C84-8DC0-4F3D-9999-6B5FA8B401F0}" presName="compNode" presStyleCnt="0"/>
      <dgm:spPr/>
    </dgm:pt>
    <dgm:pt modelId="{02FC0D90-AD88-461D-B20B-6FB5BBBCFBF7}" type="pres">
      <dgm:prSet presAssocID="{1F5C7C84-8DC0-4F3D-9999-6B5FA8B401F0}" presName="iconBgRect" presStyleLbl="bgShp" presStyleIdx="1" presStyleCnt="4"/>
      <dgm:spPr/>
    </dgm:pt>
    <dgm:pt modelId="{5DA7BECC-240C-4488-9FBC-497DD4CDA4EE}" type="pres">
      <dgm:prSet presAssocID="{1F5C7C84-8DC0-4F3D-9999-6B5FA8B401F0}" presName="iconRect" presStyleLbl="node1" presStyleIdx="1"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Avocado"/>
        </a:ext>
      </dgm:extLst>
    </dgm:pt>
    <dgm:pt modelId="{F231EF87-28F7-4F58-811F-A32741C94AD3}" type="pres">
      <dgm:prSet presAssocID="{1F5C7C84-8DC0-4F3D-9999-6B5FA8B401F0}" presName="spaceRect" presStyleCnt="0"/>
      <dgm:spPr/>
    </dgm:pt>
    <dgm:pt modelId="{2D452C32-8FFB-4FB9-8A51-E8084706785A}" type="pres">
      <dgm:prSet presAssocID="{1F5C7C84-8DC0-4F3D-9999-6B5FA8B401F0}" presName="textRect" presStyleLbl="revTx" presStyleIdx="1" presStyleCnt="4">
        <dgm:presLayoutVars>
          <dgm:chMax val="1"/>
          <dgm:chPref val="1"/>
        </dgm:presLayoutVars>
      </dgm:prSet>
      <dgm:spPr/>
    </dgm:pt>
    <dgm:pt modelId="{963830BC-EEB8-49E2-A12F-864AE55DA151}" type="pres">
      <dgm:prSet presAssocID="{53920564-996E-4FF6-904E-13BD68D6258F}" presName="sibTrans" presStyleLbl="sibTrans2D1" presStyleIdx="0" presStyleCnt="0"/>
      <dgm:spPr/>
    </dgm:pt>
    <dgm:pt modelId="{8CCA7B7A-C3FC-4F40-BCC7-AA9F4A8D3DAF}" type="pres">
      <dgm:prSet presAssocID="{A0F0A8AF-10E9-43EE-A365-4E9717E069B4}" presName="compNode" presStyleCnt="0"/>
      <dgm:spPr/>
    </dgm:pt>
    <dgm:pt modelId="{8B89A86F-C010-4790-9944-139DD43C60CA}" type="pres">
      <dgm:prSet presAssocID="{A0F0A8AF-10E9-43EE-A365-4E9717E069B4}" presName="iconBgRect" presStyleLbl="bgShp" presStyleIdx="2" presStyleCnt="4"/>
      <dgm:spPr/>
    </dgm:pt>
    <dgm:pt modelId="{C003E47B-3A48-4129-B716-7F9F28D82835}" type="pres">
      <dgm:prSet presAssocID="{A0F0A8AF-10E9-43EE-A365-4E9717E069B4}" presName="iconRect" presStyleLbl="node1" presStyleIdx="2"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Money"/>
        </a:ext>
      </dgm:extLst>
    </dgm:pt>
    <dgm:pt modelId="{188342A0-7C2A-4EA4-A241-21ADC9DFB633}" type="pres">
      <dgm:prSet presAssocID="{A0F0A8AF-10E9-43EE-A365-4E9717E069B4}" presName="spaceRect" presStyleCnt="0"/>
      <dgm:spPr/>
    </dgm:pt>
    <dgm:pt modelId="{8BA4B54C-1A78-4409-ACAB-B92F6706A69F}" type="pres">
      <dgm:prSet presAssocID="{A0F0A8AF-10E9-43EE-A365-4E9717E069B4}" presName="textRect" presStyleLbl="revTx" presStyleIdx="2" presStyleCnt="4">
        <dgm:presLayoutVars>
          <dgm:chMax val="1"/>
          <dgm:chPref val="1"/>
        </dgm:presLayoutVars>
      </dgm:prSet>
      <dgm:spPr/>
    </dgm:pt>
    <dgm:pt modelId="{773DF807-675F-42BA-9C71-ED5B2E390AE3}" type="pres">
      <dgm:prSet presAssocID="{50BEB341-954A-4AD0-BCA9-C09B9520E570}" presName="sibTrans" presStyleLbl="sibTrans2D1" presStyleIdx="0" presStyleCnt="0"/>
      <dgm:spPr/>
    </dgm:pt>
    <dgm:pt modelId="{A4B34998-1496-43CC-8CA8-2232A3AE732B}" type="pres">
      <dgm:prSet presAssocID="{4DA24A96-8438-4BB1-88DA-F43E1C4A4251}" presName="compNode" presStyleCnt="0"/>
      <dgm:spPr/>
    </dgm:pt>
    <dgm:pt modelId="{408DEE6A-0204-4796-AA0C-DBF5184551A0}" type="pres">
      <dgm:prSet presAssocID="{4DA24A96-8438-4BB1-88DA-F43E1C4A4251}" presName="iconBgRect" presStyleLbl="bgShp" presStyleIdx="3" presStyleCnt="4"/>
      <dgm:spPr/>
    </dgm:pt>
    <dgm:pt modelId="{9B857655-6B2E-4C2C-89C0-1C0B00D6D3A8}" type="pres">
      <dgm:prSet presAssocID="{4DA24A96-8438-4BB1-88DA-F43E1C4A4251}" presName="iconRect" presStyleLbl="node1" presStyleIdx="3"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ity"/>
        </a:ext>
      </dgm:extLst>
    </dgm:pt>
    <dgm:pt modelId="{38EE7805-CB0B-4158-9BFB-60D8EC0A98D4}" type="pres">
      <dgm:prSet presAssocID="{4DA24A96-8438-4BB1-88DA-F43E1C4A4251}" presName="spaceRect" presStyleCnt="0"/>
      <dgm:spPr/>
    </dgm:pt>
    <dgm:pt modelId="{05E96815-9769-404B-903D-A9AFD6F15334}" type="pres">
      <dgm:prSet presAssocID="{4DA24A96-8438-4BB1-88DA-F43E1C4A4251}" presName="textRect" presStyleLbl="revTx" presStyleIdx="3" presStyleCnt="4">
        <dgm:presLayoutVars>
          <dgm:chMax val="1"/>
          <dgm:chPref val="1"/>
        </dgm:presLayoutVars>
      </dgm:prSet>
      <dgm:spPr/>
    </dgm:pt>
  </dgm:ptLst>
  <dgm:cxnLst>
    <dgm:cxn modelId="{D6ADAD04-8F59-4479-A573-92FECD82991A}" type="presOf" srcId="{0BE07B73-3178-4B48-97C8-346F29651B33}" destId="{6486E369-6472-41BF-BC2D-DA9B683137DC}" srcOrd="0" destOrd="0" presId="urn:microsoft.com/office/officeart/2018/2/layout/IconCircleList"/>
    <dgm:cxn modelId="{10494D09-4582-4E2E-A289-A2452CB21643}" type="presOf" srcId="{1F5C7C84-8DC0-4F3D-9999-6B5FA8B401F0}" destId="{2D452C32-8FFB-4FB9-8A51-E8084706785A}" srcOrd="0" destOrd="0" presId="urn:microsoft.com/office/officeart/2018/2/layout/IconCircleList"/>
    <dgm:cxn modelId="{AB82181F-9B07-456B-AB8D-4EA57A7ECAFE}" type="presOf" srcId="{A0F0A8AF-10E9-43EE-A365-4E9717E069B4}" destId="{8BA4B54C-1A78-4409-ACAB-B92F6706A69F}" srcOrd="0" destOrd="0" presId="urn:microsoft.com/office/officeart/2018/2/layout/IconCircleList"/>
    <dgm:cxn modelId="{BAEED15E-22A0-4892-AF7A-029427F30F42}" type="presOf" srcId="{604E5E5B-C6BD-4D85-A6FB-050A54A577B4}" destId="{861B423F-2D0C-43D1-A899-4138C36D619B}" srcOrd="0" destOrd="0" presId="urn:microsoft.com/office/officeart/2018/2/layout/IconCircleList"/>
    <dgm:cxn modelId="{1ED5C753-B4F3-4162-BE7F-481B6E902399}" type="presOf" srcId="{53920564-996E-4FF6-904E-13BD68D6258F}" destId="{963830BC-EEB8-49E2-A12F-864AE55DA151}" srcOrd="0" destOrd="0" presId="urn:microsoft.com/office/officeart/2018/2/layout/IconCircleList"/>
    <dgm:cxn modelId="{F3F48482-C17D-472E-A0CE-F2B9D79CE4FC}" type="presOf" srcId="{4D8B4088-0674-4634-AE85-3EA7D57EA598}" destId="{83368238-7E08-4AA5-A976-A4AD24DE6098}" srcOrd="0" destOrd="0" presId="urn:microsoft.com/office/officeart/2018/2/layout/IconCircleList"/>
    <dgm:cxn modelId="{F2072A89-D7F1-48B4-A9A3-E8F5DD6D9F7F}" srcId="{0BE07B73-3178-4B48-97C8-346F29651B33}" destId="{4DA24A96-8438-4BB1-88DA-F43E1C4A4251}" srcOrd="3" destOrd="0" parTransId="{78466F7F-E98A-4B79-B1CF-1E3080A02212}" sibTransId="{BAF2F8EC-A145-44AB-B984-310438D63C96}"/>
    <dgm:cxn modelId="{90500FBC-EF50-4DF5-8D0C-F0149DD5718A}" type="presOf" srcId="{4DA24A96-8438-4BB1-88DA-F43E1C4A4251}" destId="{05E96815-9769-404B-903D-A9AFD6F15334}" srcOrd="0" destOrd="0" presId="urn:microsoft.com/office/officeart/2018/2/layout/IconCircleList"/>
    <dgm:cxn modelId="{0587E3CB-6851-49BA-8547-ADD192E9B6E0}" srcId="{0BE07B73-3178-4B48-97C8-346F29651B33}" destId="{A0F0A8AF-10E9-43EE-A365-4E9717E069B4}" srcOrd="2" destOrd="0" parTransId="{3DFFADA5-F5D5-4818-A344-6D79BCC1B043}" sibTransId="{50BEB341-954A-4AD0-BCA9-C09B9520E570}"/>
    <dgm:cxn modelId="{E90909D2-7A01-480C-9A87-37B53F7289BC}" srcId="{0BE07B73-3178-4B48-97C8-346F29651B33}" destId="{1F5C7C84-8DC0-4F3D-9999-6B5FA8B401F0}" srcOrd="1" destOrd="0" parTransId="{0746F940-CC68-4894-89DA-FB541E16B60F}" sibTransId="{53920564-996E-4FF6-904E-13BD68D6258F}"/>
    <dgm:cxn modelId="{49D8F4E1-43BE-4600-B083-9583AF4997E5}" type="presOf" srcId="{50BEB341-954A-4AD0-BCA9-C09B9520E570}" destId="{773DF807-675F-42BA-9C71-ED5B2E390AE3}" srcOrd="0" destOrd="0" presId="urn:microsoft.com/office/officeart/2018/2/layout/IconCircleList"/>
    <dgm:cxn modelId="{EAEDACFE-D817-436E-AE12-B08AE7699185}" srcId="{0BE07B73-3178-4B48-97C8-346F29651B33}" destId="{4D8B4088-0674-4634-AE85-3EA7D57EA598}" srcOrd="0" destOrd="0" parTransId="{0FA29FA1-C1D4-4D59-9290-46D82305D9B3}" sibTransId="{604E5E5B-C6BD-4D85-A6FB-050A54A577B4}"/>
    <dgm:cxn modelId="{B96983D8-E9CB-4E8D-8352-39C1CECFD9C6}" type="presParOf" srcId="{6486E369-6472-41BF-BC2D-DA9B683137DC}" destId="{3974DBCB-1193-4AF9-8196-86BE05F821B9}" srcOrd="0" destOrd="0" presId="urn:microsoft.com/office/officeart/2018/2/layout/IconCircleList"/>
    <dgm:cxn modelId="{C34F4A14-1A86-4205-B412-31AABE56BDFA}" type="presParOf" srcId="{3974DBCB-1193-4AF9-8196-86BE05F821B9}" destId="{2EDDBAA7-933B-49B3-81AF-B7C8A4657BE4}" srcOrd="0" destOrd="0" presId="urn:microsoft.com/office/officeart/2018/2/layout/IconCircleList"/>
    <dgm:cxn modelId="{B8D9FE03-6AAF-4E22-B623-70C0EE5B018B}" type="presParOf" srcId="{2EDDBAA7-933B-49B3-81AF-B7C8A4657BE4}" destId="{DA68D358-4E60-4665-B26E-7C78F3D15E82}" srcOrd="0" destOrd="0" presId="urn:microsoft.com/office/officeart/2018/2/layout/IconCircleList"/>
    <dgm:cxn modelId="{22199AB6-6492-4401-91DC-03A14E95E50E}" type="presParOf" srcId="{2EDDBAA7-933B-49B3-81AF-B7C8A4657BE4}" destId="{BA0AFA02-31EF-4E5E-B095-9C1573923C65}" srcOrd="1" destOrd="0" presId="urn:microsoft.com/office/officeart/2018/2/layout/IconCircleList"/>
    <dgm:cxn modelId="{E2BFFCDE-4C76-49C3-BBC9-0A7FC4A1BA71}" type="presParOf" srcId="{2EDDBAA7-933B-49B3-81AF-B7C8A4657BE4}" destId="{755D52F3-A762-40E8-9671-685CB36021FE}" srcOrd="2" destOrd="0" presId="urn:microsoft.com/office/officeart/2018/2/layout/IconCircleList"/>
    <dgm:cxn modelId="{ED881500-1B26-4404-8524-2D077DF722FF}" type="presParOf" srcId="{2EDDBAA7-933B-49B3-81AF-B7C8A4657BE4}" destId="{83368238-7E08-4AA5-A976-A4AD24DE6098}" srcOrd="3" destOrd="0" presId="urn:microsoft.com/office/officeart/2018/2/layout/IconCircleList"/>
    <dgm:cxn modelId="{F84541A5-8E6D-4343-95DE-09CBF220FD9C}" type="presParOf" srcId="{3974DBCB-1193-4AF9-8196-86BE05F821B9}" destId="{861B423F-2D0C-43D1-A899-4138C36D619B}" srcOrd="1" destOrd="0" presId="urn:microsoft.com/office/officeart/2018/2/layout/IconCircleList"/>
    <dgm:cxn modelId="{EB58C134-AE55-4068-8CB3-E76275520750}" type="presParOf" srcId="{3974DBCB-1193-4AF9-8196-86BE05F821B9}" destId="{A05D723D-BED0-470E-B5EB-BF2916BA4413}" srcOrd="2" destOrd="0" presId="urn:microsoft.com/office/officeart/2018/2/layout/IconCircleList"/>
    <dgm:cxn modelId="{B9D20990-35F2-4F1D-BD09-98BF78AB049C}" type="presParOf" srcId="{A05D723D-BED0-470E-B5EB-BF2916BA4413}" destId="{02FC0D90-AD88-461D-B20B-6FB5BBBCFBF7}" srcOrd="0" destOrd="0" presId="urn:microsoft.com/office/officeart/2018/2/layout/IconCircleList"/>
    <dgm:cxn modelId="{87E2EF79-5620-4616-A7D1-3AE81B33A8DE}" type="presParOf" srcId="{A05D723D-BED0-470E-B5EB-BF2916BA4413}" destId="{5DA7BECC-240C-4488-9FBC-497DD4CDA4EE}" srcOrd="1" destOrd="0" presId="urn:microsoft.com/office/officeart/2018/2/layout/IconCircleList"/>
    <dgm:cxn modelId="{DDC3A49A-36FE-4BFD-A952-ED3EEEEDAA72}" type="presParOf" srcId="{A05D723D-BED0-470E-B5EB-BF2916BA4413}" destId="{F231EF87-28F7-4F58-811F-A32741C94AD3}" srcOrd="2" destOrd="0" presId="urn:microsoft.com/office/officeart/2018/2/layout/IconCircleList"/>
    <dgm:cxn modelId="{25AB692B-0E16-4150-A28B-CEAECCBAA0E8}" type="presParOf" srcId="{A05D723D-BED0-470E-B5EB-BF2916BA4413}" destId="{2D452C32-8FFB-4FB9-8A51-E8084706785A}" srcOrd="3" destOrd="0" presId="urn:microsoft.com/office/officeart/2018/2/layout/IconCircleList"/>
    <dgm:cxn modelId="{94E9220D-30D7-4EF8-BF92-7369D3044947}" type="presParOf" srcId="{3974DBCB-1193-4AF9-8196-86BE05F821B9}" destId="{963830BC-EEB8-49E2-A12F-864AE55DA151}" srcOrd="3" destOrd="0" presId="urn:microsoft.com/office/officeart/2018/2/layout/IconCircleList"/>
    <dgm:cxn modelId="{CD808086-5192-47FA-8117-DEBB29EE3F85}" type="presParOf" srcId="{3974DBCB-1193-4AF9-8196-86BE05F821B9}" destId="{8CCA7B7A-C3FC-4F40-BCC7-AA9F4A8D3DAF}" srcOrd="4" destOrd="0" presId="urn:microsoft.com/office/officeart/2018/2/layout/IconCircleList"/>
    <dgm:cxn modelId="{C106AC73-BBED-434F-B7D6-D9893C6F3062}" type="presParOf" srcId="{8CCA7B7A-C3FC-4F40-BCC7-AA9F4A8D3DAF}" destId="{8B89A86F-C010-4790-9944-139DD43C60CA}" srcOrd="0" destOrd="0" presId="urn:microsoft.com/office/officeart/2018/2/layout/IconCircleList"/>
    <dgm:cxn modelId="{1499A3A1-8532-4C97-8350-2150A45207B2}" type="presParOf" srcId="{8CCA7B7A-C3FC-4F40-BCC7-AA9F4A8D3DAF}" destId="{C003E47B-3A48-4129-B716-7F9F28D82835}" srcOrd="1" destOrd="0" presId="urn:microsoft.com/office/officeart/2018/2/layout/IconCircleList"/>
    <dgm:cxn modelId="{D0E434F2-0CAB-47AC-87CC-02DE66C20F2E}" type="presParOf" srcId="{8CCA7B7A-C3FC-4F40-BCC7-AA9F4A8D3DAF}" destId="{188342A0-7C2A-4EA4-A241-21ADC9DFB633}" srcOrd="2" destOrd="0" presId="urn:microsoft.com/office/officeart/2018/2/layout/IconCircleList"/>
    <dgm:cxn modelId="{B913D910-A5BC-4939-872F-5660FE366622}" type="presParOf" srcId="{8CCA7B7A-C3FC-4F40-BCC7-AA9F4A8D3DAF}" destId="{8BA4B54C-1A78-4409-ACAB-B92F6706A69F}" srcOrd="3" destOrd="0" presId="urn:microsoft.com/office/officeart/2018/2/layout/IconCircleList"/>
    <dgm:cxn modelId="{6C123F3A-E96A-456C-BD0C-39DA3F97D6EF}" type="presParOf" srcId="{3974DBCB-1193-4AF9-8196-86BE05F821B9}" destId="{773DF807-675F-42BA-9C71-ED5B2E390AE3}" srcOrd="5" destOrd="0" presId="urn:microsoft.com/office/officeart/2018/2/layout/IconCircleList"/>
    <dgm:cxn modelId="{1BE554E4-A5FE-4141-8AE9-69A9A3CF0D66}" type="presParOf" srcId="{3974DBCB-1193-4AF9-8196-86BE05F821B9}" destId="{A4B34998-1496-43CC-8CA8-2232A3AE732B}" srcOrd="6" destOrd="0" presId="urn:microsoft.com/office/officeart/2018/2/layout/IconCircleList"/>
    <dgm:cxn modelId="{531624DE-F9C8-4F59-A614-86BD045A069D}" type="presParOf" srcId="{A4B34998-1496-43CC-8CA8-2232A3AE732B}" destId="{408DEE6A-0204-4796-AA0C-DBF5184551A0}" srcOrd="0" destOrd="0" presId="urn:microsoft.com/office/officeart/2018/2/layout/IconCircleList"/>
    <dgm:cxn modelId="{026D2A90-ABB1-4F0E-85DE-809B7A4CE46B}" type="presParOf" srcId="{A4B34998-1496-43CC-8CA8-2232A3AE732B}" destId="{9B857655-6B2E-4C2C-89C0-1C0B00D6D3A8}" srcOrd="1" destOrd="0" presId="urn:microsoft.com/office/officeart/2018/2/layout/IconCircleList"/>
    <dgm:cxn modelId="{F99BC6B1-E764-4498-8CE2-D29DCCA610B9}" type="presParOf" srcId="{A4B34998-1496-43CC-8CA8-2232A3AE732B}" destId="{38EE7805-CB0B-4158-9BFB-60D8EC0A98D4}" srcOrd="2" destOrd="0" presId="urn:microsoft.com/office/officeart/2018/2/layout/IconCircleList"/>
    <dgm:cxn modelId="{426A7E47-88C1-44A6-B0A5-9B4837336ED7}" type="presParOf" srcId="{A4B34998-1496-43CC-8CA8-2232A3AE732B}" destId="{05E96815-9769-404B-903D-A9AFD6F15334}"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F6FBCF-AB82-493A-B678-BCF9B6B7679B}">
      <dsp:nvSpPr>
        <dsp:cNvPr id="0" name=""/>
        <dsp:cNvSpPr/>
      </dsp:nvSpPr>
      <dsp:spPr>
        <a:xfrm>
          <a:off x="0" y="717"/>
          <a:ext cx="6301601" cy="167924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CA32E9B-9BD8-4DDA-8727-DCCB5347D5ED}">
      <dsp:nvSpPr>
        <dsp:cNvPr id="0" name=""/>
        <dsp:cNvSpPr/>
      </dsp:nvSpPr>
      <dsp:spPr>
        <a:xfrm>
          <a:off x="507973" y="378548"/>
          <a:ext cx="923587" cy="923587"/>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F818BF5-3B1C-414A-95DE-6B01936E8EC5}">
      <dsp:nvSpPr>
        <dsp:cNvPr id="0" name=""/>
        <dsp:cNvSpPr/>
      </dsp:nvSpPr>
      <dsp:spPr>
        <a:xfrm>
          <a:off x="1939533" y="717"/>
          <a:ext cx="4362067" cy="16792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721" tIns="177721" rIns="177721" bIns="177721" numCol="1" spcCol="1270" anchor="ctr" anchorCtr="0">
          <a:noAutofit/>
        </a:bodyPr>
        <a:lstStyle/>
        <a:p>
          <a:pPr marL="0" lvl="0" indent="0" algn="l" defTabSz="933450">
            <a:lnSpc>
              <a:spcPct val="100000"/>
            </a:lnSpc>
            <a:spcBef>
              <a:spcPct val="0"/>
            </a:spcBef>
            <a:spcAft>
              <a:spcPct val="35000"/>
            </a:spcAft>
            <a:buNone/>
          </a:pPr>
          <a:r>
            <a:rPr lang="en-US" sz="2100" kern="1200" dirty="0"/>
            <a:t>Designed as a collaborative learning network, not a competitive grant.</a:t>
          </a:r>
        </a:p>
      </dsp:txBody>
      <dsp:txXfrm>
        <a:off x="1939533" y="717"/>
        <a:ext cx="4362067" cy="1679249"/>
      </dsp:txXfrm>
    </dsp:sp>
    <dsp:sp modelId="{6351DE90-C95B-4FE2-9362-D80EF0629043}">
      <dsp:nvSpPr>
        <dsp:cNvPr id="0" name=""/>
        <dsp:cNvSpPr/>
      </dsp:nvSpPr>
      <dsp:spPr>
        <a:xfrm>
          <a:off x="0" y="2099779"/>
          <a:ext cx="6301601" cy="167924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D4C9208-ACAC-4375-94C1-28DE32A761AA}">
      <dsp:nvSpPr>
        <dsp:cNvPr id="0" name=""/>
        <dsp:cNvSpPr/>
      </dsp:nvSpPr>
      <dsp:spPr>
        <a:xfrm>
          <a:off x="507973" y="2477610"/>
          <a:ext cx="923587" cy="923587"/>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955CF60-0E40-4B22-8579-C64599E04EE7}">
      <dsp:nvSpPr>
        <dsp:cNvPr id="0" name=""/>
        <dsp:cNvSpPr/>
      </dsp:nvSpPr>
      <dsp:spPr>
        <a:xfrm>
          <a:off x="1939533" y="2099779"/>
          <a:ext cx="4362067" cy="16792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721" tIns="177721" rIns="177721" bIns="177721" numCol="1" spcCol="1270" anchor="ctr" anchorCtr="0">
          <a:noAutofit/>
        </a:bodyPr>
        <a:lstStyle/>
        <a:p>
          <a:pPr marL="0" lvl="0" indent="0" algn="l" defTabSz="933450">
            <a:lnSpc>
              <a:spcPct val="100000"/>
            </a:lnSpc>
            <a:spcBef>
              <a:spcPct val="0"/>
            </a:spcBef>
            <a:spcAft>
              <a:spcPct val="35000"/>
            </a:spcAft>
            <a:buNone/>
          </a:pPr>
          <a:r>
            <a:rPr lang="en-US" sz="2100" b="0" i="0" kern="1200"/>
            <a:t>Created structured opportunities for the six colleges to share strategies, troubleshoot together, and build on each other’s ideas.</a:t>
          </a:r>
          <a:endParaRPr lang="en-US" sz="2100" kern="1200"/>
        </a:p>
      </dsp:txBody>
      <dsp:txXfrm>
        <a:off x="1939533" y="2099779"/>
        <a:ext cx="4362067" cy="1679249"/>
      </dsp:txXfrm>
    </dsp:sp>
    <dsp:sp modelId="{C484DED9-2EAD-4134-974D-58E9D791271F}">
      <dsp:nvSpPr>
        <dsp:cNvPr id="0" name=""/>
        <dsp:cNvSpPr/>
      </dsp:nvSpPr>
      <dsp:spPr>
        <a:xfrm>
          <a:off x="0" y="4198841"/>
          <a:ext cx="6301601" cy="167924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E3A2713-8225-4DE2-99DF-7281B93EB4F8}">
      <dsp:nvSpPr>
        <dsp:cNvPr id="0" name=""/>
        <dsp:cNvSpPr/>
      </dsp:nvSpPr>
      <dsp:spPr>
        <a:xfrm>
          <a:off x="507973" y="4576672"/>
          <a:ext cx="923587" cy="923587"/>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4B0EEB2-C50B-4852-AF65-9B35C4B8E691}">
      <dsp:nvSpPr>
        <dsp:cNvPr id="0" name=""/>
        <dsp:cNvSpPr/>
      </dsp:nvSpPr>
      <dsp:spPr>
        <a:xfrm>
          <a:off x="1939533" y="4198841"/>
          <a:ext cx="4362067" cy="16792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721" tIns="177721" rIns="177721" bIns="177721" numCol="1" spcCol="1270" anchor="ctr" anchorCtr="0">
          <a:noAutofit/>
        </a:bodyPr>
        <a:lstStyle/>
        <a:p>
          <a:pPr marL="0" lvl="0" indent="0" algn="l" defTabSz="933450">
            <a:lnSpc>
              <a:spcPct val="100000"/>
            </a:lnSpc>
            <a:spcBef>
              <a:spcPct val="0"/>
            </a:spcBef>
            <a:spcAft>
              <a:spcPct val="35000"/>
            </a:spcAft>
            <a:buNone/>
          </a:pPr>
          <a:r>
            <a:rPr lang="en-US" sz="2100" b="0" i="0" kern="1200"/>
            <a:t>Produced outcomes that you wouldn’t get from a competitive grant model.</a:t>
          </a:r>
          <a:endParaRPr lang="en-US" sz="2100" kern="1200"/>
        </a:p>
      </dsp:txBody>
      <dsp:txXfrm>
        <a:off x="1939533" y="4198841"/>
        <a:ext cx="4362067" cy="167924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366895-F9D9-4CC1-832B-9F67562096F1}">
      <dsp:nvSpPr>
        <dsp:cNvPr id="0" name=""/>
        <dsp:cNvSpPr/>
      </dsp:nvSpPr>
      <dsp:spPr>
        <a:xfrm>
          <a:off x="830" y="148803"/>
          <a:ext cx="3363366" cy="4036040"/>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l" defTabSz="1155700">
            <a:lnSpc>
              <a:spcPct val="90000"/>
            </a:lnSpc>
            <a:spcBef>
              <a:spcPct val="0"/>
            </a:spcBef>
            <a:spcAft>
              <a:spcPct val="35000"/>
            </a:spcAft>
            <a:buNone/>
          </a:pPr>
          <a:r>
            <a:rPr lang="en-US" sz="2600" b="1" kern="1200"/>
            <a:t>This work requires dedicated staff, not add-on roles</a:t>
          </a:r>
        </a:p>
      </dsp:txBody>
      <dsp:txXfrm>
        <a:off x="830" y="1763219"/>
        <a:ext cx="3363366" cy="2421624"/>
      </dsp:txXfrm>
    </dsp:sp>
    <dsp:sp modelId="{F917663D-42C0-499F-A032-19AAD668C284}">
      <dsp:nvSpPr>
        <dsp:cNvPr id="0" name=""/>
        <dsp:cNvSpPr/>
      </dsp:nvSpPr>
      <dsp:spPr>
        <a:xfrm>
          <a:off x="830" y="148803"/>
          <a:ext cx="3363366" cy="1614416"/>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332226" tIns="165100" rIns="332226" bIns="165100" numCol="1" spcCol="1270" anchor="ctr" anchorCtr="0">
          <a:noAutofit/>
        </a:bodyPr>
        <a:lstStyle/>
        <a:p>
          <a:pPr marL="0" lvl="0" indent="0" algn="l" defTabSz="2933700">
            <a:lnSpc>
              <a:spcPct val="90000"/>
            </a:lnSpc>
            <a:spcBef>
              <a:spcPct val="0"/>
            </a:spcBef>
            <a:spcAft>
              <a:spcPct val="35000"/>
            </a:spcAft>
            <a:buNone/>
          </a:pPr>
          <a:r>
            <a:rPr lang="en-US" sz="6600" kern="1200"/>
            <a:t>01</a:t>
          </a:r>
        </a:p>
      </dsp:txBody>
      <dsp:txXfrm>
        <a:off x="830" y="148803"/>
        <a:ext cx="3363366" cy="1614416"/>
      </dsp:txXfrm>
    </dsp:sp>
    <dsp:sp modelId="{0B15E73A-22B2-4298-9F91-7F77BEA48054}">
      <dsp:nvSpPr>
        <dsp:cNvPr id="0" name=""/>
        <dsp:cNvSpPr/>
      </dsp:nvSpPr>
      <dsp:spPr>
        <a:xfrm>
          <a:off x="3633266" y="148803"/>
          <a:ext cx="3363366" cy="4036040"/>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l" defTabSz="1155700">
            <a:lnSpc>
              <a:spcPct val="90000"/>
            </a:lnSpc>
            <a:spcBef>
              <a:spcPct val="0"/>
            </a:spcBef>
            <a:spcAft>
              <a:spcPct val="35000"/>
            </a:spcAft>
            <a:buNone/>
          </a:pPr>
          <a:r>
            <a:rPr lang="en-US" sz="2600" b="1" kern="1200"/>
            <a:t>Student voice and peer models are must-haves, not optional</a:t>
          </a:r>
        </a:p>
      </dsp:txBody>
      <dsp:txXfrm>
        <a:off x="3633266" y="1763219"/>
        <a:ext cx="3363366" cy="2421624"/>
      </dsp:txXfrm>
    </dsp:sp>
    <dsp:sp modelId="{D1D00973-CD5F-4537-A8C8-DB18FFD28AC9}">
      <dsp:nvSpPr>
        <dsp:cNvPr id="0" name=""/>
        <dsp:cNvSpPr/>
      </dsp:nvSpPr>
      <dsp:spPr>
        <a:xfrm>
          <a:off x="3633266" y="148803"/>
          <a:ext cx="3363366" cy="1614416"/>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332226" tIns="165100" rIns="332226" bIns="165100" numCol="1" spcCol="1270" anchor="ctr" anchorCtr="0">
          <a:noAutofit/>
        </a:bodyPr>
        <a:lstStyle/>
        <a:p>
          <a:pPr marL="0" lvl="0" indent="0" algn="l" defTabSz="2933700">
            <a:lnSpc>
              <a:spcPct val="90000"/>
            </a:lnSpc>
            <a:spcBef>
              <a:spcPct val="0"/>
            </a:spcBef>
            <a:spcAft>
              <a:spcPct val="35000"/>
            </a:spcAft>
            <a:buNone/>
          </a:pPr>
          <a:r>
            <a:rPr lang="en-US" sz="6600" kern="1200"/>
            <a:t>02</a:t>
          </a:r>
        </a:p>
      </dsp:txBody>
      <dsp:txXfrm>
        <a:off x="3633266" y="148803"/>
        <a:ext cx="3363366" cy="1614416"/>
      </dsp:txXfrm>
    </dsp:sp>
    <dsp:sp modelId="{9F6DDE27-58BA-4262-B9CC-DFDC7CA34BE1}">
      <dsp:nvSpPr>
        <dsp:cNvPr id="0" name=""/>
        <dsp:cNvSpPr/>
      </dsp:nvSpPr>
      <dsp:spPr>
        <a:xfrm>
          <a:off x="7265702" y="148803"/>
          <a:ext cx="3363366" cy="4036040"/>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l" defTabSz="800100">
            <a:lnSpc>
              <a:spcPct val="90000"/>
            </a:lnSpc>
            <a:spcBef>
              <a:spcPct val="0"/>
            </a:spcBef>
            <a:spcAft>
              <a:spcPct val="35000"/>
            </a:spcAft>
            <a:buNone/>
          </a:pPr>
          <a:r>
            <a:rPr lang="en-US" sz="2600" b="1" kern="1200" dirty="0">
              <a:latin typeface="Calibri" panose="020F0502020204030204"/>
              <a:ea typeface="+mn-ea"/>
              <a:cs typeface="+mn-cs"/>
            </a:rPr>
            <a:t>Community partnerships are strong in connecting students to services.</a:t>
          </a:r>
        </a:p>
      </dsp:txBody>
      <dsp:txXfrm>
        <a:off x="7265702" y="1763219"/>
        <a:ext cx="3363366" cy="2421624"/>
      </dsp:txXfrm>
    </dsp:sp>
    <dsp:sp modelId="{9D42245C-61EE-41B2-85A5-717502242743}">
      <dsp:nvSpPr>
        <dsp:cNvPr id="0" name=""/>
        <dsp:cNvSpPr/>
      </dsp:nvSpPr>
      <dsp:spPr>
        <a:xfrm>
          <a:off x="7265702" y="148803"/>
          <a:ext cx="3363366" cy="1614416"/>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332226" tIns="165100" rIns="332226" bIns="165100" numCol="1" spcCol="1270" anchor="ctr" anchorCtr="0">
          <a:noAutofit/>
        </a:bodyPr>
        <a:lstStyle/>
        <a:p>
          <a:pPr marL="0" lvl="0" indent="0" algn="l" defTabSz="2933700">
            <a:lnSpc>
              <a:spcPct val="90000"/>
            </a:lnSpc>
            <a:spcBef>
              <a:spcPct val="0"/>
            </a:spcBef>
            <a:spcAft>
              <a:spcPct val="35000"/>
            </a:spcAft>
            <a:buNone/>
          </a:pPr>
          <a:r>
            <a:rPr lang="en-US" sz="6600" kern="1200"/>
            <a:t>03</a:t>
          </a:r>
        </a:p>
      </dsp:txBody>
      <dsp:txXfrm>
        <a:off x="7265702" y="148803"/>
        <a:ext cx="3363366" cy="161441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68D358-4E60-4665-B26E-7C78F3D15E82}">
      <dsp:nvSpPr>
        <dsp:cNvPr id="0" name=""/>
        <dsp:cNvSpPr/>
      </dsp:nvSpPr>
      <dsp:spPr>
        <a:xfrm>
          <a:off x="231712" y="452547"/>
          <a:ext cx="1345916" cy="1345916"/>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A0AFA02-31EF-4E5E-B095-9C1573923C65}">
      <dsp:nvSpPr>
        <dsp:cNvPr id="0" name=""/>
        <dsp:cNvSpPr/>
      </dsp:nvSpPr>
      <dsp:spPr>
        <a:xfrm>
          <a:off x="514355" y="735190"/>
          <a:ext cx="780631" cy="780631"/>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3368238-7E08-4AA5-A976-A4AD24DE6098}">
      <dsp:nvSpPr>
        <dsp:cNvPr id="0" name=""/>
        <dsp:cNvSpPr/>
      </dsp:nvSpPr>
      <dsp:spPr>
        <a:xfrm>
          <a:off x="1866039" y="452547"/>
          <a:ext cx="3172516" cy="13459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933450">
            <a:lnSpc>
              <a:spcPct val="100000"/>
            </a:lnSpc>
            <a:spcBef>
              <a:spcPct val="0"/>
            </a:spcBef>
            <a:spcAft>
              <a:spcPct val="35000"/>
            </a:spcAft>
            <a:buNone/>
          </a:pPr>
          <a:r>
            <a:rPr lang="en-US" sz="2100" kern="1200" dirty="0"/>
            <a:t>Elevate holistic student support in the 2040 Attainment Goal Framework. </a:t>
          </a:r>
        </a:p>
      </dsp:txBody>
      <dsp:txXfrm>
        <a:off x="1866039" y="452547"/>
        <a:ext cx="3172516" cy="1345916"/>
      </dsp:txXfrm>
    </dsp:sp>
    <dsp:sp modelId="{02FC0D90-AD88-461D-B20B-6FB5BBBCFBF7}">
      <dsp:nvSpPr>
        <dsp:cNvPr id="0" name=""/>
        <dsp:cNvSpPr/>
      </dsp:nvSpPr>
      <dsp:spPr>
        <a:xfrm>
          <a:off x="5591343" y="452547"/>
          <a:ext cx="1345916" cy="1345916"/>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DA7BECC-240C-4488-9FBC-497DD4CDA4EE}">
      <dsp:nvSpPr>
        <dsp:cNvPr id="0" name=""/>
        <dsp:cNvSpPr/>
      </dsp:nvSpPr>
      <dsp:spPr>
        <a:xfrm>
          <a:off x="5873985" y="735190"/>
          <a:ext cx="780631" cy="780631"/>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D452C32-8FFB-4FB9-8A51-E8084706785A}">
      <dsp:nvSpPr>
        <dsp:cNvPr id="0" name=""/>
        <dsp:cNvSpPr/>
      </dsp:nvSpPr>
      <dsp:spPr>
        <a:xfrm>
          <a:off x="7225670" y="452547"/>
          <a:ext cx="3172516" cy="13459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933450">
            <a:lnSpc>
              <a:spcPct val="100000"/>
            </a:lnSpc>
            <a:spcBef>
              <a:spcPct val="0"/>
            </a:spcBef>
            <a:spcAft>
              <a:spcPct val="35000"/>
            </a:spcAft>
            <a:buNone/>
          </a:pPr>
          <a:r>
            <a:rPr lang="en-US" sz="2100" kern="1200" dirty="0"/>
            <a:t>Make the Hunger-Free Campus grant permanent and grow the funding pool.</a:t>
          </a:r>
        </a:p>
      </dsp:txBody>
      <dsp:txXfrm>
        <a:off x="7225670" y="452547"/>
        <a:ext cx="3172516" cy="1345916"/>
      </dsp:txXfrm>
    </dsp:sp>
    <dsp:sp modelId="{8B89A86F-C010-4790-9944-139DD43C60CA}">
      <dsp:nvSpPr>
        <dsp:cNvPr id="0" name=""/>
        <dsp:cNvSpPr/>
      </dsp:nvSpPr>
      <dsp:spPr>
        <a:xfrm>
          <a:off x="231712" y="2535184"/>
          <a:ext cx="1345916" cy="1345916"/>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003E47B-3A48-4129-B716-7F9F28D82835}">
      <dsp:nvSpPr>
        <dsp:cNvPr id="0" name=""/>
        <dsp:cNvSpPr/>
      </dsp:nvSpPr>
      <dsp:spPr>
        <a:xfrm>
          <a:off x="514355" y="2817826"/>
          <a:ext cx="780631" cy="780631"/>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BA4B54C-1A78-4409-ACAB-B92F6706A69F}">
      <dsp:nvSpPr>
        <dsp:cNvPr id="0" name=""/>
        <dsp:cNvSpPr/>
      </dsp:nvSpPr>
      <dsp:spPr>
        <a:xfrm>
          <a:off x="1866039" y="2535184"/>
          <a:ext cx="3172516" cy="13459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933450">
            <a:lnSpc>
              <a:spcPct val="100000"/>
            </a:lnSpc>
            <a:spcBef>
              <a:spcPct val="0"/>
            </a:spcBef>
            <a:spcAft>
              <a:spcPct val="35000"/>
            </a:spcAft>
            <a:buNone/>
          </a:pPr>
          <a:r>
            <a:rPr lang="en-US" sz="2100" kern="1200" dirty="0"/>
            <a:t>Create a dedicated state funding stream for basic needs coordination positions.</a:t>
          </a:r>
        </a:p>
      </dsp:txBody>
      <dsp:txXfrm>
        <a:off x="1866039" y="2535184"/>
        <a:ext cx="3172516" cy="1345916"/>
      </dsp:txXfrm>
    </dsp:sp>
    <dsp:sp modelId="{408DEE6A-0204-4796-AA0C-DBF5184551A0}">
      <dsp:nvSpPr>
        <dsp:cNvPr id="0" name=""/>
        <dsp:cNvSpPr/>
      </dsp:nvSpPr>
      <dsp:spPr>
        <a:xfrm>
          <a:off x="5591343" y="2535184"/>
          <a:ext cx="1345916" cy="1345916"/>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B857655-6B2E-4C2C-89C0-1C0B00D6D3A8}">
      <dsp:nvSpPr>
        <dsp:cNvPr id="0" name=""/>
        <dsp:cNvSpPr/>
      </dsp:nvSpPr>
      <dsp:spPr>
        <a:xfrm>
          <a:off x="5873985" y="2817826"/>
          <a:ext cx="780631" cy="780631"/>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5E96815-9769-404B-903D-A9AFD6F15334}">
      <dsp:nvSpPr>
        <dsp:cNvPr id="0" name=""/>
        <dsp:cNvSpPr/>
      </dsp:nvSpPr>
      <dsp:spPr>
        <a:xfrm>
          <a:off x="7225670" y="2535184"/>
          <a:ext cx="3172516" cy="13459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933450">
            <a:lnSpc>
              <a:spcPct val="100000"/>
            </a:lnSpc>
            <a:spcBef>
              <a:spcPct val="0"/>
            </a:spcBef>
            <a:spcAft>
              <a:spcPct val="35000"/>
            </a:spcAft>
            <a:buNone/>
          </a:pPr>
          <a:r>
            <a:rPr lang="en-US" sz="2100" kern="1200" dirty="0"/>
            <a:t>Invest in a shared data infrastructure across New Jersey community colleges. </a:t>
          </a:r>
        </a:p>
      </dsp:txBody>
      <dsp:txXfrm>
        <a:off x="7225670" y="2535184"/>
        <a:ext cx="3172516" cy="1345916"/>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6/7/layout/LinearBlockProcessNumbered">
  <dgm:title val="Linear Block Process Numbered"/>
  <dgm:desc val="Used to show a progression; a timeline; sequential steps in a task, process, or workflow; or to emphasize movement or direction. Automatic numbers have been introduced to show the steps of the process. Level 1 text and Level 2 text both appears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01</a:t>
              </a:r>
            </a:p>
          </dgm:t>
        </dgm:pt>
        <dgm:pt modelId="201" type="sibTrans" cxnId="5">
          <dgm:prSet phldrT="2"/>
          <dgm:t>
            <a:bodyPr/>
            <a:lstStyle/>
            <a:p>
              <a:r>
                <a:t>02</a:t>
              </a:r>
            </a:p>
          </dgm:t>
        </dgm:pt>
        <dgm:pt modelId="301" type="sibTrans" cxnId="6">
          <dgm:prSet phldrT="3"/>
          <dgm:t>
            <a:bodyPr/>
            <a:lstStyle/>
            <a:p>
              <a:r>
                <a:t>03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sibTransNodeRect" op="equ"/>
      <dgm:constr type="primFontSz" for="des" forName="nodeRect" op="equ"/>
    </dgm:constrLst>
    <dgm:ruleLst/>
    <dgm:forEach name="Name4" axis="ch" ptType="node">
      <dgm:layoutNode name="compositeNode">
        <dgm:varLst>
          <dgm:bulletEnabled val="1"/>
        </dgm:varLst>
        <dgm:alg type="composite"/>
        <dgm:constrLst>
          <dgm:constr type="h" refType="w" op="lte" fact="1.2"/>
          <dgm:constr type="w" for="ch" forName="bgRect" refType="w"/>
          <dgm:constr type="h" for="ch" forName="bgRect" refType="h"/>
          <dgm:constr type="t" for="ch" forName="bgRect"/>
          <dgm:constr type="l" for="ch" forName="bgRect"/>
          <dgm:constr type="w" for="ch" forName="sibTransNodeRect" refType="w" refFor="ch" refForName="bgRect"/>
          <dgm:constr type="h" for="ch" forName="sibTransNodeRect" refType="h" refFor="ch" refForName="bgRect" fact="0.4"/>
          <dgm:constr type="t" for="ch" forName="sibTransNodeRect"/>
          <dgm:constr type="l" for="ch" forName="sibTransNodeRect"/>
          <dgm:constr type="r" for="ch" forName="nodeRect" refType="r" refFor="ch" refForName="bgRect"/>
          <dgm:constr type="h" for="ch" forName="nodeRect" refType="h" refFor="ch" refForName="bgRect" fact="0.6"/>
          <dgm:constr type="t" for="ch" forName="nodeRect" refType="b" refFor="ch" refForName="sibTransNodeRect"/>
          <dgm:constr type="l" for="ch" forName="nodeRect" refType="l" refFor="ch" refForName="bgRect"/>
        </dgm:constrLst>
        <dgm:ruleLst>
          <dgm:rule type="w" for="ch" forName="nodeRect" val="NaN" fact="NaN" max="30"/>
        </dgm:ruleLst>
        <dgm:layoutNode name="bgRect" styleLbl="alignNode1">
          <dgm:alg type="sp"/>
          <dgm:shape xmlns:r="http://schemas.openxmlformats.org/officeDocument/2006/relationships" type="rect" r:blip="">
            <dgm:adjLst>
              <dgm:adj idx="1" val="0.05"/>
            </dgm:adjLst>
          </dgm:shape>
          <dgm:presOf axis="self"/>
          <dgm:constrLst/>
          <dgm:ruleLst/>
        </dgm:layoutNode>
        <dgm:forEach name="Name19" axis="followSib" ptType="sibTrans" hideLastTrans="0" cnt="1">
          <dgm:layoutNode name="sibTransNodeRect" styleLbl="alignNode1">
            <dgm:varLst>
              <dgm:chMax val="0"/>
              <dgm:bulletEnabled val="1"/>
            </dgm:varLst>
            <dgm:presOf axis="self"/>
            <dgm:alg type="tx">
              <dgm:param type="parTxLTRAlign" val="l"/>
              <dgm:param type="parTxRTLAlign" val="l"/>
            </dgm:alg>
            <dgm:shape xmlns:r="http://schemas.openxmlformats.org/officeDocument/2006/relationships" type="rect" r:blip="" hideGeom="1">
              <dgm:adjLst/>
            </dgm:shape>
            <dgm:constrLst>
              <dgm:constr type="primFontSz" val="66"/>
              <dgm:constr type="tMarg" val="13"/>
              <dgm:constr type="lMarg" refType="w" fact="0.28"/>
              <dgm:constr type="rMarg" refType="w" fact="0.28"/>
              <dgm:constr type="bMarg" val="13"/>
            </dgm:constrLst>
            <dgm:ruleLst>
              <dgm:rule type="primFontSz" val="14" fact="NaN" max="NaN"/>
              <dgm:rule type="tMarg" val="13" fact="NaN" max="NaN"/>
            </dgm:ruleLst>
          </dgm:layoutNode>
        </dgm:forEach>
        <dgm:layoutNode name="nodeRect" styleLbl="alignNode1" moveWith="bgRect">
          <dgm:varLst>
            <dgm:bulletEnabled val="1"/>
          </dgm:varLst>
          <dgm:alg type="tx">
            <dgm:param type="parTxLTRAlign" val="l"/>
            <dgm:param type="parTxRTLAlign" val="r"/>
            <dgm:param type="txAnchorVert" val="t"/>
            <dgm:param type="stBulletLvl" val="2"/>
          </dgm:alg>
          <dgm:shape xmlns:r="http://schemas.openxmlformats.org/officeDocument/2006/relationships" type="rect" r:blip="" hideGeom="1">
            <dgm:adjLst/>
          </dgm:shape>
          <dgm:presOf axis="desOrSelf" ptType="node"/>
          <dgm:constrLst>
            <dgm:constr type="primFontSz" val="26"/>
            <dgm:constr type="tMarg"/>
            <dgm:constr type="lMarg" refType="w" fact="0.28"/>
            <dgm:constr type="rMarg" refType="w" fact="0.28"/>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1">
            <a:buAutoNum type="arabicParenBoth"/>
          </dgm1611:buPr>
        </dgm1611:autoBuNodeInfo>
      </dgm1611:autoBuNodeInfoLst>
    </a:ext>
  </dgm:extLst>
</dgm:layoutDef>
</file>

<file path=ppt/diagrams/layout3.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04311C9-8C91-8349-BCEB-BF718D95EE1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74F39C1C-60F0-A143-8F58-19D3AAD5E1C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5B5B384-BB8E-6E40-A30B-214EB783D698}" type="datetimeFigureOut">
              <a:rPr lang="en-US" smtClean="0"/>
              <a:t>6/9/2026</a:t>
            </a:fld>
            <a:endParaRPr lang="en-US"/>
          </a:p>
        </p:txBody>
      </p:sp>
      <p:sp>
        <p:nvSpPr>
          <p:cNvPr id="4" name="Footer Placeholder 3">
            <a:extLst>
              <a:ext uri="{FF2B5EF4-FFF2-40B4-BE49-F238E27FC236}">
                <a16:creationId xmlns:a16="http://schemas.microsoft.com/office/drawing/2014/main" id="{7DF8AFF6-A982-614E-926F-1B318DEAF0F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333103E5-010B-9A48-B389-C9D955AF993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E5154C6-3F6C-6748-A461-E2EC67BB0198}" type="slidenum">
              <a:rPr lang="en-US" smtClean="0"/>
              <a:t>‹#›</a:t>
            </a:fld>
            <a:endParaRPr lang="en-US"/>
          </a:p>
        </p:txBody>
      </p:sp>
    </p:spTree>
    <p:extLst>
      <p:ext uri="{BB962C8B-B14F-4D97-AF65-F5344CB8AC3E}">
        <p14:creationId xmlns:p14="http://schemas.microsoft.com/office/powerpoint/2010/main" val="33096415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09E369-E4BA-DB4A-8EBF-838D89A4DB69}" type="datetimeFigureOut">
              <a:rPr lang="en-US" smtClean="0"/>
              <a:t>6/9/2026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AEA3F0-3D97-BC48-9F9A-9F6D24EA782D}" type="slidenum">
              <a:rPr lang="en-US" smtClean="0"/>
              <a:t>‹#›</a:t>
            </a:fld>
            <a:endParaRPr lang="en-US"/>
          </a:p>
        </p:txBody>
      </p:sp>
    </p:spTree>
    <p:extLst>
      <p:ext uri="{BB962C8B-B14F-4D97-AF65-F5344CB8AC3E}">
        <p14:creationId xmlns:p14="http://schemas.microsoft.com/office/powerpoint/2010/main" val="8777060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AEA3F0-3D97-BC48-9F9A-9F6D24EA782D}" type="slidenum">
              <a:rPr lang="en-US" smtClean="0"/>
              <a:t>1</a:t>
            </a:fld>
            <a:endParaRPr lang="en-US"/>
          </a:p>
        </p:txBody>
      </p:sp>
    </p:spTree>
    <p:extLst>
      <p:ext uri="{BB962C8B-B14F-4D97-AF65-F5344CB8AC3E}">
        <p14:creationId xmlns:p14="http://schemas.microsoft.com/office/powerpoint/2010/main" val="23986508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8E27D6-97FC-0D10-DD24-A801B3923E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8DED52-DE18-A756-B117-20E9C02E500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0173E53-1BFF-71AD-E349-A0AD637E149E}"/>
              </a:ext>
            </a:extLst>
          </p:cNvPr>
          <p:cNvSpPr>
            <a:spLocks noGrp="1"/>
          </p:cNvSpPr>
          <p:nvPr>
            <p:ph type="body" idx="1"/>
          </p:nvPr>
        </p:nvSpPr>
        <p:spPr/>
        <p:txBody>
          <a:bodyPr/>
          <a:lstStyle/>
          <a:p>
            <a:endParaRPr lang="en-US" dirty="0">
              <a:highlight>
                <a:srgbClr val="FFFF00"/>
              </a:highlight>
            </a:endParaRPr>
          </a:p>
        </p:txBody>
      </p:sp>
      <p:sp>
        <p:nvSpPr>
          <p:cNvPr id="4" name="Slide Number Placeholder 3">
            <a:extLst>
              <a:ext uri="{FF2B5EF4-FFF2-40B4-BE49-F238E27FC236}">
                <a16:creationId xmlns:a16="http://schemas.microsoft.com/office/drawing/2014/main" id="{21917A0C-9FB5-B84B-09C0-CF6671C477A9}"/>
              </a:ext>
            </a:extLst>
          </p:cNvPr>
          <p:cNvSpPr>
            <a:spLocks noGrp="1"/>
          </p:cNvSpPr>
          <p:nvPr>
            <p:ph type="sldNum" sz="quarter" idx="5"/>
          </p:nvPr>
        </p:nvSpPr>
        <p:spPr/>
        <p:txBody>
          <a:bodyPr/>
          <a:lstStyle/>
          <a:p>
            <a:fld id="{59AEA3F0-3D97-BC48-9F9A-9F6D24EA782D}" type="slidenum">
              <a:rPr lang="en-US" smtClean="0"/>
              <a:t>10</a:t>
            </a:fld>
            <a:endParaRPr lang="en-US"/>
          </a:p>
        </p:txBody>
      </p:sp>
    </p:spTree>
    <p:extLst>
      <p:ext uri="{BB962C8B-B14F-4D97-AF65-F5344CB8AC3E}">
        <p14:creationId xmlns:p14="http://schemas.microsoft.com/office/powerpoint/2010/main" val="32609831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AEA3F0-3D97-BC48-9F9A-9F6D24EA782D}" type="slidenum">
              <a:rPr lang="en-US" smtClean="0"/>
              <a:t>11</a:t>
            </a:fld>
            <a:endParaRPr lang="en-US"/>
          </a:p>
        </p:txBody>
      </p:sp>
    </p:spTree>
    <p:extLst>
      <p:ext uri="{BB962C8B-B14F-4D97-AF65-F5344CB8AC3E}">
        <p14:creationId xmlns:p14="http://schemas.microsoft.com/office/powerpoint/2010/main" val="41517395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highlight>
                <a:srgbClr val="FFFF00"/>
              </a:highlight>
            </a:endParaRPr>
          </a:p>
        </p:txBody>
      </p:sp>
      <p:sp>
        <p:nvSpPr>
          <p:cNvPr id="4" name="Slide Number Placeholder 3"/>
          <p:cNvSpPr>
            <a:spLocks noGrp="1"/>
          </p:cNvSpPr>
          <p:nvPr>
            <p:ph type="sldNum" sz="quarter" idx="5"/>
          </p:nvPr>
        </p:nvSpPr>
        <p:spPr/>
        <p:txBody>
          <a:bodyPr/>
          <a:lstStyle/>
          <a:p>
            <a:fld id="{59AEA3F0-3D97-BC48-9F9A-9F6D24EA782D}" type="slidenum">
              <a:rPr lang="en-US" smtClean="0"/>
              <a:t>12</a:t>
            </a:fld>
            <a:endParaRPr lang="en-US"/>
          </a:p>
        </p:txBody>
      </p:sp>
    </p:spTree>
    <p:extLst>
      <p:ext uri="{BB962C8B-B14F-4D97-AF65-F5344CB8AC3E}">
        <p14:creationId xmlns:p14="http://schemas.microsoft.com/office/powerpoint/2010/main" val="24704059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AEA3F0-3D97-BC48-9F9A-9F6D24EA782D}" type="slidenum">
              <a:rPr lang="en-US" smtClean="0"/>
              <a:t>2</a:t>
            </a:fld>
            <a:endParaRPr lang="en-US"/>
          </a:p>
        </p:txBody>
      </p:sp>
    </p:spTree>
    <p:extLst>
      <p:ext uri="{BB962C8B-B14F-4D97-AF65-F5344CB8AC3E}">
        <p14:creationId xmlns:p14="http://schemas.microsoft.com/office/powerpoint/2010/main" val="27111575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highlight>
                <a:srgbClr val="FFFF00"/>
              </a:highlight>
            </a:endParaRPr>
          </a:p>
        </p:txBody>
      </p:sp>
      <p:sp>
        <p:nvSpPr>
          <p:cNvPr id="4" name="Slide Number Placeholder 3"/>
          <p:cNvSpPr>
            <a:spLocks noGrp="1"/>
          </p:cNvSpPr>
          <p:nvPr>
            <p:ph type="sldNum" sz="quarter" idx="5"/>
          </p:nvPr>
        </p:nvSpPr>
        <p:spPr/>
        <p:txBody>
          <a:bodyPr/>
          <a:lstStyle/>
          <a:p>
            <a:fld id="{59AEA3F0-3D97-BC48-9F9A-9F6D24EA782D}" type="slidenum">
              <a:rPr lang="en-US" smtClean="0"/>
              <a:t>3</a:t>
            </a:fld>
            <a:endParaRPr lang="en-US"/>
          </a:p>
        </p:txBody>
      </p:sp>
    </p:spTree>
    <p:extLst>
      <p:ext uri="{BB962C8B-B14F-4D97-AF65-F5344CB8AC3E}">
        <p14:creationId xmlns:p14="http://schemas.microsoft.com/office/powerpoint/2010/main" val="19115367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AEA3F0-3D97-BC48-9F9A-9F6D24EA782D}" type="slidenum">
              <a:rPr lang="en-US" smtClean="0"/>
              <a:t>4</a:t>
            </a:fld>
            <a:endParaRPr lang="en-US"/>
          </a:p>
        </p:txBody>
      </p:sp>
    </p:spTree>
    <p:extLst>
      <p:ext uri="{BB962C8B-B14F-4D97-AF65-F5344CB8AC3E}">
        <p14:creationId xmlns:p14="http://schemas.microsoft.com/office/powerpoint/2010/main" val="30299663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AEA3F0-3D97-BC48-9F9A-9F6D24EA782D}" type="slidenum">
              <a:rPr lang="en-US" smtClean="0"/>
              <a:t>5</a:t>
            </a:fld>
            <a:endParaRPr lang="en-US"/>
          </a:p>
        </p:txBody>
      </p:sp>
    </p:spTree>
    <p:extLst>
      <p:ext uri="{BB962C8B-B14F-4D97-AF65-F5344CB8AC3E}">
        <p14:creationId xmlns:p14="http://schemas.microsoft.com/office/powerpoint/2010/main" val="30602381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The work was guided and structured through a community of practice model.</a:t>
            </a:r>
          </a:p>
          <a:p>
            <a:endParaRPr lang="en-US" dirty="0"/>
          </a:p>
          <a:p>
            <a:pPr marL="800100" lvl="1" indent="-342900">
              <a:buFont typeface="Arial" panose="020B0604020202020204" pitchFamily="34" charset="0"/>
              <a:buChar char="•"/>
            </a:pPr>
            <a:r>
              <a:rPr lang="en-US" sz="2000" b="1" dirty="0"/>
              <a:t>Accelerated adoption </a:t>
            </a:r>
            <a:r>
              <a:rPr lang="en-US" sz="2000" dirty="0"/>
              <a:t>– practices shifted across NJ’s remaining 12 community colleges as participants shared strategies formally at convenings or informally through conversations.</a:t>
            </a:r>
          </a:p>
          <a:p>
            <a:pPr marL="800100" lvl="1" indent="-342900">
              <a:buFont typeface="Arial" panose="020B0604020202020204" pitchFamily="34" charset="0"/>
              <a:buChar char="•"/>
            </a:pPr>
            <a:r>
              <a:rPr lang="en-US" sz="2000" b="1" dirty="0"/>
              <a:t>Surfaced place-based variation – </a:t>
            </a:r>
            <a:r>
              <a:rPr lang="en-US" sz="2000" dirty="0"/>
              <a:t>each college has a distinct and unique college population shaped by county demographics and community resources, allowing colleges to adapt rather than replicate.</a:t>
            </a:r>
            <a:endParaRPr lang="en-US" sz="2000" b="1" dirty="0"/>
          </a:p>
          <a:p>
            <a:pPr marL="800100" lvl="1" indent="-342900">
              <a:buFont typeface="Arial" panose="020B0604020202020204" pitchFamily="34" charset="0"/>
              <a:buChar char="•"/>
            </a:pPr>
            <a:r>
              <a:rPr lang="en-US" sz="2000" b="1" dirty="0"/>
              <a:t>Developed system-level leadership – </a:t>
            </a:r>
            <a:r>
              <a:rPr lang="en-US" sz="2000" dirty="0"/>
              <a:t>empowered college staff and practitioners to lead and champion this work within the NJCCC and throughout the state.</a:t>
            </a:r>
          </a:p>
          <a:p>
            <a:endParaRPr lang="en-US" dirty="0"/>
          </a:p>
        </p:txBody>
      </p:sp>
      <p:sp>
        <p:nvSpPr>
          <p:cNvPr id="4" name="Slide Number Placeholder 3"/>
          <p:cNvSpPr>
            <a:spLocks noGrp="1"/>
          </p:cNvSpPr>
          <p:nvPr>
            <p:ph type="sldNum" sz="quarter" idx="5"/>
          </p:nvPr>
        </p:nvSpPr>
        <p:spPr/>
        <p:txBody>
          <a:bodyPr/>
          <a:lstStyle/>
          <a:p>
            <a:fld id="{59AEA3F0-3D97-BC48-9F9A-9F6D24EA782D}" type="slidenum">
              <a:rPr lang="en-US" smtClean="0"/>
              <a:t>6</a:t>
            </a:fld>
            <a:endParaRPr lang="en-US"/>
          </a:p>
        </p:txBody>
      </p:sp>
    </p:spTree>
    <p:extLst>
      <p:ext uri="{BB962C8B-B14F-4D97-AF65-F5344CB8AC3E}">
        <p14:creationId xmlns:p14="http://schemas.microsoft.com/office/powerpoint/2010/main" val="27111575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C8399D-1151-FC69-D520-212EB0AFD66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4B4DEB2-BA9E-43B6-97C9-41EEA7425F3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623D77F-7BC8-2550-DBFE-F53F4CA2A4E7}"/>
              </a:ext>
            </a:extLst>
          </p:cNvPr>
          <p:cNvSpPr>
            <a:spLocks noGrp="1"/>
          </p:cNvSpPr>
          <p:nvPr>
            <p:ph type="body" idx="1"/>
          </p:nvPr>
        </p:nvSpPr>
        <p:spPr/>
        <p:txBody>
          <a:bodyPr/>
          <a:lstStyle/>
          <a:p>
            <a:endParaRPr lang="en-US" dirty="0">
              <a:highlight>
                <a:srgbClr val="FFFF00"/>
              </a:highlight>
            </a:endParaRPr>
          </a:p>
        </p:txBody>
      </p:sp>
      <p:sp>
        <p:nvSpPr>
          <p:cNvPr id="4" name="Slide Number Placeholder 3">
            <a:extLst>
              <a:ext uri="{FF2B5EF4-FFF2-40B4-BE49-F238E27FC236}">
                <a16:creationId xmlns:a16="http://schemas.microsoft.com/office/drawing/2014/main" id="{7DF62B08-E688-C109-12F3-C27983DBF381}"/>
              </a:ext>
            </a:extLst>
          </p:cNvPr>
          <p:cNvSpPr>
            <a:spLocks noGrp="1"/>
          </p:cNvSpPr>
          <p:nvPr>
            <p:ph type="sldNum" sz="quarter" idx="5"/>
          </p:nvPr>
        </p:nvSpPr>
        <p:spPr/>
        <p:txBody>
          <a:bodyPr/>
          <a:lstStyle/>
          <a:p>
            <a:fld id="{59AEA3F0-3D97-BC48-9F9A-9F6D24EA782D}" type="slidenum">
              <a:rPr lang="en-US" smtClean="0"/>
              <a:t>7</a:t>
            </a:fld>
            <a:endParaRPr lang="en-US"/>
          </a:p>
        </p:txBody>
      </p:sp>
    </p:spTree>
    <p:extLst>
      <p:ext uri="{BB962C8B-B14F-4D97-AF65-F5344CB8AC3E}">
        <p14:creationId xmlns:p14="http://schemas.microsoft.com/office/powerpoint/2010/main" val="6110720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AEA3F0-3D97-BC48-9F9A-9F6D24EA782D}" type="slidenum">
              <a:rPr lang="en-US" smtClean="0"/>
              <a:t>8</a:t>
            </a:fld>
            <a:endParaRPr lang="en-US"/>
          </a:p>
        </p:txBody>
      </p:sp>
    </p:spTree>
    <p:extLst>
      <p:ext uri="{BB962C8B-B14F-4D97-AF65-F5344CB8AC3E}">
        <p14:creationId xmlns:p14="http://schemas.microsoft.com/office/powerpoint/2010/main" val="1415435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Camden County College and Hudson County Community College demonstrated how elevating student voice uncovers real barriers to access and drives meaningful change. Through partnerships with students, clubs, and organizations—and collaboration with community and government partners—these institutions expanded access and strengthened trauma-informed, student-centered care systems.</a:t>
            </a:r>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Ocean County College and Sussex County Community College showed how intentional outreach strategies can reduce stigma and increase engagement with campus supports. By leveraging technology, engaging faculty and staff, and implementing basic needs navigators, these colleges created innovative pathways that normalize help-seeking and connect students to timely, tailored support. </a:t>
            </a:r>
          </a:p>
          <a:p>
            <a:pPr marL="171450" indent="-171450">
              <a:buFont typeface="Arial" panose="020B0604020202020204" pitchFamily="34" charset="0"/>
              <a:buChar char="•"/>
            </a:pPr>
            <a:endParaRPr lang="en-US" sz="1200" b="0" i="0" u="none" strike="noStrike" kern="1200" baseline="0" dirty="0">
              <a:solidFill>
                <a:schemeClr val="tx1"/>
              </a:solidFill>
              <a:latin typeface="+mn-lt"/>
              <a:ea typeface="+mn-ea"/>
              <a:cs typeface="+mn-cs"/>
            </a:endParaRP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Essex County College and Rowan College at Burlington County demonstrated how proactive outreach and cross-sector partnerships can increase students' awareness of and use of public benefits. By leveraging data to identify student needs, building trusted partnerships with community and county agencies, and hosting on-campus SNAP outreach and enrollment events, these colleges created accessible pathways that help students understand eligibility requirements, complete applications, and access critical social services.</a:t>
            </a:r>
          </a:p>
          <a:p>
            <a:pPr marL="171450" indent="-171450">
              <a:buFont typeface="Arial" panose="020B0604020202020204" pitchFamily="34" charset="0"/>
              <a:buChar char="•"/>
            </a:pPr>
            <a:endParaRPr lang="en-US" sz="1200" b="0" i="0" u="none" strike="noStrike" kern="1200" baseline="0" dirty="0">
              <a:solidFill>
                <a:schemeClr val="tx1"/>
              </a:solidFill>
              <a:latin typeface="+mn-lt"/>
              <a:ea typeface="+mn-ea"/>
              <a:cs typeface="+mn-cs"/>
            </a:endParaRPr>
          </a:p>
          <a:p>
            <a:pPr marL="171450" indent="-171450">
              <a:buFont typeface="Arial" panose="020B0604020202020204" pitchFamily="34" charset="0"/>
              <a:buChar char="•"/>
            </a:pPr>
            <a:endParaRPr lang="en-US" b="0" dirty="0"/>
          </a:p>
        </p:txBody>
      </p:sp>
      <p:sp>
        <p:nvSpPr>
          <p:cNvPr id="4" name="Slide Number Placeholder 3"/>
          <p:cNvSpPr>
            <a:spLocks noGrp="1"/>
          </p:cNvSpPr>
          <p:nvPr>
            <p:ph type="sldNum" sz="quarter" idx="5"/>
          </p:nvPr>
        </p:nvSpPr>
        <p:spPr/>
        <p:txBody>
          <a:bodyPr/>
          <a:lstStyle/>
          <a:p>
            <a:fld id="{59AEA3F0-3D97-BC48-9F9A-9F6D24EA782D}" type="slidenum">
              <a:rPr lang="en-US" smtClean="0"/>
              <a:t>9</a:t>
            </a:fld>
            <a:endParaRPr lang="en-US"/>
          </a:p>
        </p:txBody>
      </p:sp>
    </p:spTree>
    <p:extLst>
      <p:ext uri="{BB962C8B-B14F-4D97-AF65-F5344CB8AC3E}">
        <p14:creationId xmlns:p14="http://schemas.microsoft.com/office/powerpoint/2010/main" val="378035699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E4217AF-07A3-6C4C-8B5D-445707591CA2}"/>
              </a:ext>
            </a:extLst>
          </p:cNvPr>
          <p:cNvSpPr/>
          <p:nvPr userDrawn="1"/>
        </p:nvSpPr>
        <p:spPr>
          <a:xfrm>
            <a:off x="0" y="0"/>
            <a:ext cx="12192000" cy="5108448"/>
          </a:xfrm>
          <a:prstGeom prst="rect">
            <a:avLst/>
          </a:prstGeom>
          <a:solidFill>
            <a:srgbClr val="2BBAB5">
              <a:alpha val="8992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BBAB5"/>
              </a:solidFill>
            </a:endParaRPr>
          </a:p>
        </p:txBody>
      </p:sp>
      <p:sp>
        <p:nvSpPr>
          <p:cNvPr id="2" name="Title 1">
            <a:extLst>
              <a:ext uri="{FF2B5EF4-FFF2-40B4-BE49-F238E27FC236}">
                <a16:creationId xmlns:a16="http://schemas.microsoft.com/office/drawing/2014/main" id="{64623AF2-0677-E044-A049-C8C2514EA9DA}"/>
              </a:ext>
            </a:extLst>
          </p:cNvPr>
          <p:cNvSpPr>
            <a:spLocks noGrp="1"/>
          </p:cNvSpPr>
          <p:nvPr>
            <p:ph type="ctrTitle"/>
          </p:nvPr>
        </p:nvSpPr>
        <p:spPr>
          <a:xfrm>
            <a:off x="952500" y="1839689"/>
            <a:ext cx="9748158" cy="1648506"/>
          </a:xfrm>
        </p:spPr>
        <p:txBody>
          <a:bodyPr lIns="0" tIns="0" rIns="0" bIns="0" anchor="t" anchorCtr="0"/>
          <a:lstStyle>
            <a:lvl1pPr algn="l">
              <a:defRPr sz="6000" b="1" i="0">
                <a:solidFill>
                  <a:schemeClr val="accent1"/>
                </a:solidFill>
                <a:latin typeface="Calibri" panose="020F0502020204030204" pitchFamily="34" charset="0"/>
                <a:cs typeface="Calibri" panose="020F050202020403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80B880AB-AC22-DA41-BD43-3480FDC79C06}"/>
              </a:ext>
            </a:extLst>
          </p:cNvPr>
          <p:cNvSpPr>
            <a:spLocks noGrp="1"/>
          </p:cNvSpPr>
          <p:nvPr>
            <p:ph type="subTitle" idx="1" hasCustomPrompt="1"/>
          </p:nvPr>
        </p:nvSpPr>
        <p:spPr>
          <a:xfrm>
            <a:off x="970211" y="5533160"/>
            <a:ext cx="4243754" cy="360362"/>
          </a:xfrm>
        </p:spPr>
        <p:txBody>
          <a:bodyPr lIns="0" tIns="0" rIns="0" bIns="0"/>
          <a:lstStyle>
            <a:lvl1pPr marL="0" indent="0" algn="l">
              <a:buNone/>
              <a:defRPr sz="2000" b="0" i="0">
                <a:solidFill>
                  <a:srgbClr val="095E65"/>
                </a:solidFill>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Authors</a:t>
            </a:r>
          </a:p>
        </p:txBody>
      </p:sp>
      <p:pic>
        <p:nvPicPr>
          <p:cNvPr id="6" name="Picture 5">
            <a:extLst>
              <a:ext uri="{FF2B5EF4-FFF2-40B4-BE49-F238E27FC236}">
                <a16:creationId xmlns:a16="http://schemas.microsoft.com/office/drawing/2014/main" id="{11016867-A0EA-CC4B-AF32-F7E62F7D2BDC}"/>
              </a:ext>
            </a:extLst>
          </p:cNvPr>
          <p:cNvPicPr>
            <a:picLocks noChangeAspect="1"/>
          </p:cNvPicPr>
          <p:nvPr userDrawn="1"/>
        </p:nvPicPr>
        <p:blipFill>
          <a:blip r:embed="rId2"/>
          <a:srcRect/>
          <a:stretch/>
        </p:blipFill>
        <p:spPr>
          <a:xfrm>
            <a:off x="8931729" y="5536374"/>
            <a:ext cx="2795815" cy="854352"/>
          </a:xfrm>
          <a:prstGeom prst="rect">
            <a:avLst/>
          </a:prstGeom>
        </p:spPr>
      </p:pic>
      <p:sp>
        <p:nvSpPr>
          <p:cNvPr id="8" name="Text Placeholder 7">
            <a:extLst>
              <a:ext uri="{FF2B5EF4-FFF2-40B4-BE49-F238E27FC236}">
                <a16:creationId xmlns:a16="http://schemas.microsoft.com/office/drawing/2014/main" id="{2D93D14E-76BA-1640-A6F8-5B21463EE949}"/>
              </a:ext>
            </a:extLst>
          </p:cNvPr>
          <p:cNvSpPr>
            <a:spLocks noGrp="1"/>
          </p:cNvSpPr>
          <p:nvPr>
            <p:ph type="body" sz="quarter" idx="10" hasCustomPrompt="1"/>
          </p:nvPr>
        </p:nvSpPr>
        <p:spPr>
          <a:xfrm>
            <a:off x="970211" y="5990702"/>
            <a:ext cx="4256633" cy="295798"/>
          </a:xfrm>
        </p:spPr>
        <p:txBody>
          <a:bodyPr/>
          <a:lstStyle>
            <a:lvl1pPr marL="0" indent="0">
              <a:buNone/>
              <a:defRPr b="1" i="0">
                <a:solidFill>
                  <a:srgbClr val="095E65"/>
                </a:solidFill>
                <a:latin typeface="Calibri" panose="020F0502020204030204" pitchFamily="34" charset="0"/>
                <a:cs typeface="Calibri" panose="020F0502020204030204" pitchFamily="34" charset="0"/>
              </a:defRPr>
            </a:lvl1pPr>
            <a:lvl2pPr marL="457200" indent="0">
              <a:buNone/>
              <a:defRPr b="1">
                <a:solidFill>
                  <a:srgbClr val="095E65"/>
                </a:solidFill>
              </a:defRPr>
            </a:lvl2pPr>
            <a:lvl3pPr marL="914400" indent="0">
              <a:buNone/>
              <a:defRPr b="1">
                <a:solidFill>
                  <a:srgbClr val="095E65"/>
                </a:solidFill>
              </a:defRPr>
            </a:lvl3pPr>
            <a:lvl4pPr marL="1371600" indent="0">
              <a:buNone/>
              <a:defRPr b="1">
                <a:solidFill>
                  <a:srgbClr val="095E65"/>
                </a:solidFill>
              </a:defRPr>
            </a:lvl4pPr>
            <a:lvl5pPr marL="1828800" indent="0">
              <a:buNone/>
              <a:defRPr b="1">
                <a:solidFill>
                  <a:srgbClr val="095E65"/>
                </a:solidFill>
              </a:defRPr>
            </a:lvl5pPr>
          </a:lstStyle>
          <a:p>
            <a:pPr lvl="0"/>
            <a:r>
              <a:rPr lang="en-US"/>
              <a:t>Add date here</a:t>
            </a:r>
          </a:p>
        </p:txBody>
      </p:sp>
    </p:spTree>
    <p:extLst>
      <p:ext uri="{BB962C8B-B14F-4D97-AF65-F5344CB8AC3E}">
        <p14:creationId xmlns:p14="http://schemas.microsoft.com/office/powerpoint/2010/main" val="4115897498"/>
      </p:ext>
    </p:extLst>
  </p:cSld>
  <p:clrMapOvr>
    <a:masterClrMapping/>
  </p:clrMapOvr>
  <p:extLst>
    <p:ext uri="{DCECCB84-F9BA-43D5-87BE-67443E8EF086}">
      <p15:sldGuideLst xmlns:p15="http://schemas.microsoft.com/office/powerpoint/2012/main">
        <p15:guide id="1" orient="horz" pos="396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5943ACC-ADDB-1696-070E-C987041C94D2}"/>
              </a:ext>
            </a:extLst>
          </p:cNvPr>
          <p:cNvPicPr>
            <a:picLocks noChangeAspect="1"/>
          </p:cNvPicPr>
          <p:nvPr userDrawn="1"/>
        </p:nvPicPr>
        <p:blipFill>
          <a:blip r:embed="rId2"/>
          <a:srcRect/>
          <a:stretch/>
        </p:blipFill>
        <p:spPr>
          <a:xfrm>
            <a:off x="11002157" y="5653650"/>
            <a:ext cx="647271" cy="657229"/>
          </a:xfrm>
          <a:prstGeom prst="rect">
            <a:avLst/>
          </a:prstGeom>
        </p:spPr>
      </p:pic>
      <p:sp>
        <p:nvSpPr>
          <p:cNvPr id="2" name="Title 1">
            <a:extLst>
              <a:ext uri="{FF2B5EF4-FFF2-40B4-BE49-F238E27FC236}">
                <a16:creationId xmlns:a16="http://schemas.microsoft.com/office/drawing/2014/main" id="{B98A1611-1DE7-474A-853D-45F064381D8F}"/>
              </a:ext>
            </a:extLst>
          </p:cNvPr>
          <p:cNvSpPr>
            <a:spLocks noGrp="1"/>
          </p:cNvSpPr>
          <p:nvPr>
            <p:ph type="title"/>
          </p:nvPr>
        </p:nvSpPr>
        <p:spPr>
          <a:xfrm>
            <a:off x="952500" y="595494"/>
            <a:ext cx="10629900" cy="1039128"/>
          </a:xfrm>
        </p:spPr>
        <p:txBody>
          <a:bodyPr/>
          <a:lstStyle>
            <a:lvl1pPr>
              <a:defRPr>
                <a:solidFill>
                  <a:srgbClr val="EE6852"/>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BA36556F-1440-2B40-980F-776C70E9DD8D}"/>
              </a:ext>
            </a:extLst>
          </p:cNvPr>
          <p:cNvSpPr>
            <a:spLocks noGrp="1"/>
          </p:cNvSpPr>
          <p:nvPr>
            <p:ph idx="1"/>
          </p:nvPr>
        </p:nvSpPr>
        <p:spPr>
          <a:xfrm>
            <a:off x="952500" y="1843314"/>
            <a:ext cx="10629900" cy="4333648"/>
          </a:xfrm>
        </p:spPr>
        <p:txBody>
          <a:bodyPr/>
          <a:lstStyle>
            <a:lvl1pPr>
              <a:defRPr sz="2400">
                <a:solidFill>
                  <a:srgbClr val="36393B"/>
                </a:solidFill>
              </a:defRPr>
            </a:lvl1pPr>
            <a:lvl2pPr>
              <a:defRPr sz="2400">
                <a:solidFill>
                  <a:schemeClr val="tx1"/>
                </a:solidFill>
              </a:defRPr>
            </a:lvl2pPr>
            <a:lvl3pPr>
              <a:defRPr sz="2400">
                <a:solidFill>
                  <a:schemeClr val="tx1"/>
                </a:solidFill>
              </a:defRPr>
            </a:lvl3pPr>
            <a:lvl4pPr>
              <a:defRPr sz="2400">
                <a:solidFill>
                  <a:schemeClr val="tx1"/>
                </a:solidFill>
              </a:defRPr>
            </a:lvl4pPr>
            <a:lvl5pPr>
              <a:defRPr sz="2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72382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A1611-1DE7-474A-853D-45F064381D8F}"/>
              </a:ext>
            </a:extLst>
          </p:cNvPr>
          <p:cNvSpPr>
            <a:spLocks noGrp="1"/>
          </p:cNvSpPr>
          <p:nvPr>
            <p:ph type="title"/>
          </p:nvPr>
        </p:nvSpPr>
        <p:spPr>
          <a:xfrm>
            <a:off x="952500" y="595494"/>
            <a:ext cx="10629900" cy="1039128"/>
          </a:xfrm>
        </p:spPr>
        <p:txBody>
          <a:bodyPr/>
          <a:lstStyle>
            <a:lvl1pPr>
              <a:defRPr>
                <a:solidFill>
                  <a:srgbClr val="EE6852"/>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BA36556F-1440-2B40-980F-776C70E9DD8D}"/>
              </a:ext>
            </a:extLst>
          </p:cNvPr>
          <p:cNvSpPr>
            <a:spLocks noGrp="1"/>
          </p:cNvSpPr>
          <p:nvPr>
            <p:ph idx="1"/>
          </p:nvPr>
        </p:nvSpPr>
        <p:spPr>
          <a:xfrm>
            <a:off x="952500" y="1843314"/>
            <a:ext cx="10629900" cy="4333648"/>
          </a:xfrm>
        </p:spPr>
        <p:txBody>
          <a:bodyPr/>
          <a:lstStyle>
            <a:lvl1pPr>
              <a:defRPr sz="2400">
                <a:solidFill>
                  <a:schemeClr val="tx1"/>
                </a:solidFill>
              </a:defRPr>
            </a:lvl1pPr>
            <a:lvl2pPr>
              <a:defRPr sz="2400">
                <a:solidFill>
                  <a:schemeClr val="tx1"/>
                </a:solidFill>
              </a:defRPr>
            </a:lvl2pPr>
            <a:lvl3pPr>
              <a:defRPr sz="2400">
                <a:solidFill>
                  <a:schemeClr val="tx1"/>
                </a:solidFill>
              </a:defRPr>
            </a:lvl3pPr>
            <a:lvl4pPr>
              <a:defRPr sz="2400">
                <a:solidFill>
                  <a:schemeClr val="tx1"/>
                </a:solidFill>
              </a:defRPr>
            </a:lvl4pPr>
            <a:lvl5pPr>
              <a:defRPr sz="2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646476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A1611-1DE7-474A-853D-45F064381D8F}"/>
              </a:ext>
            </a:extLst>
          </p:cNvPr>
          <p:cNvSpPr>
            <a:spLocks noGrp="1"/>
          </p:cNvSpPr>
          <p:nvPr>
            <p:ph type="title"/>
          </p:nvPr>
        </p:nvSpPr>
        <p:spPr>
          <a:xfrm>
            <a:off x="952500" y="595494"/>
            <a:ext cx="10629900" cy="1039128"/>
          </a:xfrm>
        </p:spPr>
        <p:txBody>
          <a:bodyPr/>
          <a:lstStyle>
            <a:lvl1pPr>
              <a:defRPr>
                <a:solidFill>
                  <a:srgbClr val="EE6852"/>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BA36556F-1440-2B40-980F-776C70E9DD8D}"/>
              </a:ext>
            </a:extLst>
          </p:cNvPr>
          <p:cNvSpPr>
            <a:spLocks noGrp="1"/>
          </p:cNvSpPr>
          <p:nvPr>
            <p:ph idx="1"/>
          </p:nvPr>
        </p:nvSpPr>
        <p:spPr/>
        <p:txBody>
          <a:bodyPr/>
          <a:lstStyle>
            <a:lvl1pPr marL="0" indent="0">
              <a:buNone/>
              <a:defRPr sz="24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pic>
        <p:nvPicPr>
          <p:cNvPr id="4" name="Picture 3">
            <a:extLst>
              <a:ext uri="{FF2B5EF4-FFF2-40B4-BE49-F238E27FC236}">
                <a16:creationId xmlns:a16="http://schemas.microsoft.com/office/drawing/2014/main" id="{668D192B-B274-6D90-6260-C174CE44683A}"/>
              </a:ext>
            </a:extLst>
          </p:cNvPr>
          <p:cNvPicPr>
            <a:picLocks noChangeAspect="1"/>
          </p:cNvPicPr>
          <p:nvPr userDrawn="1"/>
        </p:nvPicPr>
        <p:blipFill>
          <a:blip r:embed="rId2"/>
          <a:srcRect/>
          <a:stretch/>
        </p:blipFill>
        <p:spPr>
          <a:xfrm>
            <a:off x="11002157" y="5653650"/>
            <a:ext cx="647271" cy="657229"/>
          </a:xfrm>
          <a:prstGeom prst="rect">
            <a:avLst/>
          </a:prstGeom>
        </p:spPr>
      </p:pic>
    </p:spTree>
    <p:extLst>
      <p:ext uri="{BB962C8B-B14F-4D97-AF65-F5344CB8AC3E}">
        <p14:creationId xmlns:p14="http://schemas.microsoft.com/office/powerpoint/2010/main" val="3680340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A1611-1DE7-474A-853D-45F064381D8F}"/>
              </a:ext>
            </a:extLst>
          </p:cNvPr>
          <p:cNvSpPr>
            <a:spLocks noGrp="1"/>
          </p:cNvSpPr>
          <p:nvPr>
            <p:ph type="title"/>
          </p:nvPr>
        </p:nvSpPr>
        <p:spPr>
          <a:xfrm>
            <a:off x="952500" y="595494"/>
            <a:ext cx="10629900" cy="1039128"/>
          </a:xfrm>
        </p:spPr>
        <p:txBody>
          <a:bodyPr/>
          <a:lstStyle>
            <a:lvl1pPr>
              <a:defRPr>
                <a:solidFill>
                  <a:srgbClr val="EE6852"/>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BA36556F-1440-2B40-980F-776C70E9DD8D}"/>
              </a:ext>
            </a:extLst>
          </p:cNvPr>
          <p:cNvSpPr>
            <a:spLocks noGrp="1"/>
          </p:cNvSpPr>
          <p:nvPr>
            <p:ph idx="1"/>
          </p:nvPr>
        </p:nvSpPr>
        <p:spPr>
          <a:xfrm>
            <a:off x="952500" y="1843314"/>
            <a:ext cx="4345214" cy="4333648"/>
          </a:xfrm>
        </p:spPr>
        <p:txBody>
          <a:bodyPr/>
          <a:lstStyle>
            <a:lvl1pPr marL="0" indent="0">
              <a:buNone/>
              <a:defRPr>
                <a:solidFill>
                  <a:schemeClr val="accen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6" name="Content Placeholder 2">
            <a:extLst>
              <a:ext uri="{FF2B5EF4-FFF2-40B4-BE49-F238E27FC236}">
                <a16:creationId xmlns:a16="http://schemas.microsoft.com/office/drawing/2014/main" id="{047F91AA-5D28-D247-AC53-A0C52B76DED3}"/>
              </a:ext>
            </a:extLst>
          </p:cNvPr>
          <p:cNvSpPr>
            <a:spLocks noGrp="1"/>
          </p:cNvSpPr>
          <p:nvPr>
            <p:ph idx="10"/>
          </p:nvPr>
        </p:nvSpPr>
        <p:spPr>
          <a:xfrm>
            <a:off x="6096000" y="1857829"/>
            <a:ext cx="4688114" cy="4333648"/>
          </a:xfrm>
        </p:spPr>
        <p:txBody>
          <a:bodyPr/>
          <a:lstStyle>
            <a:lvl1pPr marL="0" indent="0">
              <a:buNone/>
              <a:defRPr>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pic>
        <p:nvPicPr>
          <p:cNvPr id="4" name="Picture 3">
            <a:extLst>
              <a:ext uri="{FF2B5EF4-FFF2-40B4-BE49-F238E27FC236}">
                <a16:creationId xmlns:a16="http://schemas.microsoft.com/office/drawing/2014/main" id="{3BD7F4CE-BBE7-A15B-9033-38C4AC55E29E}"/>
              </a:ext>
            </a:extLst>
          </p:cNvPr>
          <p:cNvPicPr>
            <a:picLocks noChangeAspect="1"/>
          </p:cNvPicPr>
          <p:nvPr userDrawn="1"/>
        </p:nvPicPr>
        <p:blipFill>
          <a:blip r:embed="rId2"/>
          <a:srcRect/>
          <a:stretch/>
        </p:blipFill>
        <p:spPr>
          <a:xfrm>
            <a:off x="11002157" y="5653650"/>
            <a:ext cx="647271" cy="657229"/>
          </a:xfrm>
          <a:prstGeom prst="rect">
            <a:avLst/>
          </a:prstGeom>
        </p:spPr>
      </p:pic>
    </p:spTree>
    <p:extLst>
      <p:ext uri="{BB962C8B-B14F-4D97-AF65-F5344CB8AC3E}">
        <p14:creationId xmlns:p14="http://schemas.microsoft.com/office/powerpoint/2010/main" val="20582773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E55C64-26F6-CF49-AC66-FFBEAEF93E2D}"/>
              </a:ext>
            </a:extLst>
          </p:cNvPr>
          <p:cNvSpPr>
            <a:spLocks noGrp="1"/>
          </p:cNvSpPr>
          <p:nvPr>
            <p:ph type="title"/>
          </p:nvPr>
        </p:nvSpPr>
        <p:spPr>
          <a:xfrm>
            <a:off x="952500" y="592133"/>
            <a:ext cx="10629900" cy="928012"/>
          </a:xfrm>
        </p:spPr>
        <p:txBody>
          <a:bodyPr/>
          <a:lstStyle>
            <a:lvl1pPr>
              <a:defRPr>
                <a:solidFill>
                  <a:srgbClr val="EE6852"/>
                </a:solidFill>
              </a:defRPr>
            </a:lvl1pPr>
          </a:lstStyle>
          <a:p>
            <a:r>
              <a:rPr lang="en-US"/>
              <a:t>Click to edit Master title style</a:t>
            </a:r>
          </a:p>
        </p:txBody>
      </p:sp>
      <p:pic>
        <p:nvPicPr>
          <p:cNvPr id="4" name="Picture 3">
            <a:extLst>
              <a:ext uri="{FF2B5EF4-FFF2-40B4-BE49-F238E27FC236}">
                <a16:creationId xmlns:a16="http://schemas.microsoft.com/office/drawing/2014/main" id="{144BD52D-7B3D-8E67-8C23-054D06E0CFB2}"/>
              </a:ext>
            </a:extLst>
          </p:cNvPr>
          <p:cNvPicPr>
            <a:picLocks noChangeAspect="1"/>
          </p:cNvPicPr>
          <p:nvPr userDrawn="1"/>
        </p:nvPicPr>
        <p:blipFill>
          <a:blip r:embed="rId2"/>
          <a:srcRect/>
          <a:stretch/>
        </p:blipFill>
        <p:spPr>
          <a:xfrm>
            <a:off x="11002157" y="5653650"/>
            <a:ext cx="647271" cy="657229"/>
          </a:xfrm>
          <a:prstGeom prst="rect">
            <a:avLst/>
          </a:prstGeom>
        </p:spPr>
      </p:pic>
    </p:spTree>
    <p:extLst>
      <p:ext uri="{BB962C8B-B14F-4D97-AF65-F5344CB8AC3E}">
        <p14:creationId xmlns:p14="http://schemas.microsoft.com/office/powerpoint/2010/main" val="17879505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bg>
      <p:bgPr>
        <a:solidFill>
          <a:srgbClr val="2BBAB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004BE0-AD4B-08D3-CCED-C3A2FAC7CCBF}"/>
              </a:ext>
            </a:extLst>
          </p:cNvPr>
          <p:cNvSpPr>
            <a:spLocks noGrp="1"/>
          </p:cNvSpPr>
          <p:nvPr>
            <p:ph type="ctrTitle"/>
          </p:nvPr>
        </p:nvSpPr>
        <p:spPr>
          <a:xfrm>
            <a:off x="952500" y="2084786"/>
            <a:ext cx="8931729" cy="3004456"/>
          </a:xfrm>
        </p:spPr>
        <p:txBody>
          <a:bodyPr lIns="0" tIns="0" rIns="0" bIns="0" anchor="t" anchorCtr="0"/>
          <a:lstStyle>
            <a:lvl1pPr algn="l">
              <a:spcAft>
                <a:spcPts val="800"/>
              </a:spcAft>
              <a:defRPr sz="6000" b="1" i="0">
                <a:solidFill>
                  <a:schemeClr val="accent1"/>
                </a:solidFill>
                <a:latin typeface="Calibri" panose="020F0502020204030204" pitchFamily="34" charset="0"/>
                <a:cs typeface="Calibri" panose="020F0502020204030204" pitchFamily="34" charset="0"/>
              </a:defRPr>
            </a:lvl1pPr>
          </a:lstStyle>
          <a:p>
            <a:r>
              <a:rPr lang="en-US"/>
              <a:t>Click to edit Master title style</a:t>
            </a:r>
          </a:p>
        </p:txBody>
      </p:sp>
      <p:pic>
        <p:nvPicPr>
          <p:cNvPr id="3" name="Picture 2">
            <a:extLst>
              <a:ext uri="{FF2B5EF4-FFF2-40B4-BE49-F238E27FC236}">
                <a16:creationId xmlns:a16="http://schemas.microsoft.com/office/drawing/2014/main" id="{B55F072E-553C-2142-AA95-4FD24396171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0894179" y="5574388"/>
            <a:ext cx="801915" cy="782035"/>
          </a:xfrm>
          <a:prstGeom prst="rect">
            <a:avLst/>
          </a:prstGeom>
        </p:spPr>
      </p:pic>
      <p:cxnSp>
        <p:nvCxnSpPr>
          <p:cNvPr id="4" name="Straight Connector 3">
            <a:extLst>
              <a:ext uri="{FF2B5EF4-FFF2-40B4-BE49-F238E27FC236}">
                <a16:creationId xmlns:a16="http://schemas.microsoft.com/office/drawing/2014/main" id="{EED40DFB-9E89-374E-9F11-B01C316CC3DD}"/>
              </a:ext>
            </a:extLst>
          </p:cNvPr>
          <p:cNvCxnSpPr>
            <a:cxnSpLocks/>
          </p:cNvCxnSpPr>
          <p:nvPr userDrawn="1"/>
        </p:nvCxnSpPr>
        <p:spPr>
          <a:xfrm>
            <a:off x="952500" y="1805045"/>
            <a:ext cx="674419"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918465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6FA642-390D-1AD6-F1DC-71099A76AB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29746B9-6D26-58EA-5FD3-00E2BDF8AD8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3128039-F887-05E8-D25D-A7D05A08873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9895000-1B40-E7D3-F113-B9DC5FD1CFF5}"/>
              </a:ext>
            </a:extLst>
          </p:cNvPr>
          <p:cNvSpPr>
            <a:spLocks noGrp="1"/>
          </p:cNvSpPr>
          <p:nvPr>
            <p:ph type="dt" sz="half" idx="10"/>
          </p:nvPr>
        </p:nvSpPr>
        <p:spPr/>
        <p:txBody>
          <a:bodyPr/>
          <a:lstStyle/>
          <a:p>
            <a:fld id="{ACDE2656-99BB-45EF-A5B9-7DFCF5351AFB}" type="datetimeFigureOut">
              <a:rPr lang="en-US" smtClean="0"/>
              <a:t>6/9/2026</a:t>
            </a:fld>
            <a:endParaRPr lang="en-US"/>
          </a:p>
        </p:txBody>
      </p:sp>
      <p:sp>
        <p:nvSpPr>
          <p:cNvPr id="6" name="Footer Placeholder 5">
            <a:extLst>
              <a:ext uri="{FF2B5EF4-FFF2-40B4-BE49-F238E27FC236}">
                <a16:creationId xmlns:a16="http://schemas.microsoft.com/office/drawing/2014/main" id="{DE2E3375-D196-7B5D-715F-A7E06DE0FB5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2B12BF7-400F-52D0-CE25-5E4100D1DCB1}"/>
              </a:ext>
            </a:extLst>
          </p:cNvPr>
          <p:cNvSpPr>
            <a:spLocks noGrp="1"/>
          </p:cNvSpPr>
          <p:nvPr>
            <p:ph type="sldNum" sz="quarter" idx="12"/>
          </p:nvPr>
        </p:nvSpPr>
        <p:spPr/>
        <p:txBody>
          <a:bodyPr/>
          <a:lstStyle/>
          <a:p>
            <a:fld id="{24F24162-0D23-45D9-810A-B2CCABA9CE45}" type="slidenum">
              <a:rPr lang="en-US" smtClean="0"/>
              <a:t>‹#›</a:t>
            </a:fld>
            <a:endParaRPr lang="en-US"/>
          </a:p>
        </p:txBody>
      </p:sp>
    </p:spTree>
    <p:extLst>
      <p:ext uri="{BB962C8B-B14F-4D97-AF65-F5344CB8AC3E}">
        <p14:creationId xmlns:p14="http://schemas.microsoft.com/office/powerpoint/2010/main" val="1006453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2BFB0DB-5048-8248-95A5-04D7D640B054}"/>
              </a:ext>
            </a:extLst>
          </p:cNvPr>
          <p:cNvSpPr>
            <a:spLocks noGrp="1"/>
          </p:cNvSpPr>
          <p:nvPr>
            <p:ph type="title"/>
          </p:nvPr>
        </p:nvSpPr>
        <p:spPr>
          <a:xfrm>
            <a:off x="952500" y="595148"/>
            <a:ext cx="10629900" cy="1039128"/>
          </a:xfrm>
          <a:prstGeom prst="rect">
            <a:avLst/>
          </a:prstGeom>
        </p:spPr>
        <p:txBody>
          <a:bodyPr vert="horz" lIns="0" tIns="0" rIns="0" bIns="0" rtlCol="0" anchor="t" anchorCtr="0">
            <a:noAutofit/>
          </a:bodyPr>
          <a:lstStyle/>
          <a:p>
            <a:r>
              <a:rPr lang="en-US"/>
              <a:t>Header</a:t>
            </a:r>
          </a:p>
        </p:txBody>
      </p:sp>
      <p:sp>
        <p:nvSpPr>
          <p:cNvPr id="3" name="Text Placeholder 2">
            <a:extLst>
              <a:ext uri="{FF2B5EF4-FFF2-40B4-BE49-F238E27FC236}">
                <a16:creationId xmlns:a16="http://schemas.microsoft.com/office/drawing/2014/main" id="{D2B11A7E-3818-0741-B0E5-6885D8D08E6F}"/>
              </a:ext>
            </a:extLst>
          </p:cNvPr>
          <p:cNvSpPr>
            <a:spLocks noGrp="1"/>
          </p:cNvSpPr>
          <p:nvPr>
            <p:ph type="body" idx="1"/>
          </p:nvPr>
        </p:nvSpPr>
        <p:spPr>
          <a:xfrm>
            <a:off x="952500" y="1843314"/>
            <a:ext cx="10629900" cy="4333648"/>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169449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8" r:id="rId3"/>
    <p:sldLayoutId id="2147483656" r:id="rId4"/>
    <p:sldLayoutId id="2147483657" r:id="rId5"/>
    <p:sldLayoutId id="2147483654" r:id="rId6"/>
    <p:sldLayoutId id="2147483655" r:id="rId7"/>
    <p:sldLayoutId id="2147483659" r:id="rId8"/>
  </p:sldLayoutIdLst>
  <p:txStyles>
    <p:titleStyle>
      <a:lvl1pPr algn="l" defTabSz="914400" rtl="0" eaLnBrk="1" latinLnBrk="0" hangingPunct="1">
        <a:lnSpc>
          <a:spcPct val="90000"/>
        </a:lnSpc>
        <a:spcBef>
          <a:spcPct val="0"/>
        </a:spcBef>
        <a:buNone/>
        <a:defRPr sz="3600" b="1" i="0" kern="1200">
          <a:solidFill>
            <a:srgbClr val="EE6852"/>
          </a:solidFill>
          <a:latin typeface="Calibri" panose="020F0502020204030204" pitchFamily="34" charset="0"/>
          <a:ea typeface="+mj-ea"/>
          <a:cs typeface="Calibri" panose="020F0502020204030204" pitchFamily="34" charset="0"/>
        </a:defRPr>
      </a:lvl1pPr>
    </p:titleStyle>
    <p:bodyStyle>
      <a:lvl1pPr marL="228600" indent="-228600" algn="l" defTabSz="914400" rtl="0" eaLnBrk="1" latinLnBrk="0" hangingPunct="1">
        <a:lnSpc>
          <a:spcPct val="110000"/>
        </a:lnSpc>
        <a:spcBef>
          <a:spcPts val="0"/>
        </a:spcBef>
        <a:spcAft>
          <a:spcPts val="1000"/>
        </a:spcAft>
        <a:buClr>
          <a:srgbClr val="2BBAB5"/>
        </a:buClr>
        <a:buSzPct val="90000"/>
        <a:buFont typeface="Arial" panose="020B0604020202020204" pitchFamily="34" charset="0"/>
        <a:buChar char="•"/>
        <a:defRPr sz="2400" b="0" i="0" kern="1200">
          <a:solidFill>
            <a:schemeClr val="tx1"/>
          </a:solidFill>
          <a:latin typeface="Calibri Light" panose="020F0302020204030204" pitchFamily="34" charset="0"/>
          <a:ea typeface="+mn-ea"/>
          <a:cs typeface="Calibri Light" panose="020F0302020204030204" pitchFamily="34" charset="0"/>
        </a:defRPr>
      </a:lvl1pPr>
      <a:lvl2pPr marL="685800" indent="-228600" algn="l" defTabSz="914400" rtl="0" eaLnBrk="1" latinLnBrk="0" hangingPunct="1">
        <a:lnSpc>
          <a:spcPct val="110000"/>
        </a:lnSpc>
        <a:spcBef>
          <a:spcPts val="0"/>
        </a:spcBef>
        <a:spcAft>
          <a:spcPts val="1000"/>
        </a:spcAft>
        <a:buClr>
          <a:srgbClr val="2BBAB5"/>
        </a:buClr>
        <a:buSzPct val="90000"/>
        <a:buFont typeface="Arial" panose="020B0604020202020204" pitchFamily="34" charset="0"/>
        <a:buChar char="•"/>
        <a:defRPr sz="2400" b="0" i="0" kern="1200">
          <a:solidFill>
            <a:schemeClr val="tx1"/>
          </a:solidFill>
          <a:latin typeface="Calibri Light" panose="020F0302020204030204" pitchFamily="34" charset="0"/>
          <a:ea typeface="+mn-ea"/>
          <a:cs typeface="Calibri Light" panose="020F0302020204030204" pitchFamily="34" charset="0"/>
        </a:defRPr>
      </a:lvl2pPr>
      <a:lvl3pPr marL="1143000" indent="-228600" algn="l" defTabSz="914400" rtl="0" eaLnBrk="1" latinLnBrk="0" hangingPunct="1">
        <a:lnSpc>
          <a:spcPct val="110000"/>
        </a:lnSpc>
        <a:spcBef>
          <a:spcPts val="0"/>
        </a:spcBef>
        <a:spcAft>
          <a:spcPts val="1000"/>
        </a:spcAft>
        <a:buClr>
          <a:srgbClr val="2BBAB5"/>
        </a:buClr>
        <a:buSzPct val="90000"/>
        <a:buFont typeface="Arial" panose="020B0604020202020204" pitchFamily="34" charset="0"/>
        <a:buChar char="•"/>
        <a:defRPr sz="2400" b="0" i="0" kern="1200">
          <a:solidFill>
            <a:schemeClr val="tx1"/>
          </a:solidFill>
          <a:latin typeface="Calibri Light" panose="020F0302020204030204" pitchFamily="34" charset="0"/>
          <a:ea typeface="+mn-ea"/>
          <a:cs typeface="Calibri Light" panose="020F0302020204030204" pitchFamily="34" charset="0"/>
        </a:defRPr>
      </a:lvl3pPr>
      <a:lvl4pPr marL="1600200" indent="-228600" algn="l" defTabSz="914400" rtl="0" eaLnBrk="1" latinLnBrk="0" hangingPunct="1">
        <a:lnSpc>
          <a:spcPct val="110000"/>
        </a:lnSpc>
        <a:spcBef>
          <a:spcPts val="0"/>
        </a:spcBef>
        <a:spcAft>
          <a:spcPts val="1000"/>
        </a:spcAft>
        <a:buClr>
          <a:srgbClr val="2BBAB5"/>
        </a:buClr>
        <a:buSzPct val="90000"/>
        <a:buFont typeface="Arial" panose="020B0604020202020204" pitchFamily="34" charset="0"/>
        <a:buChar char="•"/>
        <a:defRPr sz="2400" b="0" i="0" kern="1200">
          <a:solidFill>
            <a:schemeClr val="tx1"/>
          </a:solidFill>
          <a:latin typeface="Calibri Light" panose="020F0302020204030204" pitchFamily="34" charset="0"/>
          <a:ea typeface="+mn-ea"/>
          <a:cs typeface="Calibri Light" panose="020F0302020204030204" pitchFamily="34" charset="0"/>
        </a:defRPr>
      </a:lvl4pPr>
      <a:lvl5pPr marL="2057400" indent="-228600" algn="l" defTabSz="914400" rtl="0" eaLnBrk="1" latinLnBrk="0" hangingPunct="1">
        <a:lnSpc>
          <a:spcPct val="110000"/>
        </a:lnSpc>
        <a:spcBef>
          <a:spcPts val="0"/>
        </a:spcBef>
        <a:spcAft>
          <a:spcPts val="1000"/>
        </a:spcAft>
        <a:buClr>
          <a:srgbClr val="2BBAB5"/>
        </a:buClr>
        <a:buSzPct val="90000"/>
        <a:buFont typeface="Arial" panose="020B0604020202020204" pitchFamily="34" charset="0"/>
        <a:buChar char="•"/>
        <a:defRPr sz="2400" b="0" i="0" kern="1200">
          <a:solidFill>
            <a:schemeClr val="tx1"/>
          </a:solidFill>
          <a:latin typeface="Calibri Light" panose="020F0302020204030204" pitchFamily="34" charset="0"/>
          <a:ea typeface="+mn-ea"/>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2" pos="600" userDrawn="1">
          <p15:clr>
            <a:srgbClr val="F26B43"/>
          </p15:clr>
        </p15:guide>
        <p15:guide id="3" pos="7296" userDrawn="1">
          <p15:clr>
            <a:srgbClr val="F26B43"/>
          </p15:clr>
        </p15:guide>
        <p15:guide id="4" orient="horz" pos="600" userDrawn="1">
          <p15:clr>
            <a:srgbClr val="F26B43"/>
          </p15:clr>
        </p15:guide>
        <p15:guide id="5" orient="horz" pos="1152"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2.xml.rels><?xml version="1.0" encoding="UTF-8" standalone="yes"?>
<Relationships xmlns="http://schemas.openxmlformats.org/package/2006/relationships"><Relationship Id="rId8" Type="http://schemas.openxmlformats.org/officeDocument/2006/relationships/hyperlink" Target="https://twitter.com/educationnw" TargetMode="External"/><Relationship Id="rId3" Type="http://schemas.openxmlformats.org/officeDocument/2006/relationships/hyperlink" Target="https://educationnorthwest.org/" TargetMode="External"/><Relationship Id="rId7"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hyperlink" Target="http://www.linkedin.com/company/education-northwest" TargetMode="External"/><Relationship Id="rId5" Type="http://schemas.openxmlformats.org/officeDocument/2006/relationships/image" Target="../media/image20.png"/><Relationship Id="rId4" Type="http://schemas.openxmlformats.org/officeDocument/2006/relationships/hyperlink" Target="http://www.facebook.com/educationnorthwest" TargetMode="External"/><Relationship Id="rId9"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5.jpg"/><Relationship Id="rId4" Type="http://schemas.openxmlformats.org/officeDocument/2006/relationships/image" Target="../media/image1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E5B68-9382-414F-B344-2A05B4055318}"/>
              </a:ext>
            </a:extLst>
          </p:cNvPr>
          <p:cNvSpPr>
            <a:spLocks noGrp="1"/>
          </p:cNvSpPr>
          <p:nvPr>
            <p:ph type="ctrTitle"/>
          </p:nvPr>
        </p:nvSpPr>
        <p:spPr>
          <a:xfrm>
            <a:off x="958406" y="1532526"/>
            <a:ext cx="9742252" cy="2009571"/>
          </a:xfrm>
        </p:spPr>
        <p:txBody>
          <a:bodyPr/>
          <a:lstStyle/>
          <a:p>
            <a:r>
              <a:rPr lang="en-US" sz="4800" dirty="0"/>
              <a:t>Improving Holistic Supports: A Strategy for Student Success</a:t>
            </a:r>
            <a:endParaRPr lang="en-US" sz="3200" dirty="0"/>
          </a:p>
        </p:txBody>
      </p:sp>
      <p:sp>
        <p:nvSpPr>
          <p:cNvPr id="3" name="Subtitle 2">
            <a:extLst>
              <a:ext uri="{FF2B5EF4-FFF2-40B4-BE49-F238E27FC236}">
                <a16:creationId xmlns:a16="http://schemas.microsoft.com/office/drawing/2014/main" id="{9265E3AB-589F-7242-B019-500D34B02DC1}"/>
              </a:ext>
            </a:extLst>
          </p:cNvPr>
          <p:cNvSpPr>
            <a:spLocks noGrp="1"/>
          </p:cNvSpPr>
          <p:nvPr>
            <p:ph type="subTitle" idx="1"/>
          </p:nvPr>
        </p:nvSpPr>
        <p:spPr>
          <a:xfrm>
            <a:off x="970211" y="5524346"/>
            <a:ext cx="4243754" cy="360362"/>
          </a:xfrm>
        </p:spPr>
        <p:txBody>
          <a:bodyPr vert="horz" lIns="0" tIns="0" rIns="0" bIns="0" rtlCol="0" anchor="t">
            <a:noAutofit/>
          </a:bodyPr>
          <a:lstStyle/>
          <a:p>
            <a:r>
              <a:rPr lang="en-US" dirty="0"/>
              <a:t>Leanne Davis &amp; Da’Shon Carr</a:t>
            </a:r>
          </a:p>
        </p:txBody>
      </p:sp>
      <p:sp>
        <p:nvSpPr>
          <p:cNvPr id="5" name="Text Placeholder 4">
            <a:extLst>
              <a:ext uri="{FF2B5EF4-FFF2-40B4-BE49-F238E27FC236}">
                <a16:creationId xmlns:a16="http://schemas.microsoft.com/office/drawing/2014/main" id="{95758A24-639D-BD43-9B5D-AA3C793ABE31}"/>
              </a:ext>
            </a:extLst>
          </p:cNvPr>
          <p:cNvSpPr>
            <a:spLocks noGrp="1"/>
          </p:cNvSpPr>
          <p:nvPr>
            <p:ph type="body" sz="quarter" idx="10"/>
          </p:nvPr>
        </p:nvSpPr>
        <p:spPr>
          <a:xfrm>
            <a:off x="970211" y="5981888"/>
            <a:ext cx="4268446" cy="304612"/>
          </a:xfrm>
        </p:spPr>
        <p:txBody>
          <a:bodyPr vert="horz" lIns="0" tIns="0" rIns="0" bIns="0" rtlCol="0" anchor="t">
            <a:noAutofit/>
          </a:bodyPr>
          <a:lstStyle/>
          <a:p>
            <a:r>
              <a:rPr lang="en-US" dirty="0"/>
              <a:t>June 10</a:t>
            </a:r>
            <a:r>
              <a:rPr lang="en-US" baseline="30000" dirty="0"/>
              <a:t>th</a:t>
            </a:r>
            <a:r>
              <a:rPr lang="en-US" dirty="0"/>
              <a:t>, 2026</a:t>
            </a:r>
          </a:p>
        </p:txBody>
      </p:sp>
    </p:spTree>
    <p:extLst>
      <p:ext uri="{BB962C8B-B14F-4D97-AF65-F5344CB8AC3E}">
        <p14:creationId xmlns:p14="http://schemas.microsoft.com/office/powerpoint/2010/main" val="4223346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D64FDA-00C3-26AF-8780-FA496591551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91B876F-1034-1CCD-BC0F-78FFFFA50821}"/>
              </a:ext>
            </a:extLst>
          </p:cNvPr>
          <p:cNvSpPr>
            <a:spLocks noGrp="1"/>
          </p:cNvSpPr>
          <p:nvPr>
            <p:ph type="ctrTitle"/>
          </p:nvPr>
        </p:nvSpPr>
        <p:spPr>
          <a:xfrm>
            <a:off x="952500" y="2187379"/>
            <a:ext cx="10738757" cy="2483242"/>
          </a:xfrm>
        </p:spPr>
        <p:txBody>
          <a:bodyPr/>
          <a:lstStyle/>
          <a:p>
            <a:r>
              <a:rPr lang="en-US" sz="4800" dirty="0"/>
              <a:t>Sustaining This Work to Ensure Students Achieve Postsecondary Success</a:t>
            </a:r>
            <a:br>
              <a:rPr lang="en-US" dirty="0"/>
            </a:br>
            <a:endParaRPr lang="en-US" dirty="0"/>
          </a:p>
        </p:txBody>
      </p:sp>
    </p:spTree>
    <p:extLst>
      <p:ext uri="{BB962C8B-B14F-4D97-AF65-F5344CB8AC3E}">
        <p14:creationId xmlns:p14="http://schemas.microsoft.com/office/powerpoint/2010/main" val="18759464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D3972AE-CBAA-E466-CB29-7B945A5E6B1F}"/>
              </a:ext>
            </a:extLst>
          </p:cNvPr>
          <p:cNvSpPr>
            <a:spLocks noGrp="1"/>
          </p:cNvSpPr>
          <p:nvPr>
            <p:ph type="title"/>
          </p:nvPr>
        </p:nvSpPr>
        <p:spPr>
          <a:xfrm>
            <a:off x="952500" y="595494"/>
            <a:ext cx="10629900" cy="1039128"/>
          </a:xfrm>
        </p:spPr>
        <p:txBody>
          <a:bodyPr anchor="t">
            <a:normAutofit/>
          </a:bodyPr>
          <a:lstStyle/>
          <a:p>
            <a:r>
              <a:rPr lang="en-US" dirty="0">
                <a:solidFill>
                  <a:schemeClr val="tx2"/>
                </a:solidFill>
              </a:rPr>
              <a:t>Driving progress to New Jersey’s postsecondary attainment goal</a:t>
            </a:r>
          </a:p>
        </p:txBody>
      </p:sp>
      <p:graphicFrame>
        <p:nvGraphicFramePr>
          <p:cNvPr id="9" name="Content Placeholder 6">
            <a:extLst>
              <a:ext uri="{FF2B5EF4-FFF2-40B4-BE49-F238E27FC236}">
                <a16:creationId xmlns:a16="http://schemas.microsoft.com/office/drawing/2014/main" id="{38ABF102-3B2A-F8DE-C2A5-C809197DEE92}"/>
              </a:ext>
            </a:extLst>
          </p:cNvPr>
          <p:cNvGraphicFramePr>
            <a:graphicFrameLocks noGrp="1"/>
          </p:cNvGraphicFramePr>
          <p:nvPr>
            <p:ph idx="1"/>
            <p:extLst>
              <p:ext uri="{D42A27DB-BD31-4B8C-83A1-F6EECF244321}">
                <p14:modId xmlns:p14="http://schemas.microsoft.com/office/powerpoint/2010/main" val="1825030651"/>
              </p:ext>
            </p:extLst>
          </p:nvPr>
        </p:nvGraphicFramePr>
        <p:xfrm>
          <a:off x="952500" y="1843314"/>
          <a:ext cx="10629900" cy="43336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341352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2BBAB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059E12-F7EE-5C8C-2A23-56CA6FC55CED}"/>
              </a:ext>
            </a:extLst>
          </p:cNvPr>
          <p:cNvSpPr>
            <a:spLocks noGrp="1"/>
          </p:cNvSpPr>
          <p:nvPr>
            <p:ph type="ctrTitle"/>
          </p:nvPr>
        </p:nvSpPr>
        <p:spPr>
          <a:xfrm>
            <a:off x="952500" y="2072429"/>
            <a:ext cx="8931729" cy="1047289"/>
          </a:xfrm>
        </p:spPr>
        <p:txBody>
          <a:bodyPr/>
          <a:lstStyle/>
          <a:p>
            <a:r>
              <a:rPr lang="en-US" dirty="0"/>
              <a:t>Thank you</a:t>
            </a:r>
          </a:p>
        </p:txBody>
      </p:sp>
      <p:sp>
        <p:nvSpPr>
          <p:cNvPr id="3" name="Title 1">
            <a:extLst>
              <a:ext uri="{FF2B5EF4-FFF2-40B4-BE49-F238E27FC236}">
                <a16:creationId xmlns:a16="http://schemas.microsoft.com/office/drawing/2014/main" id="{793F2B70-9854-20A1-5874-CE1CF755FF4C}"/>
              </a:ext>
            </a:extLst>
          </p:cNvPr>
          <p:cNvSpPr txBox="1">
            <a:spLocks/>
          </p:cNvSpPr>
          <p:nvPr/>
        </p:nvSpPr>
        <p:spPr>
          <a:xfrm>
            <a:off x="952500" y="4701096"/>
            <a:ext cx="8931729" cy="365760"/>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spcAft>
                <a:spcPts val="800"/>
              </a:spcAft>
              <a:buNone/>
              <a:defRPr sz="6000" b="1" i="0" kern="1200">
                <a:solidFill>
                  <a:schemeClr val="accent1"/>
                </a:solidFill>
                <a:latin typeface="Calibri" panose="020F0502020204030204" pitchFamily="34" charset="0"/>
                <a:ea typeface="+mj-ea"/>
                <a:cs typeface="Calibri" panose="020F0502020204030204" pitchFamily="34" charset="0"/>
              </a:defRPr>
            </a:lvl1pPr>
          </a:lstStyle>
          <a:p>
            <a:r>
              <a:rPr lang="en-US" sz="2800" dirty="0"/>
              <a:t>Leanne Davis &amp; Da’Shon Carr</a:t>
            </a:r>
          </a:p>
        </p:txBody>
      </p:sp>
      <p:sp>
        <p:nvSpPr>
          <p:cNvPr id="12" name="Title 1">
            <a:extLst>
              <a:ext uri="{FF2B5EF4-FFF2-40B4-BE49-F238E27FC236}">
                <a16:creationId xmlns:a16="http://schemas.microsoft.com/office/drawing/2014/main" id="{B3505C25-047C-4A32-9CD3-527C4C77AF3C}"/>
              </a:ext>
            </a:extLst>
          </p:cNvPr>
          <p:cNvSpPr txBox="1">
            <a:spLocks/>
          </p:cNvSpPr>
          <p:nvPr/>
        </p:nvSpPr>
        <p:spPr>
          <a:xfrm>
            <a:off x="2669227" y="6071142"/>
            <a:ext cx="2259934" cy="247425"/>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spcAft>
                <a:spcPts val="800"/>
              </a:spcAft>
              <a:buNone/>
              <a:defRPr sz="6000" b="1" i="0" kern="1200">
                <a:solidFill>
                  <a:schemeClr val="accent1"/>
                </a:solidFill>
                <a:latin typeface="Calibri" panose="020F0502020204030204" pitchFamily="34" charset="0"/>
                <a:ea typeface="+mj-ea"/>
                <a:cs typeface="Calibri" panose="020F0502020204030204" pitchFamily="34" charset="0"/>
              </a:defRPr>
            </a:lvl1pPr>
          </a:lstStyle>
          <a:p>
            <a:r>
              <a:rPr lang="en-US" sz="1800" b="0" dirty="0">
                <a:solidFill>
                  <a:srgbClr val="003B4A"/>
                </a:solidFill>
                <a:latin typeface="Calibri"/>
                <a:cs typeface="Calibri"/>
                <a:hlinkClick r:id="rId3">
                  <a:extLst>
                    <a:ext uri="{A12FA001-AC4F-418D-AE19-62706E023703}">
                      <ahyp:hlinkClr xmlns:ahyp="http://schemas.microsoft.com/office/drawing/2018/hyperlinkcolor" val="tx"/>
                    </a:ext>
                  </a:extLst>
                </a:hlinkClick>
              </a:rPr>
              <a:t>educationnorthwest.org</a:t>
            </a:r>
            <a:r>
              <a:rPr lang="en-US" sz="1800" b="0" dirty="0">
                <a:latin typeface="Calibri"/>
                <a:cs typeface="Calibri"/>
              </a:rPr>
              <a:t>       </a:t>
            </a:r>
            <a:endParaRPr lang="en-US" sz="1800" b="0" dirty="0"/>
          </a:p>
        </p:txBody>
      </p:sp>
      <p:cxnSp>
        <p:nvCxnSpPr>
          <p:cNvPr id="14" name="Straight Connector 13">
            <a:extLst>
              <a:ext uri="{FF2B5EF4-FFF2-40B4-BE49-F238E27FC236}">
                <a16:creationId xmlns:a16="http://schemas.microsoft.com/office/drawing/2014/main" id="{3A1EC5E8-74F4-A17C-8FB8-02BA248F9DB6}"/>
              </a:ext>
              <a:ext uri="{C183D7F6-B498-43B3-948B-1728B52AA6E4}">
                <adec:decorative xmlns:adec="http://schemas.microsoft.com/office/drawing/2017/decorative" val="1"/>
              </a:ext>
            </a:extLst>
          </p:cNvPr>
          <p:cNvCxnSpPr>
            <a:cxnSpLocks/>
          </p:cNvCxnSpPr>
          <p:nvPr/>
        </p:nvCxnSpPr>
        <p:spPr>
          <a:xfrm>
            <a:off x="2486340" y="6029641"/>
            <a:ext cx="0" cy="356186"/>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6" name="Picture 5" descr="Facebook icon">
            <a:hlinkClick r:id="rId4"/>
            <a:extLst>
              <a:ext uri="{FF2B5EF4-FFF2-40B4-BE49-F238E27FC236}">
                <a16:creationId xmlns:a16="http://schemas.microsoft.com/office/drawing/2014/main" id="{464FEA60-66EA-ACF3-88A9-8AF9BB65B1DC}"/>
              </a:ext>
            </a:extLst>
          </p:cNvPr>
          <p:cNvPicPr>
            <a:picLocks noChangeAspect="1"/>
          </p:cNvPicPr>
          <p:nvPr/>
        </p:nvPicPr>
        <p:blipFill>
          <a:blip r:embed="rId5"/>
          <a:stretch>
            <a:fillRect/>
          </a:stretch>
        </p:blipFill>
        <p:spPr>
          <a:xfrm>
            <a:off x="1420267" y="5995168"/>
            <a:ext cx="429713" cy="429713"/>
          </a:xfrm>
          <a:prstGeom prst="rect">
            <a:avLst/>
          </a:prstGeom>
        </p:spPr>
      </p:pic>
      <p:pic>
        <p:nvPicPr>
          <p:cNvPr id="10" name="Picture 9" descr="LinkedIn icon">
            <a:hlinkClick r:id="rId6"/>
            <a:extLst>
              <a:ext uri="{FF2B5EF4-FFF2-40B4-BE49-F238E27FC236}">
                <a16:creationId xmlns:a16="http://schemas.microsoft.com/office/drawing/2014/main" id="{4ACA1801-0870-8CF8-DC53-97F57CE92378}"/>
              </a:ext>
            </a:extLst>
          </p:cNvPr>
          <p:cNvPicPr>
            <a:picLocks noChangeAspect="1"/>
          </p:cNvPicPr>
          <p:nvPr/>
        </p:nvPicPr>
        <p:blipFill>
          <a:blip r:embed="rId7"/>
          <a:stretch>
            <a:fillRect/>
          </a:stretch>
        </p:blipFill>
        <p:spPr>
          <a:xfrm>
            <a:off x="941742" y="5990348"/>
            <a:ext cx="429713" cy="429713"/>
          </a:xfrm>
          <a:prstGeom prst="rect">
            <a:avLst/>
          </a:prstGeom>
        </p:spPr>
      </p:pic>
      <p:pic>
        <p:nvPicPr>
          <p:cNvPr id="15" name="Picture 14" descr="X icon">
            <a:hlinkClick r:id="rId8"/>
            <a:extLst>
              <a:ext uri="{FF2B5EF4-FFF2-40B4-BE49-F238E27FC236}">
                <a16:creationId xmlns:a16="http://schemas.microsoft.com/office/drawing/2014/main" id="{87CFAA23-21BC-0B06-61DB-8AEBD2E1BD1B}"/>
              </a:ext>
            </a:extLst>
          </p:cNvPr>
          <p:cNvPicPr>
            <a:picLocks noChangeAspect="1"/>
          </p:cNvPicPr>
          <p:nvPr/>
        </p:nvPicPr>
        <p:blipFill>
          <a:blip r:embed="rId9"/>
          <a:stretch>
            <a:fillRect/>
          </a:stretch>
        </p:blipFill>
        <p:spPr>
          <a:xfrm>
            <a:off x="1898792" y="5990348"/>
            <a:ext cx="429713" cy="429713"/>
          </a:xfrm>
          <a:prstGeom prst="rect">
            <a:avLst/>
          </a:prstGeom>
        </p:spPr>
      </p:pic>
    </p:spTree>
    <p:extLst>
      <p:ext uri="{BB962C8B-B14F-4D97-AF65-F5344CB8AC3E}">
        <p14:creationId xmlns:p14="http://schemas.microsoft.com/office/powerpoint/2010/main" val="23989458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3C772C6B-FAC4-CC85-010E-71EE66FC559A}"/>
              </a:ext>
            </a:extLst>
          </p:cNvPr>
          <p:cNvPicPr>
            <a:picLocks noChangeAspect="1"/>
          </p:cNvPicPr>
          <p:nvPr/>
        </p:nvPicPr>
        <p:blipFill>
          <a:blip r:embed="rId3"/>
          <a:srcRect/>
          <a:stretch/>
        </p:blipFill>
        <p:spPr>
          <a:xfrm>
            <a:off x="7590500" y="1469057"/>
            <a:ext cx="2380943" cy="2286000"/>
          </a:xfrm>
          <a:prstGeom prst="ellipse">
            <a:avLst/>
          </a:prstGeom>
          <a:ln w="63500" cap="rnd">
            <a:solidFill>
              <a:schemeClr val="accent2"/>
            </a:solidFill>
          </a:ln>
          <a:effectLst/>
        </p:spPr>
      </p:pic>
      <p:sp>
        <p:nvSpPr>
          <p:cNvPr id="5" name="Content Placeholder 4">
            <a:extLst>
              <a:ext uri="{FF2B5EF4-FFF2-40B4-BE49-F238E27FC236}">
                <a16:creationId xmlns:a16="http://schemas.microsoft.com/office/drawing/2014/main" id="{02022389-A14D-3047-B949-80C5C2E50210}"/>
              </a:ext>
            </a:extLst>
          </p:cNvPr>
          <p:cNvSpPr>
            <a:spLocks noGrp="1"/>
          </p:cNvSpPr>
          <p:nvPr>
            <p:ph idx="1"/>
          </p:nvPr>
        </p:nvSpPr>
        <p:spPr>
          <a:xfrm>
            <a:off x="7304202" y="3983145"/>
            <a:ext cx="2950032" cy="709465"/>
          </a:xfrm>
        </p:spPr>
        <p:txBody>
          <a:bodyPr/>
          <a:lstStyle/>
          <a:p>
            <a:pPr marL="0" indent="0" algn="ctr">
              <a:spcAft>
                <a:spcPts val="200"/>
              </a:spcAft>
              <a:buNone/>
            </a:pPr>
            <a:r>
              <a:rPr lang="en-US" sz="1800" b="1" dirty="0">
                <a:solidFill>
                  <a:schemeClr val="tx1"/>
                </a:solidFill>
                <a:latin typeface="+mj-lt"/>
                <a:cs typeface="Calibri" panose="020F0502020204030204" pitchFamily="34" charset="0"/>
              </a:rPr>
              <a:t>Da’Shon Carr</a:t>
            </a:r>
          </a:p>
          <a:p>
            <a:pPr marL="0" indent="0" algn="ctr">
              <a:spcAft>
                <a:spcPts val="200"/>
              </a:spcAft>
              <a:buNone/>
            </a:pPr>
            <a:r>
              <a:rPr lang="en-US" sz="1800" dirty="0">
                <a:solidFill>
                  <a:schemeClr val="tx1"/>
                </a:solidFill>
                <a:latin typeface="+mj-lt"/>
              </a:rPr>
              <a:t>Researcher</a:t>
            </a:r>
          </a:p>
        </p:txBody>
      </p:sp>
      <p:sp>
        <p:nvSpPr>
          <p:cNvPr id="4" name="Title 3">
            <a:extLst>
              <a:ext uri="{FF2B5EF4-FFF2-40B4-BE49-F238E27FC236}">
                <a16:creationId xmlns:a16="http://schemas.microsoft.com/office/drawing/2014/main" id="{B82AEA24-38CE-A247-B13F-9C84C66A1B78}"/>
              </a:ext>
            </a:extLst>
          </p:cNvPr>
          <p:cNvSpPr>
            <a:spLocks noGrp="1"/>
          </p:cNvSpPr>
          <p:nvPr>
            <p:ph type="title"/>
          </p:nvPr>
        </p:nvSpPr>
        <p:spPr/>
        <p:txBody>
          <a:bodyPr/>
          <a:lstStyle/>
          <a:p>
            <a:r>
              <a:rPr lang="en-US" dirty="0">
                <a:solidFill>
                  <a:schemeClr val="accent2"/>
                </a:solidFill>
              </a:rPr>
              <a:t>Education Northwest</a:t>
            </a:r>
          </a:p>
        </p:txBody>
      </p:sp>
      <p:sp>
        <p:nvSpPr>
          <p:cNvPr id="10" name="Content Placeholder 4">
            <a:extLst>
              <a:ext uri="{FF2B5EF4-FFF2-40B4-BE49-F238E27FC236}">
                <a16:creationId xmlns:a16="http://schemas.microsoft.com/office/drawing/2014/main" id="{9126680E-69B8-0CAC-8B6E-E8599EB55098}"/>
              </a:ext>
            </a:extLst>
          </p:cNvPr>
          <p:cNvSpPr txBox="1">
            <a:spLocks/>
          </p:cNvSpPr>
          <p:nvPr/>
        </p:nvSpPr>
        <p:spPr>
          <a:xfrm>
            <a:off x="1937766" y="3983145"/>
            <a:ext cx="2950032" cy="709465"/>
          </a:xfrm>
          <a:prstGeom prst="rect">
            <a:avLst/>
          </a:prstGeom>
        </p:spPr>
        <p:txBody>
          <a:bodyPr vert="horz" lIns="0" tIns="0" rIns="0" bIns="0" rtlCol="0" anchor="t">
            <a:noAutofit/>
          </a:bodyPr>
          <a:lstStyle>
            <a:lvl1pPr marL="228600" indent="-228600" algn="l" defTabSz="914400" rtl="0" eaLnBrk="1" latinLnBrk="0" hangingPunct="1">
              <a:lnSpc>
                <a:spcPct val="110000"/>
              </a:lnSpc>
              <a:spcBef>
                <a:spcPts val="0"/>
              </a:spcBef>
              <a:spcAft>
                <a:spcPts val="800"/>
              </a:spcAft>
              <a:buClr>
                <a:srgbClr val="2BBAB5"/>
              </a:buClr>
              <a:buSzPct val="90000"/>
              <a:buFont typeface="Arial" panose="020B0604020202020204" pitchFamily="34" charset="0"/>
              <a:buChar char="•"/>
              <a:defRPr sz="2400" b="0" i="0" kern="1200">
                <a:solidFill>
                  <a:srgbClr val="36393B"/>
                </a:solidFill>
                <a:latin typeface="Calibri Light" panose="020F0302020204030204" pitchFamily="34" charset="0"/>
                <a:ea typeface="+mn-ea"/>
                <a:cs typeface="Calibri Light" panose="020F0302020204030204" pitchFamily="34" charset="0"/>
              </a:defRPr>
            </a:lvl1pPr>
            <a:lvl2pPr marL="685800" indent="-228600" algn="l" defTabSz="914400" rtl="0" eaLnBrk="1" latinLnBrk="0" hangingPunct="1">
              <a:lnSpc>
                <a:spcPct val="110000"/>
              </a:lnSpc>
              <a:spcBef>
                <a:spcPts val="0"/>
              </a:spcBef>
              <a:spcAft>
                <a:spcPts val="800"/>
              </a:spcAft>
              <a:buClr>
                <a:srgbClr val="2BBAB5"/>
              </a:buClr>
              <a:buSzPct val="90000"/>
              <a:buFont typeface="Arial" panose="020B0604020202020204" pitchFamily="34" charset="0"/>
              <a:buChar char="•"/>
              <a:defRPr sz="2400" b="0" i="0" kern="1200">
                <a:solidFill>
                  <a:schemeClr val="tx1"/>
                </a:solidFill>
                <a:latin typeface="Calibri Light" panose="020F0302020204030204" pitchFamily="34" charset="0"/>
                <a:ea typeface="+mn-ea"/>
                <a:cs typeface="Calibri Light" panose="020F0302020204030204" pitchFamily="34" charset="0"/>
              </a:defRPr>
            </a:lvl2pPr>
            <a:lvl3pPr marL="1143000" indent="-228600" algn="l" defTabSz="914400" rtl="0" eaLnBrk="1" latinLnBrk="0" hangingPunct="1">
              <a:lnSpc>
                <a:spcPct val="110000"/>
              </a:lnSpc>
              <a:spcBef>
                <a:spcPts val="0"/>
              </a:spcBef>
              <a:spcAft>
                <a:spcPts val="800"/>
              </a:spcAft>
              <a:buClr>
                <a:srgbClr val="2BBAB5"/>
              </a:buClr>
              <a:buSzPct val="90000"/>
              <a:buFont typeface="Arial" panose="020B0604020202020204" pitchFamily="34" charset="0"/>
              <a:buChar char="•"/>
              <a:defRPr sz="2400" b="0" i="0" kern="1200">
                <a:solidFill>
                  <a:schemeClr val="tx1"/>
                </a:solidFill>
                <a:latin typeface="Calibri Light" panose="020F0302020204030204" pitchFamily="34" charset="0"/>
                <a:ea typeface="+mn-ea"/>
                <a:cs typeface="Calibri Light" panose="020F0302020204030204" pitchFamily="34" charset="0"/>
              </a:defRPr>
            </a:lvl3pPr>
            <a:lvl4pPr marL="1600200" indent="-228600" algn="l" defTabSz="914400" rtl="0" eaLnBrk="1" latinLnBrk="0" hangingPunct="1">
              <a:lnSpc>
                <a:spcPct val="110000"/>
              </a:lnSpc>
              <a:spcBef>
                <a:spcPts val="0"/>
              </a:spcBef>
              <a:spcAft>
                <a:spcPts val="800"/>
              </a:spcAft>
              <a:buClr>
                <a:srgbClr val="2BBAB5"/>
              </a:buClr>
              <a:buSzPct val="90000"/>
              <a:buFont typeface="Arial" panose="020B0604020202020204" pitchFamily="34" charset="0"/>
              <a:buChar char="•"/>
              <a:defRPr sz="2400" b="0" i="0" kern="1200">
                <a:solidFill>
                  <a:schemeClr val="tx1"/>
                </a:solidFill>
                <a:latin typeface="Calibri Light" panose="020F0302020204030204" pitchFamily="34" charset="0"/>
                <a:ea typeface="+mn-ea"/>
                <a:cs typeface="Calibri Light" panose="020F0302020204030204" pitchFamily="34" charset="0"/>
              </a:defRPr>
            </a:lvl4pPr>
            <a:lvl5pPr marL="2057400" indent="-228600" algn="l" defTabSz="914400" rtl="0" eaLnBrk="1" latinLnBrk="0" hangingPunct="1">
              <a:lnSpc>
                <a:spcPct val="110000"/>
              </a:lnSpc>
              <a:spcBef>
                <a:spcPts val="0"/>
              </a:spcBef>
              <a:spcAft>
                <a:spcPts val="800"/>
              </a:spcAft>
              <a:buClr>
                <a:srgbClr val="2BBAB5"/>
              </a:buClr>
              <a:buSzPct val="90000"/>
              <a:buFont typeface="Arial" panose="020B0604020202020204" pitchFamily="34" charset="0"/>
              <a:buChar char="•"/>
              <a:defRPr sz="2400" b="0" i="0" kern="1200">
                <a:solidFill>
                  <a:schemeClr val="tx1"/>
                </a:solidFill>
                <a:latin typeface="Calibri Light" panose="020F0302020204030204" pitchFamily="34" charset="0"/>
                <a:ea typeface="+mn-ea"/>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Aft>
                <a:spcPts val="200"/>
              </a:spcAft>
              <a:buFont typeface="Arial" panose="020B0604020202020204" pitchFamily="34" charset="0"/>
              <a:buNone/>
            </a:pPr>
            <a:r>
              <a:rPr lang="en-US" sz="1800" b="1" dirty="0">
                <a:solidFill>
                  <a:schemeClr val="tx1"/>
                </a:solidFill>
                <a:latin typeface="+mj-lt"/>
                <a:cs typeface="Calibri" panose="020F0502020204030204" pitchFamily="34" charset="0"/>
              </a:rPr>
              <a:t>Leanne Davis</a:t>
            </a:r>
          </a:p>
          <a:p>
            <a:pPr marL="0" indent="0" algn="ctr">
              <a:spcAft>
                <a:spcPts val="200"/>
              </a:spcAft>
              <a:buFont typeface="Arial" panose="020B0604020202020204" pitchFamily="34" charset="0"/>
              <a:buNone/>
            </a:pPr>
            <a:r>
              <a:rPr lang="en-US" sz="1800" dirty="0">
                <a:solidFill>
                  <a:schemeClr val="tx1"/>
                </a:solidFill>
                <a:latin typeface="+mj-lt"/>
                <a:ea typeface="Calibri Light"/>
                <a:cs typeface="Calibri Light"/>
              </a:rPr>
              <a:t>Managing Researcher</a:t>
            </a:r>
            <a:endParaRPr lang="en-US" sz="1800" dirty="0">
              <a:solidFill>
                <a:schemeClr val="tx1"/>
              </a:solidFill>
              <a:latin typeface="+mj-lt"/>
              <a:ea typeface="Calibri Light"/>
            </a:endParaRPr>
          </a:p>
        </p:txBody>
      </p:sp>
      <p:pic>
        <p:nvPicPr>
          <p:cNvPr id="16" name="Graphic 15">
            <a:extLst>
              <a:ext uri="{FF2B5EF4-FFF2-40B4-BE49-F238E27FC236}">
                <a16:creationId xmlns:a16="http://schemas.microsoft.com/office/drawing/2014/main" id="{E32DB613-E1A9-6C55-666D-95A9FD6659DC}"/>
              </a:ext>
            </a:extLst>
          </p:cNvPr>
          <p:cNvPicPr>
            <a:picLocks/>
          </p:cNvPicPr>
          <p:nvPr/>
        </p:nvPicPr>
        <p:blipFill>
          <a:blip r:embed="rId4"/>
          <a:srcRect/>
          <a:stretch/>
        </p:blipFill>
        <p:spPr>
          <a:xfrm>
            <a:off x="2224062" y="1437797"/>
            <a:ext cx="2377440" cy="2286000"/>
          </a:xfrm>
          <a:prstGeom prst="ellipse">
            <a:avLst/>
          </a:prstGeom>
          <a:ln w="63500" cap="rnd">
            <a:solidFill>
              <a:schemeClr val="accent2"/>
            </a:solidFill>
          </a:ln>
          <a:effectLst/>
        </p:spPr>
      </p:pic>
      <p:sp>
        <p:nvSpPr>
          <p:cNvPr id="3" name="TextBox 2">
            <a:extLst>
              <a:ext uri="{FF2B5EF4-FFF2-40B4-BE49-F238E27FC236}">
                <a16:creationId xmlns:a16="http://schemas.microsoft.com/office/drawing/2014/main" id="{D0E143D3-4073-925D-B0B5-737746736DB4}"/>
              </a:ext>
            </a:extLst>
          </p:cNvPr>
          <p:cNvSpPr txBox="1"/>
          <p:nvPr/>
        </p:nvSpPr>
        <p:spPr>
          <a:xfrm>
            <a:off x="1587248" y="5148786"/>
            <a:ext cx="8689424" cy="707886"/>
          </a:xfrm>
          <a:prstGeom prst="rect">
            <a:avLst/>
          </a:prstGeom>
          <a:noFill/>
          <a:ln w="28575">
            <a:no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2000" dirty="0">
                <a:solidFill>
                  <a:schemeClr val="tx1"/>
                </a:solidFill>
              </a:rPr>
              <a:t>We support colleges and practitioners in advancing student success through evaluation, technical assistance, and evidence-based practices.</a:t>
            </a:r>
          </a:p>
        </p:txBody>
      </p:sp>
    </p:spTree>
    <p:extLst>
      <p:ext uri="{BB962C8B-B14F-4D97-AF65-F5344CB8AC3E}">
        <p14:creationId xmlns:p14="http://schemas.microsoft.com/office/powerpoint/2010/main" val="12227842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2BBAB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059E12-F7EE-5C8C-2A23-56CA6FC55CED}"/>
              </a:ext>
            </a:extLst>
          </p:cNvPr>
          <p:cNvSpPr>
            <a:spLocks noGrp="1"/>
          </p:cNvSpPr>
          <p:nvPr>
            <p:ph type="ctrTitle"/>
          </p:nvPr>
        </p:nvSpPr>
        <p:spPr>
          <a:xfrm>
            <a:off x="952500" y="2187379"/>
            <a:ext cx="10738757" cy="2483242"/>
          </a:xfrm>
        </p:spPr>
        <p:txBody>
          <a:bodyPr/>
          <a:lstStyle/>
          <a:p>
            <a:r>
              <a:rPr lang="en-US" sz="4800" dirty="0"/>
              <a:t>Building Community to Expand Opportunity for New Jersey College Students</a:t>
            </a:r>
            <a:br>
              <a:rPr lang="en-US" dirty="0"/>
            </a:br>
            <a:endParaRPr lang="en-US" dirty="0"/>
          </a:p>
        </p:txBody>
      </p:sp>
    </p:spTree>
    <p:extLst>
      <p:ext uri="{BB962C8B-B14F-4D97-AF65-F5344CB8AC3E}">
        <p14:creationId xmlns:p14="http://schemas.microsoft.com/office/powerpoint/2010/main" val="15924124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alpha val="96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FD168E-4AB1-EC02-DA37-D1FEF653A63B}"/>
              </a:ext>
            </a:extLst>
          </p:cNvPr>
          <p:cNvSpPr>
            <a:spLocks noGrp="1"/>
          </p:cNvSpPr>
          <p:nvPr>
            <p:ph type="title"/>
          </p:nvPr>
        </p:nvSpPr>
        <p:spPr>
          <a:xfrm>
            <a:off x="952500" y="592133"/>
            <a:ext cx="10629900" cy="1204010"/>
          </a:xfrm>
        </p:spPr>
        <p:txBody>
          <a:bodyPr vert="horz" lIns="91440" tIns="45720" rIns="91440" bIns="45720" rtlCol="0" anchor="t">
            <a:normAutofit/>
          </a:bodyPr>
          <a:lstStyle/>
          <a:p>
            <a:r>
              <a:rPr lang="en-US" sz="3400" dirty="0">
                <a:solidFill>
                  <a:schemeClr val="accent2"/>
                </a:solidFill>
                <a:latin typeface="+mn-lt"/>
                <a:cs typeface="+mj-cs"/>
              </a:rPr>
              <a:t>Advancing student success through sustainable and comprehensive support systems</a:t>
            </a:r>
          </a:p>
        </p:txBody>
      </p:sp>
      <p:pic>
        <p:nvPicPr>
          <p:cNvPr id="11" name="Content Placeholder 10">
            <a:extLst>
              <a:ext uri="{FF2B5EF4-FFF2-40B4-BE49-F238E27FC236}">
                <a16:creationId xmlns:a16="http://schemas.microsoft.com/office/drawing/2014/main" id="{346CC683-DF57-E5D8-22BB-D6FF6C597611}"/>
              </a:ext>
            </a:extLst>
          </p:cNvPr>
          <p:cNvPicPr>
            <a:picLocks noChangeAspect="1"/>
          </p:cNvPicPr>
          <p:nvPr/>
        </p:nvPicPr>
        <p:blipFill>
          <a:blip r:embed="rId3"/>
          <a:stretch>
            <a:fillRect/>
          </a:stretch>
        </p:blipFill>
        <p:spPr>
          <a:xfrm>
            <a:off x="772886" y="2856623"/>
            <a:ext cx="5857774" cy="1830554"/>
          </a:xfrm>
          <a:prstGeom prst="rect">
            <a:avLst/>
          </a:prstGeom>
        </p:spPr>
      </p:pic>
      <p:pic>
        <p:nvPicPr>
          <p:cNvPr id="16" name="Content Placeholder 15">
            <a:extLst>
              <a:ext uri="{FF2B5EF4-FFF2-40B4-BE49-F238E27FC236}">
                <a16:creationId xmlns:a16="http://schemas.microsoft.com/office/drawing/2014/main" id="{7CFBA9FD-F46E-9252-74C9-59501516FAEB}"/>
              </a:ext>
            </a:extLst>
          </p:cNvPr>
          <p:cNvPicPr>
            <a:picLocks noChangeAspect="1"/>
          </p:cNvPicPr>
          <p:nvPr/>
        </p:nvPicPr>
        <p:blipFill>
          <a:blip r:embed="rId4"/>
          <a:stretch>
            <a:fillRect/>
          </a:stretch>
        </p:blipFill>
        <p:spPr>
          <a:xfrm>
            <a:off x="8001423" y="2310763"/>
            <a:ext cx="2661133" cy="2922273"/>
          </a:xfrm>
          <a:prstGeom prst="rect">
            <a:avLst/>
          </a:prstGeom>
        </p:spPr>
      </p:pic>
    </p:spTree>
    <p:extLst>
      <p:ext uri="{BB962C8B-B14F-4D97-AF65-F5344CB8AC3E}">
        <p14:creationId xmlns:p14="http://schemas.microsoft.com/office/powerpoint/2010/main" val="6136461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A293A3F-3B4B-4618-3F59-279DC8EEE5CE}"/>
              </a:ext>
            </a:extLst>
          </p:cNvPr>
          <p:cNvSpPr>
            <a:spLocks noGrp="1"/>
          </p:cNvSpPr>
          <p:nvPr>
            <p:ph type="title"/>
          </p:nvPr>
        </p:nvSpPr>
        <p:spPr/>
        <p:txBody>
          <a:bodyPr/>
          <a:lstStyle/>
          <a:p>
            <a:r>
              <a:rPr lang="en-US" dirty="0">
                <a:solidFill>
                  <a:schemeClr val="accent2"/>
                </a:solidFill>
              </a:rPr>
              <a:t>Six distinct colleges, one shared mission</a:t>
            </a:r>
          </a:p>
        </p:txBody>
      </p:sp>
      <p:pic>
        <p:nvPicPr>
          <p:cNvPr id="8" name="Content Placeholder 7">
            <a:extLst>
              <a:ext uri="{FF2B5EF4-FFF2-40B4-BE49-F238E27FC236}">
                <a16:creationId xmlns:a16="http://schemas.microsoft.com/office/drawing/2014/main" id="{C159DFF8-ED01-C6EC-5111-E4B9C8A2DFC3}"/>
              </a:ext>
            </a:extLst>
          </p:cNvPr>
          <p:cNvPicPr>
            <a:picLocks noGrp="1" noChangeAspect="1"/>
          </p:cNvPicPr>
          <p:nvPr>
            <p:ph idx="1"/>
          </p:nvPr>
        </p:nvPicPr>
        <p:blipFill>
          <a:blip r:embed="rId3"/>
          <a:stretch>
            <a:fillRect/>
          </a:stretch>
        </p:blipFill>
        <p:spPr>
          <a:xfrm>
            <a:off x="672052" y="2354037"/>
            <a:ext cx="4536764" cy="3017697"/>
          </a:xfrm>
          <a:prstGeom prst="rect">
            <a:avLst/>
          </a:prstGeom>
        </p:spPr>
      </p:pic>
      <p:pic>
        <p:nvPicPr>
          <p:cNvPr id="10" name="Picture 9">
            <a:extLst>
              <a:ext uri="{FF2B5EF4-FFF2-40B4-BE49-F238E27FC236}">
                <a16:creationId xmlns:a16="http://schemas.microsoft.com/office/drawing/2014/main" id="{8F29D4F0-1DFA-DF05-7094-8BBAA0BD144D}"/>
              </a:ext>
            </a:extLst>
          </p:cNvPr>
          <p:cNvPicPr>
            <a:picLocks noChangeAspect="1"/>
          </p:cNvPicPr>
          <p:nvPr/>
        </p:nvPicPr>
        <p:blipFill>
          <a:blip r:embed="rId4"/>
          <a:stretch>
            <a:fillRect/>
          </a:stretch>
        </p:blipFill>
        <p:spPr>
          <a:xfrm>
            <a:off x="5422201" y="1599066"/>
            <a:ext cx="6603934" cy="4663440"/>
          </a:xfrm>
          <a:prstGeom prst="rect">
            <a:avLst/>
          </a:prstGeom>
        </p:spPr>
      </p:pic>
    </p:spTree>
    <p:extLst>
      <p:ext uri="{BB962C8B-B14F-4D97-AF65-F5344CB8AC3E}">
        <p14:creationId xmlns:p14="http://schemas.microsoft.com/office/powerpoint/2010/main" val="12625586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C541B88-1AE9-40C3-AFD5-967787C197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E5F17139-31EE-46AC-B04F-DBBD852DD6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890596"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B82AEA24-38CE-A247-B13F-9C84C66A1B78}"/>
              </a:ext>
            </a:extLst>
          </p:cNvPr>
          <p:cNvSpPr>
            <a:spLocks noGrp="1"/>
          </p:cNvSpPr>
          <p:nvPr>
            <p:ph type="title"/>
          </p:nvPr>
        </p:nvSpPr>
        <p:spPr>
          <a:xfrm>
            <a:off x="838200" y="1195697"/>
            <a:ext cx="3200400" cy="4238118"/>
          </a:xfrm>
        </p:spPr>
        <p:txBody>
          <a:bodyPr>
            <a:normAutofit/>
          </a:bodyPr>
          <a:lstStyle/>
          <a:p>
            <a:r>
              <a:rPr lang="en-US" dirty="0">
                <a:solidFill>
                  <a:schemeClr val="bg1"/>
                </a:solidFill>
              </a:rPr>
              <a:t>When colleges learn together, students benefit</a:t>
            </a:r>
          </a:p>
        </p:txBody>
      </p:sp>
      <p:grpSp>
        <p:nvGrpSpPr>
          <p:cNvPr id="15" name="Graphic 38">
            <a:extLst>
              <a:ext uri="{FF2B5EF4-FFF2-40B4-BE49-F238E27FC236}">
                <a16:creationId xmlns:a16="http://schemas.microsoft.com/office/drawing/2014/main" id="{7CF625D3-71A3-4F30-A096-8EF334E959D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02912"/>
            <a:ext cx="1910252" cy="709660"/>
            <a:chOff x="2267504" y="2540250"/>
            <a:chExt cx="1990951" cy="739640"/>
          </a:xfrm>
          <a:solidFill>
            <a:schemeClr val="bg1"/>
          </a:solidFill>
        </p:grpSpPr>
        <p:sp>
          <p:nvSpPr>
            <p:cNvPr id="16" name="Freeform: Shape 15">
              <a:extLst>
                <a:ext uri="{FF2B5EF4-FFF2-40B4-BE49-F238E27FC236}">
                  <a16:creationId xmlns:a16="http://schemas.microsoft.com/office/drawing/2014/main" id="{C6754E2F-F56E-4BA3-99DD-8EBF110E34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267504" y="254025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5835 h 286230"/>
                <a:gd name="connsiteX8" fmla="*/ 255835 w 1990951"/>
                <a:gd name="connsiteY8" fmla="*/ 0 h 286230"/>
                <a:gd name="connsiteX9" fmla="*/ 504071 w 1990951"/>
                <a:gd name="connsiteY9" fmla="*/ 245703 h 286230"/>
                <a:gd name="connsiteX10" fmla="*/ 749773 w 1990951"/>
                <a:gd name="connsiteY10" fmla="*/ 0 h 286230"/>
                <a:gd name="connsiteX11" fmla="*/ 995476 w 1990951"/>
                <a:gd name="connsiteY11" fmla="*/ 245703 h 286230"/>
                <a:gd name="connsiteX12" fmla="*/ 1243712 w 1990951"/>
                <a:gd name="connsiteY12" fmla="*/ 0 h 286230"/>
                <a:gd name="connsiteX13" fmla="*/ 1489414 w 1990951"/>
                <a:gd name="connsiteY13" fmla="*/ 245703 h 286230"/>
                <a:gd name="connsiteX14" fmla="*/ 1735117 w 1990951"/>
                <a:gd name="connsiteY14" fmla="*/ 0 h 286230"/>
                <a:gd name="connsiteX15" fmla="*/ 1990952 w 1990951"/>
                <a:gd name="connsiteY15" fmla="*/ 255835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5835"/>
                  </a:lnTo>
                  <a:lnTo>
                    <a:pt x="255835" y="0"/>
                  </a:lnTo>
                  <a:lnTo>
                    <a:pt x="504071" y="245703"/>
                  </a:lnTo>
                  <a:lnTo>
                    <a:pt x="749773" y="0"/>
                  </a:lnTo>
                  <a:lnTo>
                    <a:pt x="995476" y="245703"/>
                  </a:lnTo>
                  <a:lnTo>
                    <a:pt x="1243712" y="0"/>
                  </a:lnTo>
                  <a:lnTo>
                    <a:pt x="1489414" y="245703"/>
                  </a:lnTo>
                  <a:lnTo>
                    <a:pt x="1735117" y="0"/>
                  </a:lnTo>
                  <a:lnTo>
                    <a:pt x="1990952" y="255835"/>
                  </a:lnTo>
                  <a:lnTo>
                    <a:pt x="1973221" y="276099"/>
                  </a:lnTo>
                  <a:lnTo>
                    <a:pt x="1735117" y="40528"/>
                  </a:lnTo>
                  <a:close/>
                </a:path>
              </a:pathLst>
            </a:custGeom>
            <a:grpFill/>
            <a:ln w="25320" cap="flat">
              <a:noFill/>
              <a:prstDash val="solid"/>
              <a:miter/>
            </a:ln>
          </p:spPr>
          <p:txBody>
            <a:bodyPr rtlCol="0" anchor="ctr"/>
            <a:lstStyle/>
            <a:p>
              <a:endParaRPr lang="en-US" dirty="0"/>
            </a:p>
          </p:txBody>
        </p:sp>
        <p:sp>
          <p:nvSpPr>
            <p:cNvPr id="17" name="Freeform: Shape 16">
              <a:extLst>
                <a:ext uri="{FF2B5EF4-FFF2-40B4-BE49-F238E27FC236}">
                  <a16:creationId xmlns:a16="http://schemas.microsoft.com/office/drawing/2014/main" id="{24A69059-7C49-49C6-B071-F2A9B558E0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267504" y="299366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8368 h 286230"/>
                <a:gd name="connsiteX8" fmla="*/ 255835 w 1990951"/>
                <a:gd name="connsiteY8" fmla="*/ 0 h 286230"/>
                <a:gd name="connsiteX9" fmla="*/ 504071 w 1990951"/>
                <a:gd name="connsiteY9" fmla="*/ 248236 h 286230"/>
                <a:gd name="connsiteX10" fmla="*/ 749773 w 1990951"/>
                <a:gd name="connsiteY10" fmla="*/ 0 h 286230"/>
                <a:gd name="connsiteX11" fmla="*/ 995476 w 1990951"/>
                <a:gd name="connsiteY11" fmla="*/ 248236 h 286230"/>
                <a:gd name="connsiteX12" fmla="*/ 1243712 w 1990951"/>
                <a:gd name="connsiteY12" fmla="*/ 0 h 286230"/>
                <a:gd name="connsiteX13" fmla="*/ 1489414 w 1990951"/>
                <a:gd name="connsiteY13" fmla="*/ 248236 h 286230"/>
                <a:gd name="connsiteX14" fmla="*/ 1735117 w 1990951"/>
                <a:gd name="connsiteY14" fmla="*/ 0 h 286230"/>
                <a:gd name="connsiteX15" fmla="*/ 1990952 w 1990951"/>
                <a:gd name="connsiteY15" fmla="*/ 258368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8368"/>
                  </a:lnTo>
                  <a:lnTo>
                    <a:pt x="255835" y="0"/>
                  </a:lnTo>
                  <a:lnTo>
                    <a:pt x="504071" y="248236"/>
                  </a:lnTo>
                  <a:lnTo>
                    <a:pt x="749773" y="0"/>
                  </a:lnTo>
                  <a:lnTo>
                    <a:pt x="995476" y="248236"/>
                  </a:lnTo>
                  <a:lnTo>
                    <a:pt x="1243712" y="0"/>
                  </a:lnTo>
                  <a:lnTo>
                    <a:pt x="1489414" y="248236"/>
                  </a:lnTo>
                  <a:lnTo>
                    <a:pt x="1735117" y="0"/>
                  </a:lnTo>
                  <a:lnTo>
                    <a:pt x="1990952" y="258368"/>
                  </a:lnTo>
                  <a:lnTo>
                    <a:pt x="1973221" y="276099"/>
                  </a:lnTo>
                  <a:lnTo>
                    <a:pt x="1735117" y="40528"/>
                  </a:lnTo>
                  <a:close/>
                </a:path>
              </a:pathLst>
            </a:custGeom>
            <a:grpFill/>
            <a:ln w="25320" cap="flat">
              <a:noFill/>
              <a:prstDash val="solid"/>
              <a:miter/>
            </a:ln>
          </p:spPr>
          <p:txBody>
            <a:bodyPr rtlCol="0" anchor="ctr"/>
            <a:lstStyle/>
            <a:p>
              <a:endParaRPr lang="en-US"/>
            </a:p>
          </p:txBody>
        </p:sp>
      </p:grpSp>
      <p:sp>
        <p:nvSpPr>
          <p:cNvPr id="19" name="Oval 18">
            <a:extLst>
              <a:ext uri="{FF2B5EF4-FFF2-40B4-BE49-F238E27FC236}">
                <a16:creationId xmlns:a16="http://schemas.microsoft.com/office/drawing/2014/main" id="{89D16701-DA76-4F72-BB63-E2C3FFBDFE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6260" y="4752208"/>
            <a:ext cx="365021" cy="365021"/>
          </a:xfrm>
          <a:prstGeom prst="ellipse">
            <a:avLst/>
          </a:pr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Oval 20">
            <a:extLst>
              <a:ext uri="{FF2B5EF4-FFF2-40B4-BE49-F238E27FC236}">
                <a16:creationId xmlns:a16="http://schemas.microsoft.com/office/drawing/2014/main" id="{1CC28BE1-9DC6-43FE-9582-39F091098D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6260" y="4752208"/>
            <a:ext cx="365021" cy="365021"/>
          </a:xfrm>
          <a:prstGeom prst="ellipse">
            <a:avLst/>
          </a:pr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23" name="Graphic 4">
            <a:extLst>
              <a:ext uri="{FF2B5EF4-FFF2-40B4-BE49-F238E27FC236}">
                <a16:creationId xmlns:a16="http://schemas.microsoft.com/office/drawing/2014/main" id="{AF9AF3F3-CE0C-4125-BDD7-346487FA0B4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09667" y="5539935"/>
            <a:ext cx="975169" cy="975171"/>
            <a:chOff x="5829300" y="3162300"/>
            <a:chExt cx="532256" cy="532257"/>
          </a:xfrm>
          <a:solidFill>
            <a:schemeClr val="bg1"/>
          </a:solidFill>
        </p:grpSpPr>
        <p:sp>
          <p:nvSpPr>
            <p:cNvPr id="24" name="Freeform: Shape 23">
              <a:extLst>
                <a:ext uri="{FF2B5EF4-FFF2-40B4-BE49-F238E27FC236}">
                  <a16:creationId xmlns:a16="http://schemas.microsoft.com/office/drawing/2014/main" id="{B31DFBFA-CF4D-4940-9086-26F83E5C6B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9208" y="3192208"/>
              <a:ext cx="112966" cy="112966"/>
            </a:xfrm>
            <a:custGeom>
              <a:avLst/>
              <a:gdLst>
                <a:gd name="connsiteX0" fmla="*/ 112967 w 112966"/>
                <a:gd name="connsiteY0" fmla="*/ 0 h 112966"/>
                <a:gd name="connsiteX1" fmla="*/ 0 w 112966"/>
                <a:gd name="connsiteY1" fmla="*/ 112967 h 112966"/>
                <a:gd name="connsiteX2" fmla="*/ 112967 w 112966"/>
                <a:gd name="connsiteY2" fmla="*/ 0 h 112966"/>
              </a:gdLst>
              <a:ahLst/>
              <a:cxnLst>
                <a:cxn ang="0">
                  <a:pos x="connsiteX0" y="connsiteY0"/>
                </a:cxn>
                <a:cxn ang="0">
                  <a:pos x="connsiteX1" y="connsiteY1"/>
                </a:cxn>
                <a:cxn ang="0">
                  <a:pos x="connsiteX2" y="connsiteY2"/>
                </a:cxn>
              </a:cxnLst>
              <a:rect l="l" t="t" r="r" b="b"/>
              <a:pathLst>
                <a:path w="112966" h="112966">
                  <a:moveTo>
                    <a:pt x="112967" y="0"/>
                  </a:moveTo>
                  <a:lnTo>
                    <a:pt x="0" y="112967"/>
                  </a:lnTo>
                  <a:cubicBezTo>
                    <a:pt x="25356" y="64747"/>
                    <a:pt x="64747" y="25356"/>
                    <a:pt x="112967" y="0"/>
                  </a:cubicBezTo>
                  <a:close/>
                </a:path>
              </a:pathLst>
            </a:custGeom>
            <a:grpFill/>
            <a:ln w="9525"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27854033-BD20-4C77-8C5B-048F4B3BDD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31205" y="3164205"/>
              <a:ext cx="230314" cy="230314"/>
            </a:xfrm>
            <a:custGeom>
              <a:avLst/>
              <a:gdLst>
                <a:gd name="connsiteX0" fmla="*/ 230314 w 230314"/>
                <a:gd name="connsiteY0" fmla="*/ 0 h 230314"/>
                <a:gd name="connsiteX1" fmla="*/ 0 w 230314"/>
                <a:gd name="connsiteY1" fmla="*/ 230314 h 230314"/>
                <a:gd name="connsiteX2" fmla="*/ 3524 w 230314"/>
                <a:gd name="connsiteY2" fmla="*/ 209550 h 230314"/>
                <a:gd name="connsiteX3" fmla="*/ 209550 w 230314"/>
                <a:gd name="connsiteY3" fmla="*/ 3524 h 230314"/>
                <a:gd name="connsiteX4" fmla="*/ 230314 w 230314"/>
                <a:gd name="connsiteY4" fmla="*/ 0 h 230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314" h="230314">
                  <a:moveTo>
                    <a:pt x="230314" y="0"/>
                  </a:moveTo>
                  <a:lnTo>
                    <a:pt x="0" y="230314"/>
                  </a:lnTo>
                  <a:cubicBezTo>
                    <a:pt x="953" y="223361"/>
                    <a:pt x="2095" y="216408"/>
                    <a:pt x="3524" y="209550"/>
                  </a:cubicBezTo>
                  <a:lnTo>
                    <a:pt x="209550" y="3524"/>
                  </a:lnTo>
                  <a:cubicBezTo>
                    <a:pt x="216408" y="2095"/>
                    <a:pt x="223361" y="953"/>
                    <a:pt x="230314" y="0"/>
                  </a:cubicBezTo>
                  <a:close/>
                </a:path>
              </a:pathLst>
            </a:custGeom>
            <a:grpFill/>
            <a:ln w="9525"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BC93AA74-BEB3-444F-835B-7AA6ECE617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29300" y="3162300"/>
              <a:ext cx="294131" cy="294131"/>
            </a:xfrm>
            <a:custGeom>
              <a:avLst/>
              <a:gdLst>
                <a:gd name="connsiteX0" fmla="*/ 294132 w 294131"/>
                <a:gd name="connsiteY0" fmla="*/ 1238 h 294131"/>
                <a:gd name="connsiteX1" fmla="*/ 1238 w 294131"/>
                <a:gd name="connsiteY1" fmla="*/ 294132 h 294131"/>
                <a:gd name="connsiteX2" fmla="*/ 0 w 294131"/>
                <a:gd name="connsiteY2" fmla="*/ 278225 h 294131"/>
                <a:gd name="connsiteX3" fmla="*/ 278225 w 294131"/>
                <a:gd name="connsiteY3" fmla="*/ 0 h 294131"/>
                <a:gd name="connsiteX4" fmla="*/ 294132 w 294131"/>
                <a:gd name="connsiteY4" fmla="*/ 1238 h 294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131" h="294131">
                  <a:moveTo>
                    <a:pt x="294132" y="1238"/>
                  </a:moveTo>
                  <a:lnTo>
                    <a:pt x="1238" y="294132"/>
                  </a:lnTo>
                  <a:cubicBezTo>
                    <a:pt x="667" y="288893"/>
                    <a:pt x="0" y="283559"/>
                    <a:pt x="0" y="278225"/>
                  </a:cubicBezTo>
                  <a:lnTo>
                    <a:pt x="278225" y="0"/>
                  </a:lnTo>
                  <a:cubicBezTo>
                    <a:pt x="283559" y="0"/>
                    <a:pt x="288893" y="667"/>
                    <a:pt x="294132" y="1238"/>
                  </a:cubicBezTo>
                  <a:close/>
                </a:path>
              </a:pathLst>
            </a:custGeom>
            <a:grpFill/>
            <a:ln w="952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F00DF1C9-6952-4704-B8B3-95406E18E4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37205" y="3170110"/>
              <a:ext cx="337184" cy="337280"/>
            </a:xfrm>
            <a:custGeom>
              <a:avLst/>
              <a:gdLst>
                <a:gd name="connsiteX0" fmla="*/ 337185 w 337184"/>
                <a:gd name="connsiteY0" fmla="*/ 3905 h 337280"/>
                <a:gd name="connsiteX1" fmla="*/ 3810 w 337184"/>
                <a:gd name="connsiteY1" fmla="*/ 337280 h 337280"/>
                <a:gd name="connsiteX2" fmla="*/ 0 w 337184"/>
                <a:gd name="connsiteY2" fmla="*/ 323850 h 337280"/>
                <a:gd name="connsiteX3" fmla="*/ 323850 w 337184"/>
                <a:gd name="connsiteY3" fmla="*/ 0 h 337280"/>
                <a:gd name="connsiteX4" fmla="*/ 337185 w 337184"/>
                <a:gd name="connsiteY4" fmla="*/ 3905 h 337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184" h="337280">
                  <a:moveTo>
                    <a:pt x="337185" y="3905"/>
                  </a:moveTo>
                  <a:lnTo>
                    <a:pt x="3810" y="337280"/>
                  </a:lnTo>
                  <a:cubicBezTo>
                    <a:pt x="2381" y="332899"/>
                    <a:pt x="1143" y="328422"/>
                    <a:pt x="0" y="323850"/>
                  </a:cubicBezTo>
                  <a:lnTo>
                    <a:pt x="323850" y="0"/>
                  </a:lnTo>
                  <a:cubicBezTo>
                    <a:pt x="328327" y="1715"/>
                    <a:pt x="332804" y="2477"/>
                    <a:pt x="337185" y="3905"/>
                  </a:cubicBezTo>
                  <a:close/>
                </a:path>
              </a:pathLst>
            </a:custGeom>
            <a:grpFill/>
            <a:ln w="9525"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B34783FD-297C-40D2-964B-DBAE4DE283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3207" y="3186207"/>
              <a:ext cx="364617" cy="364617"/>
            </a:xfrm>
            <a:custGeom>
              <a:avLst/>
              <a:gdLst>
                <a:gd name="connsiteX0" fmla="*/ 364617 w 364617"/>
                <a:gd name="connsiteY0" fmla="*/ 5620 h 364617"/>
                <a:gd name="connsiteX1" fmla="*/ 5620 w 364617"/>
                <a:gd name="connsiteY1" fmla="*/ 364617 h 364617"/>
                <a:gd name="connsiteX2" fmla="*/ 0 w 364617"/>
                <a:gd name="connsiteY2" fmla="*/ 353187 h 364617"/>
                <a:gd name="connsiteX3" fmla="*/ 353187 w 364617"/>
                <a:gd name="connsiteY3" fmla="*/ 0 h 364617"/>
                <a:gd name="connsiteX4" fmla="*/ 364617 w 364617"/>
                <a:gd name="connsiteY4" fmla="*/ 5620 h 364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617" h="364617">
                  <a:moveTo>
                    <a:pt x="364617" y="5620"/>
                  </a:moveTo>
                  <a:lnTo>
                    <a:pt x="5620" y="364617"/>
                  </a:lnTo>
                  <a:cubicBezTo>
                    <a:pt x="3620" y="360902"/>
                    <a:pt x="1715" y="357092"/>
                    <a:pt x="0" y="353187"/>
                  </a:cubicBezTo>
                  <a:lnTo>
                    <a:pt x="353187" y="0"/>
                  </a:lnTo>
                  <a:cubicBezTo>
                    <a:pt x="357092" y="1715"/>
                    <a:pt x="360902" y="3715"/>
                    <a:pt x="364617" y="5620"/>
                  </a:cubicBezTo>
                  <a:close/>
                </a:path>
              </a:pathLst>
            </a:custGeom>
            <a:grpFill/>
            <a:ln w="952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DE621623-0357-4FD5-A1AC-4005010259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5305" y="3208305"/>
              <a:ext cx="380238" cy="380238"/>
            </a:xfrm>
            <a:custGeom>
              <a:avLst/>
              <a:gdLst>
                <a:gd name="connsiteX0" fmla="*/ 380238 w 380238"/>
                <a:gd name="connsiteY0" fmla="*/ 7239 h 380238"/>
                <a:gd name="connsiteX1" fmla="*/ 7239 w 380238"/>
                <a:gd name="connsiteY1" fmla="*/ 380238 h 380238"/>
                <a:gd name="connsiteX2" fmla="*/ 0 w 380238"/>
                <a:gd name="connsiteY2" fmla="*/ 370713 h 380238"/>
                <a:gd name="connsiteX3" fmla="*/ 370237 w 380238"/>
                <a:gd name="connsiteY3" fmla="*/ 0 h 380238"/>
                <a:gd name="connsiteX4" fmla="*/ 380238 w 380238"/>
                <a:gd name="connsiteY4" fmla="*/ 7239 h 380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238" h="380238">
                  <a:moveTo>
                    <a:pt x="380238" y="7239"/>
                  </a:moveTo>
                  <a:lnTo>
                    <a:pt x="7239" y="380238"/>
                  </a:lnTo>
                  <a:cubicBezTo>
                    <a:pt x="4763" y="377000"/>
                    <a:pt x="2381" y="373571"/>
                    <a:pt x="0" y="370713"/>
                  </a:cubicBezTo>
                  <a:lnTo>
                    <a:pt x="370237" y="0"/>
                  </a:lnTo>
                  <a:cubicBezTo>
                    <a:pt x="373571" y="2381"/>
                    <a:pt x="377000" y="4763"/>
                    <a:pt x="380238" y="7239"/>
                  </a:cubicBezTo>
                  <a:close/>
                </a:path>
              </a:pathLst>
            </a:custGeom>
            <a:grpFill/>
            <a:ln w="9525"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024F346E-10A0-458F-A9CA-8C0079472F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02832" y="3235832"/>
              <a:ext cx="385191" cy="385191"/>
            </a:xfrm>
            <a:custGeom>
              <a:avLst/>
              <a:gdLst>
                <a:gd name="connsiteX0" fmla="*/ 380905 w 385191"/>
                <a:gd name="connsiteY0" fmla="*/ 4286 h 385191"/>
                <a:gd name="connsiteX1" fmla="*/ 385191 w 385191"/>
                <a:gd name="connsiteY1" fmla="*/ 8573 h 385191"/>
                <a:gd name="connsiteX2" fmla="*/ 8573 w 385191"/>
                <a:gd name="connsiteY2" fmla="*/ 385191 h 385191"/>
                <a:gd name="connsiteX3" fmla="*/ 4286 w 385191"/>
                <a:gd name="connsiteY3" fmla="*/ 380905 h 385191"/>
                <a:gd name="connsiteX4" fmla="*/ 0 w 385191"/>
                <a:gd name="connsiteY4" fmla="*/ 376523 h 385191"/>
                <a:gd name="connsiteX5" fmla="*/ 376523 w 385191"/>
                <a:gd name="connsiteY5" fmla="*/ 0 h 385191"/>
                <a:gd name="connsiteX6" fmla="*/ 380905 w 385191"/>
                <a:gd name="connsiteY6" fmla="*/ 4286 h 385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191" h="385191">
                  <a:moveTo>
                    <a:pt x="380905" y="4286"/>
                  </a:moveTo>
                  <a:lnTo>
                    <a:pt x="385191" y="8573"/>
                  </a:lnTo>
                  <a:lnTo>
                    <a:pt x="8573" y="385191"/>
                  </a:lnTo>
                  <a:lnTo>
                    <a:pt x="4286" y="380905"/>
                  </a:lnTo>
                  <a:cubicBezTo>
                    <a:pt x="2762" y="379476"/>
                    <a:pt x="1334" y="377952"/>
                    <a:pt x="0" y="376523"/>
                  </a:cubicBezTo>
                  <a:lnTo>
                    <a:pt x="376523" y="0"/>
                  </a:lnTo>
                  <a:cubicBezTo>
                    <a:pt x="377952" y="1334"/>
                    <a:pt x="379476" y="2667"/>
                    <a:pt x="380905" y="4286"/>
                  </a:cubicBezTo>
                  <a:close/>
                </a:path>
              </a:pathLst>
            </a:custGeom>
            <a:grpFill/>
            <a:ln w="952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7937A2F7-01A9-47F3-BED6-B61D998408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35789" y="3268313"/>
              <a:ext cx="379761" cy="380237"/>
            </a:xfrm>
            <a:custGeom>
              <a:avLst/>
              <a:gdLst>
                <a:gd name="connsiteX0" fmla="*/ 372428 w 379761"/>
                <a:gd name="connsiteY0" fmla="*/ 0 h 380237"/>
                <a:gd name="connsiteX1" fmla="*/ 379762 w 379761"/>
                <a:gd name="connsiteY1" fmla="*/ 9525 h 380237"/>
                <a:gd name="connsiteX2" fmla="*/ 9525 w 379761"/>
                <a:gd name="connsiteY2" fmla="*/ 380238 h 380237"/>
                <a:gd name="connsiteX3" fmla="*/ 0 w 379761"/>
                <a:gd name="connsiteY3" fmla="*/ 372904 h 380237"/>
              </a:gdLst>
              <a:ahLst/>
              <a:cxnLst>
                <a:cxn ang="0">
                  <a:pos x="connsiteX0" y="connsiteY0"/>
                </a:cxn>
                <a:cxn ang="0">
                  <a:pos x="connsiteX1" y="connsiteY1"/>
                </a:cxn>
                <a:cxn ang="0">
                  <a:pos x="connsiteX2" y="connsiteY2"/>
                </a:cxn>
                <a:cxn ang="0">
                  <a:pos x="connsiteX3" y="connsiteY3"/>
                </a:cxn>
              </a:cxnLst>
              <a:rect l="l" t="t" r="r" b="b"/>
              <a:pathLst>
                <a:path w="379761" h="380237">
                  <a:moveTo>
                    <a:pt x="372428" y="0"/>
                  </a:moveTo>
                  <a:cubicBezTo>
                    <a:pt x="374999" y="3239"/>
                    <a:pt x="377381" y="6572"/>
                    <a:pt x="379762" y="9525"/>
                  </a:cubicBezTo>
                  <a:lnTo>
                    <a:pt x="9525" y="380238"/>
                  </a:lnTo>
                  <a:cubicBezTo>
                    <a:pt x="6096" y="377857"/>
                    <a:pt x="2762" y="375476"/>
                    <a:pt x="0" y="372904"/>
                  </a:cubicBezTo>
                  <a:close/>
                </a:path>
              </a:pathLst>
            </a:custGeom>
            <a:grpFill/>
            <a:ln w="952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5B44DAF8-5073-441A-82E1-180385D35F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2841" y="3305841"/>
              <a:ext cx="364807" cy="364807"/>
            </a:xfrm>
            <a:custGeom>
              <a:avLst/>
              <a:gdLst>
                <a:gd name="connsiteX0" fmla="*/ 359188 w 364807"/>
                <a:gd name="connsiteY0" fmla="*/ 0 h 364807"/>
                <a:gd name="connsiteX1" fmla="*/ 364808 w 364807"/>
                <a:gd name="connsiteY1" fmla="*/ 11621 h 364807"/>
                <a:gd name="connsiteX2" fmla="*/ 11621 w 364807"/>
                <a:gd name="connsiteY2" fmla="*/ 364808 h 364807"/>
                <a:gd name="connsiteX3" fmla="*/ 0 w 364807"/>
                <a:gd name="connsiteY3" fmla="*/ 359188 h 364807"/>
              </a:gdLst>
              <a:ahLst/>
              <a:cxnLst>
                <a:cxn ang="0">
                  <a:pos x="connsiteX0" y="connsiteY0"/>
                </a:cxn>
                <a:cxn ang="0">
                  <a:pos x="connsiteX1" y="connsiteY1"/>
                </a:cxn>
                <a:cxn ang="0">
                  <a:pos x="connsiteX2" y="connsiteY2"/>
                </a:cxn>
                <a:cxn ang="0">
                  <a:pos x="connsiteX3" y="connsiteY3"/>
                </a:cxn>
              </a:cxnLst>
              <a:rect l="l" t="t" r="r" b="b"/>
              <a:pathLst>
                <a:path w="364807" h="364807">
                  <a:moveTo>
                    <a:pt x="359188" y="0"/>
                  </a:moveTo>
                  <a:cubicBezTo>
                    <a:pt x="361188" y="3905"/>
                    <a:pt x="362998" y="7715"/>
                    <a:pt x="364808" y="11621"/>
                  </a:cubicBezTo>
                  <a:lnTo>
                    <a:pt x="11621" y="364808"/>
                  </a:lnTo>
                  <a:cubicBezTo>
                    <a:pt x="7715" y="362998"/>
                    <a:pt x="3905" y="361188"/>
                    <a:pt x="0" y="359188"/>
                  </a:cubicBezTo>
                  <a:close/>
                </a:path>
              </a:pathLst>
            </a:custGeom>
            <a:grpFill/>
            <a:ln w="9525"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52B0413D-0E36-4A90-8E6A-9EDC676A60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16370" y="3349466"/>
              <a:ext cx="337280" cy="337280"/>
            </a:xfrm>
            <a:custGeom>
              <a:avLst/>
              <a:gdLst>
                <a:gd name="connsiteX0" fmla="*/ 333470 w 337280"/>
                <a:gd name="connsiteY0" fmla="*/ 0 h 337280"/>
                <a:gd name="connsiteX1" fmla="*/ 337280 w 337280"/>
                <a:gd name="connsiteY1" fmla="*/ 13430 h 337280"/>
                <a:gd name="connsiteX2" fmla="*/ 13430 w 337280"/>
                <a:gd name="connsiteY2" fmla="*/ 337280 h 337280"/>
                <a:gd name="connsiteX3" fmla="*/ 0 w 337280"/>
                <a:gd name="connsiteY3" fmla="*/ 333470 h 337280"/>
              </a:gdLst>
              <a:ahLst/>
              <a:cxnLst>
                <a:cxn ang="0">
                  <a:pos x="connsiteX0" y="connsiteY0"/>
                </a:cxn>
                <a:cxn ang="0">
                  <a:pos x="connsiteX1" y="connsiteY1"/>
                </a:cxn>
                <a:cxn ang="0">
                  <a:pos x="connsiteX2" y="connsiteY2"/>
                </a:cxn>
                <a:cxn ang="0">
                  <a:pos x="connsiteX3" y="connsiteY3"/>
                </a:cxn>
              </a:cxnLst>
              <a:rect l="l" t="t" r="r" b="b"/>
              <a:pathLst>
                <a:path w="337280" h="337280">
                  <a:moveTo>
                    <a:pt x="333470" y="0"/>
                  </a:moveTo>
                  <a:cubicBezTo>
                    <a:pt x="334899" y="4382"/>
                    <a:pt x="336137" y="8858"/>
                    <a:pt x="337280" y="13430"/>
                  </a:cubicBezTo>
                  <a:lnTo>
                    <a:pt x="13430" y="337280"/>
                  </a:lnTo>
                  <a:cubicBezTo>
                    <a:pt x="8858" y="336137"/>
                    <a:pt x="4382" y="334899"/>
                    <a:pt x="0" y="333470"/>
                  </a:cubicBezTo>
                  <a:close/>
                </a:path>
              </a:pathLst>
            </a:custGeom>
            <a:grpFill/>
            <a:ln w="9525"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86059ECF-0D50-48AD-B67A-645EC29D33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67329" y="3400425"/>
              <a:ext cx="294227" cy="294132"/>
            </a:xfrm>
            <a:custGeom>
              <a:avLst/>
              <a:gdLst>
                <a:gd name="connsiteX0" fmla="*/ 292989 w 294227"/>
                <a:gd name="connsiteY0" fmla="*/ 0 h 294132"/>
                <a:gd name="connsiteX1" fmla="*/ 294227 w 294227"/>
                <a:gd name="connsiteY1" fmla="*/ 15907 h 294132"/>
                <a:gd name="connsiteX2" fmla="*/ 15907 w 294227"/>
                <a:gd name="connsiteY2" fmla="*/ 294132 h 294132"/>
                <a:gd name="connsiteX3" fmla="*/ 0 w 294227"/>
                <a:gd name="connsiteY3" fmla="*/ 292894 h 294132"/>
              </a:gdLst>
              <a:ahLst/>
              <a:cxnLst>
                <a:cxn ang="0">
                  <a:pos x="connsiteX0" y="connsiteY0"/>
                </a:cxn>
                <a:cxn ang="0">
                  <a:pos x="connsiteX1" y="connsiteY1"/>
                </a:cxn>
                <a:cxn ang="0">
                  <a:pos x="connsiteX2" y="connsiteY2"/>
                </a:cxn>
                <a:cxn ang="0">
                  <a:pos x="connsiteX3" y="connsiteY3"/>
                </a:cxn>
              </a:cxnLst>
              <a:rect l="l" t="t" r="r" b="b"/>
              <a:pathLst>
                <a:path w="294227" h="294132">
                  <a:moveTo>
                    <a:pt x="292989" y="0"/>
                  </a:moveTo>
                  <a:cubicBezTo>
                    <a:pt x="293561" y="5334"/>
                    <a:pt x="293942" y="10668"/>
                    <a:pt x="294227" y="15907"/>
                  </a:cubicBezTo>
                  <a:lnTo>
                    <a:pt x="15907" y="294132"/>
                  </a:lnTo>
                  <a:cubicBezTo>
                    <a:pt x="10668" y="294132"/>
                    <a:pt x="5334" y="293465"/>
                    <a:pt x="0" y="292894"/>
                  </a:cubicBezTo>
                  <a:close/>
                </a:path>
              </a:pathLst>
            </a:custGeom>
            <a:grpFill/>
            <a:ln w="9525"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B394906F-6BF2-447E-9886-F12708E128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29337" y="3462337"/>
              <a:ext cx="230314" cy="230314"/>
            </a:xfrm>
            <a:custGeom>
              <a:avLst/>
              <a:gdLst>
                <a:gd name="connsiteX0" fmla="*/ 230315 w 230314"/>
                <a:gd name="connsiteY0" fmla="*/ 0 h 230314"/>
                <a:gd name="connsiteX1" fmla="*/ 226886 w 230314"/>
                <a:gd name="connsiteY1" fmla="*/ 20574 h 230314"/>
                <a:gd name="connsiteX2" fmla="*/ 20669 w 230314"/>
                <a:gd name="connsiteY2" fmla="*/ 226790 h 230314"/>
                <a:gd name="connsiteX3" fmla="*/ 0 w 230314"/>
                <a:gd name="connsiteY3" fmla="*/ 230315 h 230314"/>
              </a:gdLst>
              <a:ahLst/>
              <a:cxnLst>
                <a:cxn ang="0">
                  <a:pos x="connsiteX0" y="connsiteY0"/>
                </a:cxn>
                <a:cxn ang="0">
                  <a:pos x="connsiteX1" y="connsiteY1"/>
                </a:cxn>
                <a:cxn ang="0">
                  <a:pos x="connsiteX2" y="connsiteY2"/>
                </a:cxn>
                <a:cxn ang="0">
                  <a:pos x="connsiteX3" y="connsiteY3"/>
                </a:cxn>
              </a:cxnLst>
              <a:rect l="l" t="t" r="r" b="b"/>
              <a:pathLst>
                <a:path w="230314" h="230314">
                  <a:moveTo>
                    <a:pt x="230315" y="0"/>
                  </a:moveTo>
                  <a:cubicBezTo>
                    <a:pt x="229457" y="6953"/>
                    <a:pt x="228314" y="13716"/>
                    <a:pt x="226886" y="20574"/>
                  </a:cubicBezTo>
                  <a:lnTo>
                    <a:pt x="20669" y="226790"/>
                  </a:lnTo>
                  <a:cubicBezTo>
                    <a:pt x="13811" y="228314"/>
                    <a:pt x="6953" y="229457"/>
                    <a:pt x="0" y="230315"/>
                  </a:cubicBezTo>
                  <a:close/>
                </a:path>
              </a:pathLst>
            </a:custGeom>
            <a:grpFill/>
            <a:ln w="9525"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A45EB96B-215A-4EBF-A594-2B08222339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18682" y="3551682"/>
              <a:ext cx="112871" cy="112871"/>
            </a:xfrm>
            <a:custGeom>
              <a:avLst/>
              <a:gdLst>
                <a:gd name="connsiteX0" fmla="*/ 112871 w 112871"/>
                <a:gd name="connsiteY0" fmla="*/ 0 h 112871"/>
                <a:gd name="connsiteX1" fmla="*/ 0 w 112871"/>
                <a:gd name="connsiteY1" fmla="*/ 112871 h 112871"/>
              </a:gdLst>
              <a:ahLst/>
              <a:cxnLst>
                <a:cxn ang="0">
                  <a:pos x="connsiteX0" y="connsiteY0"/>
                </a:cxn>
                <a:cxn ang="0">
                  <a:pos x="connsiteX1" y="connsiteY1"/>
                </a:cxn>
              </a:cxnLst>
              <a:rect l="l" t="t" r="r" b="b"/>
              <a:pathLst>
                <a:path w="112871" h="112871">
                  <a:moveTo>
                    <a:pt x="112871" y="0"/>
                  </a:moveTo>
                  <a:cubicBezTo>
                    <a:pt x="87618" y="48239"/>
                    <a:pt x="48239" y="87618"/>
                    <a:pt x="0" y="112871"/>
                  </a:cubicBezTo>
                  <a:close/>
                </a:path>
              </a:pathLst>
            </a:custGeom>
            <a:grpFill/>
            <a:ln w="9525" cap="flat">
              <a:noFill/>
              <a:prstDash val="solid"/>
              <a:miter/>
            </a:ln>
          </p:spPr>
          <p:txBody>
            <a:bodyPr rtlCol="0" anchor="ctr"/>
            <a:lstStyle/>
            <a:p>
              <a:endParaRPr lang="en-US" dirty="0"/>
            </a:p>
          </p:txBody>
        </p:sp>
      </p:grpSp>
      <p:graphicFrame>
        <p:nvGraphicFramePr>
          <p:cNvPr id="6" name="Content Placeholder 2">
            <a:extLst>
              <a:ext uri="{FF2B5EF4-FFF2-40B4-BE49-F238E27FC236}">
                <a16:creationId xmlns:a16="http://schemas.microsoft.com/office/drawing/2014/main" id="{F77856EB-FD3C-FACF-8C1B-596BB62E3A8E}"/>
              </a:ext>
            </a:extLst>
          </p:cNvPr>
          <p:cNvGraphicFramePr>
            <a:graphicFrameLocks noGrp="1"/>
          </p:cNvGraphicFramePr>
          <p:nvPr>
            <p:ph idx="1"/>
            <p:extLst>
              <p:ext uri="{D42A27DB-BD31-4B8C-83A1-F6EECF244321}">
                <p14:modId xmlns:p14="http://schemas.microsoft.com/office/powerpoint/2010/main" val="587422347"/>
              </p:ext>
            </p:extLst>
          </p:nvPr>
        </p:nvGraphicFramePr>
        <p:xfrm>
          <a:off x="5484139" y="477540"/>
          <a:ext cx="6301601" cy="58788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996914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6E8C7E-DBCA-6CBF-EAC0-7DA56CEF6BE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F91FF0E-C3F3-29D1-5E3B-7FD8128BA26F}"/>
              </a:ext>
            </a:extLst>
          </p:cNvPr>
          <p:cNvSpPr>
            <a:spLocks noGrp="1"/>
          </p:cNvSpPr>
          <p:nvPr>
            <p:ph type="ctrTitle"/>
          </p:nvPr>
        </p:nvSpPr>
        <p:spPr>
          <a:xfrm>
            <a:off x="952500" y="2187379"/>
            <a:ext cx="10738757" cy="2483242"/>
          </a:xfrm>
        </p:spPr>
        <p:txBody>
          <a:bodyPr/>
          <a:lstStyle/>
          <a:p>
            <a:r>
              <a:rPr lang="en-US" sz="4800" dirty="0"/>
              <a:t>Cross-Cutting Lessons</a:t>
            </a:r>
            <a:br>
              <a:rPr lang="en-US" dirty="0"/>
            </a:br>
            <a:endParaRPr lang="en-US" dirty="0"/>
          </a:p>
        </p:txBody>
      </p:sp>
    </p:spTree>
    <p:extLst>
      <p:ext uri="{BB962C8B-B14F-4D97-AF65-F5344CB8AC3E}">
        <p14:creationId xmlns:p14="http://schemas.microsoft.com/office/powerpoint/2010/main" val="42139907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7389F-4F3E-C647-A61F-06F252DE536D}"/>
              </a:ext>
            </a:extLst>
          </p:cNvPr>
          <p:cNvSpPr>
            <a:spLocks noGrp="1"/>
          </p:cNvSpPr>
          <p:nvPr>
            <p:ph type="title"/>
          </p:nvPr>
        </p:nvSpPr>
        <p:spPr>
          <a:xfrm>
            <a:off x="952500" y="403452"/>
            <a:ext cx="10629900" cy="1039128"/>
          </a:xfrm>
        </p:spPr>
        <p:txBody>
          <a:bodyPr anchor="t">
            <a:normAutofit/>
          </a:bodyPr>
          <a:lstStyle/>
          <a:p>
            <a:r>
              <a:rPr lang="en-US" dirty="0">
                <a:solidFill>
                  <a:schemeClr val="accent2"/>
                </a:solidFill>
              </a:rPr>
              <a:t>Across all colleges, we learned:</a:t>
            </a:r>
          </a:p>
        </p:txBody>
      </p:sp>
      <p:graphicFrame>
        <p:nvGraphicFramePr>
          <p:cNvPr id="6" name="Diagram 5">
            <a:extLst>
              <a:ext uri="{FF2B5EF4-FFF2-40B4-BE49-F238E27FC236}">
                <a16:creationId xmlns:a16="http://schemas.microsoft.com/office/drawing/2014/main" id="{2D0434E5-427A-6C45-A72F-D33AC7CBA2CE}"/>
              </a:ext>
            </a:extLst>
          </p:cNvPr>
          <p:cNvGraphicFramePr/>
          <p:nvPr>
            <p:extLst>
              <p:ext uri="{D42A27DB-BD31-4B8C-83A1-F6EECF244321}">
                <p14:modId xmlns:p14="http://schemas.microsoft.com/office/powerpoint/2010/main" val="3661844089"/>
              </p:ext>
            </p:extLst>
          </p:nvPr>
        </p:nvGraphicFramePr>
        <p:xfrm>
          <a:off x="952500" y="1092200"/>
          <a:ext cx="10629900" cy="43336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789275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376D05D-4BFB-F9BB-893D-F2DBC8A4EC3A}"/>
              </a:ext>
            </a:extLst>
          </p:cNvPr>
          <p:cNvSpPr>
            <a:spLocks noGrp="1"/>
          </p:cNvSpPr>
          <p:nvPr>
            <p:ph type="title"/>
          </p:nvPr>
        </p:nvSpPr>
        <p:spPr>
          <a:xfrm>
            <a:off x="952499" y="595494"/>
            <a:ext cx="10199913" cy="1039128"/>
          </a:xfrm>
        </p:spPr>
        <p:txBody>
          <a:bodyPr/>
          <a:lstStyle/>
          <a:p>
            <a:pPr algn="ctr"/>
            <a:r>
              <a:rPr lang="en-US" dirty="0">
                <a:solidFill>
                  <a:schemeClr val="accent2"/>
                </a:solidFill>
              </a:rPr>
              <a:t>Case studies: Examining college approaches in depth</a:t>
            </a:r>
          </a:p>
        </p:txBody>
      </p:sp>
      <p:pic>
        <p:nvPicPr>
          <p:cNvPr id="4" name="Picture 3">
            <a:extLst>
              <a:ext uri="{FF2B5EF4-FFF2-40B4-BE49-F238E27FC236}">
                <a16:creationId xmlns:a16="http://schemas.microsoft.com/office/drawing/2014/main" id="{669F9001-5377-C880-45FD-25290F7F60BE}"/>
              </a:ext>
            </a:extLst>
          </p:cNvPr>
          <p:cNvPicPr>
            <a:picLocks noChangeAspect="1"/>
          </p:cNvPicPr>
          <p:nvPr/>
        </p:nvPicPr>
        <p:blipFill>
          <a:blip r:embed="rId3"/>
          <a:stretch>
            <a:fillRect/>
          </a:stretch>
        </p:blipFill>
        <p:spPr>
          <a:xfrm>
            <a:off x="4726257" y="3209768"/>
            <a:ext cx="3015637" cy="2011680"/>
          </a:xfrm>
          <a:prstGeom prst="rect">
            <a:avLst/>
          </a:prstGeom>
        </p:spPr>
      </p:pic>
      <p:pic>
        <p:nvPicPr>
          <p:cNvPr id="9" name="Picture 8">
            <a:extLst>
              <a:ext uri="{FF2B5EF4-FFF2-40B4-BE49-F238E27FC236}">
                <a16:creationId xmlns:a16="http://schemas.microsoft.com/office/drawing/2014/main" id="{F2E008BE-F438-6217-46AE-F6FEC4F4BDAF}"/>
              </a:ext>
            </a:extLst>
          </p:cNvPr>
          <p:cNvPicPr>
            <a:picLocks noChangeAspect="1"/>
          </p:cNvPicPr>
          <p:nvPr/>
        </p:nvPicPr>
        <p:blipFill>
          <a:blip r:embed="rId4"/>
          <a:stretch>
            <a:fillRect/>
          </a:stretch>
        </p:blipFill>
        <p:spPr>
          <a:xfrm>
            <a:off x="8819353" y="3209768"/>
            <a:ext cx="3015640" cy="2011680"/>
          </a:xfrm>
          <a:prstGeom prst="rect">
            <a:avLst/>
          </a:prstGeom>
        </p:spPr>
      </p:pic>
      <p:pic>
        <p:nvPicPr>
          <p:cNvPr id="11" name="Picture 10">
            <a:extLst>
              <a:ext uri="{FF2B5EF4-FFF2-40B4-BE49-F238E27FC236}">
                <a16:creationId xmlns:a16="http://schemas.microsoft.com/office/drawing/2014/main" id="{334FF0F7-D916-C6C4-2DF3-2A00017E1B9F}"/>
              </a:ext>
            </a:extLst>
          </p:cNvPr>
          <p:cNvPicPr>
            <a:picLocks noChangeAspect="1"/>
          </p:cNvPicPr>
          <p:nvPr/>
        </p:nvPicPr>
        <p:blipFill>
          <a:blip r:embed="rId5"/>
          <a:stretch>
            <a:fillRect/>
          </a:stretch>
        </p:blipFill>
        <p:spPr>
          <a:xfrm>
            <a:off x="565512" y="3209768"/>
            <a:ext cx="3153696" cy="2103120"/>
          </a:xfrm>
          <a:prstGeom prst="rect">
            <a:avLst/>
          </a:prstGeom>
        </p:spPr>
      </p:pic>
      <p:sp>
        <p:nvSpPr>
          <p:cNvPr id="13" name="TextBox 12">
            <a:extLst>
              <a:ext uri="{FF2B5EF4-FFF2-40B4-BE49-F238E27FC236}">
                <a16:creationId xmlns:a16="http://schemas.microsoft.com/office/drawing/2014/main" id="{62582FE6-40C1-2115-CA59-A871FF320527}"/>
              </a:ext>
            </a:extLst>
          </p:cNvPr>
          <p:cNvSpPr txBox="1"/>
          <p:nvPr/>
        </p:nvSpPr>
        <p:spPr>
          <a:xfrm>
            <a:off x="4385990" y="1630101"/>
            <a:ext cx="3809543" cy="1077218"/>
          </a:xfrm>
          <a:prstGeom prst="rect">
            <a:avLst/>
          </a:prstGeom>
          <a:noFill/>
        </p:spPr>
        <p:txBody>
          <a:bodyPr wrap="square">
            <a:spAutoFit/>
          </a:bodyPr>
          <a:lstStyle/>
          <a:p>
            <a:pPr algn="ctr"/>
            <a:r>
              <a:rPr lang="en-US" sz="1600" b="1" dirty="0"/>
              <a:t>Transforming Your Campus to Provide Mental Health and Trauma-Informed Care</a:t>
            </a:r>
          </a:p>
          <a:p>
            <a:pPr algn="ctr"/>
            <a:r>
              <a:rPr lang="en-US" sz="1600" i="1" dirty="0"/>
              <a:t>Camden County College &amp; Hudson County College  </a:t>
            </a:r>
          </a:p>
        </p:txBody>
      </p:sp>
      <p:sp>
        <p:nvSpPr>
          <p:cNvPr id="15" name="TextBox 14">
            <a:extLst>
              <a:ext uri="{FF2B5EF4-FFF2-40B4-BE49-F238E27FC236}">
                <a16:creationId xmlns:a16="http://schemas.microsoft.com/office/drawing/2014/main" id="{5A37AF8C-BB77-81D5-A542-EEE6292387B2}"/>
              </a:ext>
            </a:extLst>
          </p:cNvPr>
          <p:cNvSpPr txBox="1">
            <a:spLocks/>
          </p:cNvSpPr>
          <p:nvPr/>
        </p:nvSpPr>
        <p:spPr>
          <a:xfrm>
            <a:off x="297229" y="1598371"/>
            <a:ext cx="3677660" cy="1323439"/>
          </a:xfrm>
          <a:prstGeom prst="rect">
            <a:avLst/>
          </a:prstGeom>
          <a:noFill/>
        </p:spPr>
        <p:txBody>
          <a:bodyPr wrap="square">
            <a:spAutoFit/>
          </a:bodyPr>
          <a:lstStyle/>
          <a:p>
            <a:pPr algn="ctr"/>
            <a:r>
              <a:rPr lang="en-US" sz="1600" b="1" dirty="0"/>
              <a:t>Reducing Stigma to Increase Access to and Use of On-Campus Wraparound Supports </a:t>
            </a:r>
          </a:p>
          <a:p>
            <a:pPr algn="ctr"/>
            <a:r>
              <a:rPr lang="en-US" sz="1600" i="1" dirty="0"/>
              <a:t>Ocean County College and Sussex County Community College</a:t>
            </a:r>
          </a:p>
        </p:txBody>
      </p:sp>
      <p:sp>
        <p:nvSpPr>
          <p:cNvPr id="17" name="TextBox 16">
            <a:extLst>
              <a:ext uri="{FF2B5EF4-FFF2-40B4-BE49-F238E27FC236}">
                <a16:creationId xmlns:a16="http://schemas.microsoft.com/office/drawing/2014/main" id="{D154FA76-A797-4CE3-FCE9-4149FC3765B9}"/>
              </a:ext>
            </a:extLst>
          </p:cNvPr>
          <p:cNvSpPr txBox="1"/>
          <p:nvPr/>
        </p:nvSpPr>
        <p:spPr>
          <a:xfrm>
            <a:off x="8759575" y="1634622"/>
            <a:ext cx="3135196" cy="1077218"/>
          </a:xfrm>
          <a:prstGeom prst="rect">
            <a:avLst/>
          </a:prstGeom>
          <a:noFill/>
        </p:spPr>
        <p:txBody>
          <a:bodyPr wrap="square">
            <a:spAutoFit/>
          </a:bodyPr>
          <a:lstStyle/>
          <a:p>
            <a:pPr algn="ctr"/>
            <a:r>
              <a:rPr lang="en-US" sz="1600" b="1" dirty="0"/>
              <a:t>Increasing Awareness of Existing Social Service Programs </a:t>
            </a:r>
          </a:p>
          <a:p>
            <a:pPr algn="ctr"/>
            <a:r>
              <a:rPr lang="en-US" sz="1600" i="1" dirty="0"/>
              <a:t>Essex County College &amp; Rowan College at Burlington County</a:t>
            </a:r>
          </a:p>
        </p:txBody>
      </p:sp>
      <p:sp>
        <p:nvSpPr>
          <p:cNvPr id="21" name="TextBox 20">
            <a:extLst>
              <a:ext uri="{FF2B5EF4-FFF2-40B4-BE49-F238E27FC236}">
                <a16:creationId xmlns:a16="http://schemas.microsoft.com/office/drawing/2014/main" id="{75AEE076-F984-566B-39C1-4CA77D2882C0}"/>
              </a:ext>
            </a:extLst>
          </p:cNvPr>
          <p:cNvSpPr txBox="1"/>
          <p:nvPr/>
        </p:nvSpPr>
        <p:spPr>
          <a:xfrm>
            <a:off x="952499" y="6262506"/>
            <a:ext cx="6098720" cy="307777"/>
          </a:xfrm>
          <a:prstGeom prst="rect">
            <a:avLst/>
          </a:prstGeom>
          <a:noFill/>
        </p:spPr>
        <p:txBody>
          <a:bodyPr wrap="square">
            <a:spAutoFit/>
          </a:bodyPr>
          <a:lstStyle/>
          <a:p>
            <a:r>
              <a:rPr lang="en-US" sz="1400" i="1" dirty="0"/>
              <a:t>Photos by Allison Shelley/Complete College Photo Library</a:t>
            </a:r>
          </a:p>
        </p:txBody>
      </p:sp>
      <p:cxnSp>
        <p:nvCxnSpPr>
          <p:cNvPr id="5" name="Straight Connector 4">
            <a:extLst>
              <a:ext uri="{FF2B5EF4-FFF2-40B4-BE49-F238E27FC236}">
                <a16:creationId xmlns:a16="http://schemas.microsoft.com/office/drawing/2014/main" id="{025E9AA2-C358-A8D3-D1AF-8406BEED2664}"/>
              </a:ext>
            </a:extLst>
          </p:cNvPr>
          <p:cNvCxnSpPr>
            <a:cxnSpLocks/>
          </p:cNvCxnSpPr>
          <p:nvPr/>
        </p:nvCxnSpPr>
        <p:spPr>
          <a:xfrm>
            <a:off x="8402375" y="1367269"/>
            <a:ext cx="0" cy="4206875"/>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FC7EBDF-AA23-CB63-0D68-226152923DF7}"/>
              </a:ext>
            </a:extLst>
          </p:cNvPr>
          <p:cNvCxnSpPr>
            <a:cxnSpLocks/>
          </p:cNvCxnSpPr>
          <p:nvPr/>
        </p:nvCxnSpPr>
        <p:spPr>
          <a:xfrm>
            <a:off x="4049448" y="1367270"/>
            <a:ext cx="0" cy="4206875"/>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03234496"/>
      </p:ext>
    </p:extLst>
  </p:cSld>
  <p:clrMapOvr>
    <a:masterClrMapping/>
  </p:clrMapOvr>
</p:sld>
</file>

<file path=ppt/theme/theme1.xml><?xml version="1.0" encoding="utf-8"?>
<a:theme xmlns:a="http://schemas.openxmlformats.org/drawingml/2006/main" name="Office Theme">
  <a:themeElements>
    <a:clrScheme name="EDNW 2024 Template Update">
      <a:dk1>
        <a:srgbClr val="36393B"/>
      </a:dk1>
      <a:lt1>
        <a:srgbClr val="FFFFFF"/>
      </a:lt1>
      <a:dk2>
        <a:srgbClr val="035C67"/>
      </a:dk2>
      <a:lt2>
        <a:srgbClr val="5EC8C4"/>
      </a:lt2>
      <a:accent1>
        <a:srgbClr val="003B4A"/>
      </a:accent1>
      <a:accent2>
        <a:srgbClr val="008487"/>
      </a:accent2>
      <a:accent3>
        <a:srgbClr val="83C6BF"/>
      </a:accent3>
      <a:accent4>
        <a:srgbClr val="ED6750"/>
      </a:accent4>
      <a:accent5>
        <a:srgbClr val="D9D8D6"/>
      </a:accent5>
      <a:accent6>
        <a:srgbClr val="BFD32F"/>
      </a:accent6>
      <a:hlink>
        <a:srgbClr val="35393C"/>
      </a:hlink>
      <a:folHlink>
        <a:srgbClr val="36393B"/>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296FC792-AA02-0A43-AF57-137537AFCDB1}" vid="{509C48F4-E109-BF48-A890-6028740B78C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2.xml><?xml version="1.0" encoding="utf-8"?>
<p:properties xmlns:p="http://schemas.microsoft.com/office/2006/metadata/properties" xmlns:xsi="http://www.w3.org/2001/XMLSchema-instance" xmlns:pc="http://schemas.microsoft.com/office/infopath/2007/PartnerControls">
  <documentManagement>
    <_dlc_DocId xmlns="6a1b996d-2aa8-458f-8a14-4ff4a8b5ac37">REDJQXV4SEAT-1715014165-30</_dlc_DocId>
    <_dlc_DocIdUrl xmlns="6a1b996d-2aa8-458f-8a14-4ff4a8b5ac37">
      <Url>https://educationnorthwest.sharepoint.com/sites/Office365Templates/_layouts/15/DocIdRedir.aspx?ID=REDJQXV4SEAT-1715014165-30</Url>
      <Description>REDJQXV4SEAT-1715014165-30</Description>
    </_dlc_DocIdUrl>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35C5C4AA6042C4F8CAA1C7944B441E2" ma:contentTypeVersion="4" ma:contentTypeDescription="Create a new document." ma:contentTypeScope="" ma:versionID="b88dd19549093f77758607e71ffd8f4f">
  <xsd:schema xmlns:xsd="http://www.w3.org/2001/XMLSchema" xmlns:xs="http://www.w3.org/2001/XMLSchema" xmlns:p="http://schemas.microsoft.com/office/2006/metadata/properties" xmlns:ns2="6a1b996d-2aa8-458f-8a14-4ff4a8b5ac37" xmlns:ns3="4a21d3e2-bdca-43bd-8d5e-7419c6ad78e0" targetNamespace="http://schemas.microsoft.com/office/2006/metadata/properties" ma:root="true" ma:fieldsID="072da592794c54d4d2985ec8d358b6e7" ns2:_="" ns3:_="">
    <xsd:import namespace="6a1b996d-2aa8-458f-8a14-4ff4a8b5ac37"/>
    <xsd:import namespace="4a21d3e2-bdca-43bd-8d5e-7419c6ad78e0"/>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a1b996d-2aa8-458f-8a14-4ff4a8b5ac37"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dexed="true"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4a21d3e2-bdca-43bd-8d5e-7419c6ad78e0"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MediaServiceSearchProperties" ma:index="14"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CAEC644-54FC-41DE-AAF3-741AB1A5AB79}">
  <ds:schemaRefs>
    <ds:schemaRef ds:uri="http://schemas.microsoft.com/sharepoint/events"/>
  </ds:schemaRefs>
</ds:datastoreItem>
</file>

<file path=customXml/itemProps2.xml><?xml version="1.0" encoding="utf-8"?>
<ds:datastoreItem xmlns:ds="http://schemas.openxmlformats.org/officeDocument/2006/customXml" ds:itemID="{1E35D366-A25B-44D6-BDB1-8BDC0DDE7FE1}">
  <ds:schemaRefs>
    <ds:schemaRef ds:uri="http://purl.org/dc/terms/"/>
    <ds:schemaRef ds:uri="c34e7bd6-22ef-45a5-8065-87bffe326c1e"/>
    <ds:schemaRef ds:uri="http://schemas.microsoft.com/office/infopath/2007/PartnerControls"/>
    <ds:schemaRef ds:uri="b7cc660d-9bc6-40c4-ae57-4f23ad1585e1"/>
    <ds:schemaRef ds:uri="http://purl.org/dc/dcmitype/"/>
    <ds:schemaRef ds:uri="http://purl.org/dc/elements/1.1/"/>
    <ds:schemaRef ds:uri="http://schemas.microsoft.com/office/2006/documentManagement/types"/>
    <ds:schemaRef ds:uri="http://www.w3.org/XML/1998/namespace"/>
    <ds:schemaRef ds:uri="http://schemas.openxmlformats.org/package/2006/metadata/core-properties"/>
    <ds:schemaRef ds:uri="http://schemas.microsoft.com/office/2006/metadata/properties"/>
    <ds:schemaRef ds:uri="6a1b996d-2aa8-458f-8a14-4ff4a8b5ac37"/>
  </ds:schemaRefs>
</ds:datastoreItem>
</file>

<file path=customXml/itemProps3.xml><?xml version="1.0" encoding="utf-8"?>
<ds:datastoreItem xmlns:ds="http://schemas.openxmlformats.org/officeDocument/2006/customXml" ds:itemID="{9B0B555E-B420-4AD9-A1C1-7A53DC91B75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a1b996d-2aa8-458f-8a14-4ff4a8b5ac37"/>
    <ds:schemaRef ds:uri="4a21d3e2-bdca-43bd-8d5e-7419c6ad78e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40758436-00BF-4BA5-9602-3722022F247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EDNW_Presentation_Template_2025</Template>
  <TotalTime>1298</TotalTime>
  <Words>593</Words>
  <Application>Microsoft Office PowerPoint</Application>
  <PresentationFormat>Widescreen</PresentationFormat>
  <Paragraphs>61</Paragraphs>
  <Slides>12</Slides>
  <Notes>12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vt:i4>
      </vt:variant>
    </vt:vector>
  </HeadingPairs>
  <TitlesOfParts>
    <vt:vector size="16" baseType="lpstr">
      <vt:lpstr>Arial</vt:lpstr>
      <vt:lpstr>Calibri</vt:lpstr>
      <vt:lpstr>Calibri Light</vt:lpstr>
      <vt:lpstr>Office Theme</vt:lpstr>
      <vt:lpstr>Improving Holistic Supports: A Strategy for Student Success</vt:lpstr>
      <vt:lpstr>Education Northwest</vt:lpstr>
      <vt:lpstr>Building Community to Expand Opportunity for New Jersey College Students </vt:lpstr>
      <vt:lpstr>Advancing student success through sustainable and comprehensive support systems</vt:lpstr>
      <vt:lpstr>Six distinct colleges, one shared mission</vt:lpstr>
      <vt:lpstr>When colleges learn together, students benefit</vt:lpstr>
      <vt:lpstr>Cross-Cutting Lessons </vt:lpstr>
      <vt:lpstr>Across all colleges, we learned:</vt:lpstr>
      <vt:lpstr>Case studies: Examining college approaches in depth</vt:lpstr>
      <vt:lpstr>Sustaining This Work to Ensure Students Achieve Postsecondary Success </vt:lpstr>
      <vt:lpstr>Driving progress to New Jersey’s postsecondary attainment goal</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Da'Shon Carr</dc:creator>
  <cp:lastModifiedBy>Da'Shon Carr</cp:lastModifiedBy>
  <cp:revision>1</cp:revision>
  <dcterms:created xsi:type="dcterms:W3CDTF">2026-06-07T23:22:21Z</dcterms:created>
  <dcterms:modified xsi:type="dcterms:W3CDTF">2026-06-10T13:18:51Z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0x010100A35C5C4AA6042C4F8CAA1C7944B441E2</vt:lpwstr>
  </property>
  <property fmtid="{D5CDD505-2E9C-101B-9397-08002B2CF9AE}" pid="3" name="MediaServiceImageTags">
    <vt:lpwstr/>
  </property>
  <property fmtid="{D5CDD505-2E9C-101B-9397-08002B2CF9AE}" pid="4" name="_dlc_DocIdItemGuid">
    <vt:lpwstr>3ee079e9-e9d5-47f6-9f48-da96563378b9</vt:lpwstr>
  </property>
</Properties>
</file>