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Inter SemiBold" panose="020B0604020202020204" charset="0"/>
      <p:regular r:id="rId24"/>
      <p:bold r:id="rId25"/>
      <p:italic r:id="rId26"/>
      <p:boldItalic r:id="rId27"/>
    </p:embeddedFont>
    <p:embeddedFont>
      <p:font typeface="Playfair Display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S_API14578759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S_API14578759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333500" y="4281487"/>
            <a:ext cx="4572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Christopher Conzen, Ed.D.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Acting Vice President for Student Affairs and Enrollment</a:t>
            </a:r>
            <a:endParaRPr sz="1200" dirty="0">
              <a:solidFill>
                <a:srgbClr val="64748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Hudson County C</a:t>
            </a:r>
            <a:r>
              <a:rPr lang="en-US" sz="1200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ommunity College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6286500" y="4281487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Tanya Da Silva</a:t>
            </a:r>
            <a:r>
              <a:rPr lang="en-US"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Director of Early College and Dual Enrollment</a:t>
            </a: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Passaic County C</a:t>
            </a: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ounty Community College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333500" y="5186362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Cara Novak</a:t>
            </a:r>
            <a:r>
              <a:rPr lang="en-US"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Director of Educational Partnerships</a:t>
            </a: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0" i="0" u="none" strike="noStrike" cap="none">
              <a:solidFill>
                <a:srgbClr val="64748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Brookdale Community College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286500" y="5186362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Shay Wadher</a:t>
            </a:r>
            <a:r>
              <a:rPr lang="en-US" sz="12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Director of K-12 Partnerships</a:t>
            </a:r>
            <a:endParaRPr sz="1200">
              <a:solidFill>
                <a:srgbClr val="64748B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Raritan Valley C</a:t>
            </a:r>
            <a:r>
              <a:rPr lang="en-US" sz="12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ommunity College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95312" y="1147762"/>
            <a:ext cx="11001375" cy="237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Expanding Opportunities Through Dual Enrollment: A Panel Discussion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727745"/>
            <a:ext cx="5048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762000" y="2172146"/>
            <a:ext cx="504825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Dual enrollment has moved beyond "random acts" to become a critical component of New Jersey's </a:t>
            </a:r>
            <a:r>
              <a:rPr lang="en-US" sz="1650" b="1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opportunity agenda</a:t>
            </a:r>
            <a:r>
              <a:rPr lang="en-US" sz="16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62000" y="3368129"/>
            <a:ext cx="50482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By creating intentional pathways, NJ community colleges empower high school students to earn college credits and achieve degree-based milestones long before high school graduation.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4899273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This panel explores three distinct institutional approaches to high-impact partnership.</a:t>
            </a:r>
            <a:endParaRPr/>
          </a:p>
        </p:txBody>
      </p:sp>
      <p:pic>
        <p:nvPicPr>
          <p:cNvPr id="99" name="Google Shape;9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727745"/>
            <a:ext cx="5048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000125" y="571500"/>
            <a:ext cx="9751218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Intentional Pathways to Success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762000" y="571500"/>
            <a:ext cx="57150" cy="50289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1016000" y="762000"/>
            <a:ext cx="10160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2147"/>
                </a:solidFill>
                <a:latin typeface="Georgia"/>
                <a:ea typeface="Georgia"/>
                <a:cs typeface="Georgia"/>
                <a:sym typeface="Georgia"/>
              </a:rPr>
              <a:t>Three Strategic Focus Areas</a:t>
            </a:r>
            <a:endParaRPr sz="3800" b="1">
              <a:solidFill>
                <a:srgbClr val="0021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762000" y="825500"/>
            <a:ext cx="63600" cy="635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1016000" y="2286000"/>
            <a:ext cx="3090300" cy="33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016000" y="2286000"/>
            <a:ext cx="3090300" cy="50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206500" y="2540000"/>
            <a:ext cx="27093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147"/>
                </a:solidFill>
                <a:latin typeface="Georgia"/>
                <a:ea typeface="Georgia"/>
                <a:cs typeface="Georgia"/>
                <a:sym typeface="Georgia"/>
              </a:rPr>
              <a:t>1. CTE Alignment &amp; Pathways</a:t>
            </a:r>
            <a:endParaRPr sz="1800" b="1">
              <a:solidFill>
                <a:srgbClr val="0021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4155"/>
                </a:solidFill>
              </a:rPr>
              <a:t>Streamlining career readiness through concurrent enrollment, articulation mapping, and direct credits.</a:t>
            </a:r>
            <a:endParaRPr sz="1300">
              <a:solidFill>
                <a:srgbClr val="334155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4550833" y="2286000"/>
            <a:ext cx="3090300" cy="33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550833" y="2286000"/>
            <a:ext cx="3090300" cy="50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4741333" y="2540000"/>
            <a:ext cx="27093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147"/>
                </a:solidFill>
                <a:latin typeface="Georgia"/>
                <a:ea typeface="Georgia"/>
                <a:cs typeface="Georgia"/>
                <a:sym typeface="Georgia"/>
              </a:rPr>
              <a:t>2. General Education Clusters</a:t>
            </a:r>
            <a:endParaRPr sz="1800" b="1">
              <a:solidFill>
                <a:srgbClr val="0021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4155"/>
                </a:solidFill>
              </a:rPr>
              <a:t>Structuring foundational "Core 30" credit blocks with hybrid delivery models for high transferability.</a:t>
            </a:r>
            <a:endParaRPr sz="1300">
              <a:solidFill>
                <a:srgbClr val="334155"/>
              </a:solidFill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8085667" y="2286000"/>
            <a:ext cx="3090300" cy="33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8085667" y="2286000"/>
            <a:ext cx="3090300" cy="50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8276167" y="2540000"/>
            <a:ext cx="2709300" cy="27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147"/>
                </a:solidFill>
                <a:latin typeface="Georgia"/>
                <a:ea typeface="Georgia"/>
                <a:cs typeface="Georgia"/>
                <a:sym typeface="Georgia"/>
              </a:rPr>
              <a:t>3. Full-Degree Pathways</a:t>
            </a:r>
            <a:endParaRPr sz="1800" b="1">
              <a:solidFill>
                <a:srgbClr val="00214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4155"/>
                </a:solidFill>
              </a:rPr>
              <a:t>Integrating intensive advising and structured coursework to enable an Associate degree at high school graduation.</a:t>
            </a:r>
            <a:endParaRPr sz="1300">
              <a:solidFill>
                <a:srgbClr val="334155"/>
              </a:solidFill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6756400"/>
            <a:ext cx="12192000" cy="1017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727745"/>
            <a:ext cx="5048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1727745"/>
            <a:ext cx="5048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6381675" y="3184770"/>
            <a:ext cx="5048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381675" y="3613493"/>
            <a:ext cx="5048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000125" y="571500"/>
            <a:ext cx="9751218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 1: CTE Alignment &amp; Pathways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762000" y="571500"/>
            <a:ext cx="57150" cy="50289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381750" y="1806323"/>
            <a:ext cx="530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Streamlining Career Readiness</a:t>
            </a:r>
            <a:endParaRPr sz="2400"/>
          </a:p>
        </p:txBody>
      </p:sp>
      <p:sp>
        <p:nvSpPr>
          <p:cNvPr id="130" name="Google Shape;130;p16"/>
          <p:cNvSpPr txBox="1"/>
          <p:nvPr/>
        </p:nvSpPr>
        <p:spPr>
          <a:xfrm>
            <a:off x="6634025" y="2299700"/>
            <a:ext cx="50484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</a:pPr>
            <a:r>
              <a:rPr lang="en-U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Clear CTE pathways to college and careers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608175" y="3141975"/>
            <a:ext cx="45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</a:pPr>
            <a:r>
              <a:rPr lang="en-U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Advanced standing for approved coursework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6608175" y="4086850"/>
            <a:ext cx="459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●"/>
            </a:pPr>
            <a:r>
              <a:rPr lang="en-U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Less duplication, faster completion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6608175" y="5031725"/>
            <a:ext cx="459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Alignment with RVCC’s strategic plan &amp; NJCCC’s action pillars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248048"/>
            <a:ext cx="3365450" cy="403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00" y="2248048"/>
            <a:ext cx="3365450" cy="403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248048"/>
            <a:ext cx="3365599" cy="4038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1143000" y="3772048"/>
            <a:ext cx="260345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Earning 30+ credits in highly transferable foundational courses.</a:t>
            </a:r>
            <a:endParaRPr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4794200" y="3772048"/>
            <a:ext cx="26034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Combining concurrent high school enrollment with college-taught modalities.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8445400" y="3418725"/>
            <a:ext cx="2603700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US" dirty="0">
                <a:latin typeface="Inter"/>
                <a:ea typeface="Inter"/>
                <a:cs typeface="Inter"/>
                <a:sym typeface="Inter"/>
              </a:rPr>
              <a:t>tudents enroll full-time in both the fall and spring semesters.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Work with counselors to ensure students receive high school graduation requirements.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Inter"/>
                <a:ea typeface="Inter"/>
                <a:cs typeface="Inter"/>
                <a:sym typeface="Inter"/>
              </a:rPr>
              <a:t>Celebrate students!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5" name="Google Shape;145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3000" y="2705248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4200" y="2705248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45400" y="2613719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000125" y="571500"/>
            <a:ext cx="9751218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 2: General Education Clusters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762000" y="571500"/>
            <a:ext cx="57150" cy="50289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1143000" y="3324373"/>
            <a:ext cx="273362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Core 30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4794200" y="3324373"/>
            <a:ext cx="273362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Hybrid Delivery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8445400" y="3085952"/>
            <a:ext cx="273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Achieve 30 - PCCC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571500" y="2463576"/>
            <a:ext cx="4953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Strategic integration allows students to graduate high school with an Associate degree in hand.</a:t>
            </a:r>
            <a:endParaRPr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695400" y="3400686"/>
            <a:ext cx="495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571500" y="3307785"/>
            <a:ext cx="4953000" cy="370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Times New Roman"/>
                <a:sym typeface="Times New Roman"/>
              </a:rPr>
              <a:t>Brookdale Community College Early College High School Program</a:t>
            </a:r>
            <a:endParaRPr sz="1350" b="1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2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Times New Roman"/>
                <a:sym typeface="Times New Roman"/>
              </a:rPr>
              <a:t>488 Early College High School graduates (2020–2026)</a:t>
            </a:r>
            <a:endParaRPr sz="1200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2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Times New Roman"/>
                <a:sym typeface="Times New Roman"/>
              </a:rPr>
              <a:t>Students begin taking college courses during their freshman and sophomore years at their high school.</a:t>
            </a:r>
            <a:endParaRPr sz="1200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2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Times New Roman"/>
                <a:sym typeface="Times New Roman"/>
              </a:rPr>
              <a:t>Students attend Brookdale full-time during their junior and senior years, either on campus or online.</a:t>
            </a:r>
            <a:endParaRPr sz="1200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2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Times New Roman"/>
                <a:sym typeface="Times New Roman"/>
              </a:rPr>
              <a:t>Students earn an associate degree from Brookdale Community College before graduating from high school.</a:t>
            </a:r>
            <a:endParaRPr sz="1200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200" dirty="0">
                <a:solidFill>
                  <a:schemeClr val="dk1"/>
                </a:solidFill>
                <a:latin typeface="Inter" panose="020B0604020202020204" charset="0"/>
                <a:ea typeface="Inter" panose="020B0604020202020204" charset="0"/>
                <a:cs typeface="Times New Roman"/>
                <a:sym typeface="Times New Roman"/>
              </a:rPr>
              <a:t>Students work with high school counselors and Brookdale Educational Partnerships staff to ensure they are meeting both high school graduation requirements and associate degree requirements.</a:t>
            </a:r>
            <a:endParaRPr sz="1200" dirty="0">
              <a:solidFill>
                <a:schemeClr val="dk1"/>
              </a:solidFill>
              <a:latin typeface="Inter" panose="020B0604020202020204" charset="0"/>
              <a:ea typeface="Inter" panose="020B0604020202020204" charset="0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rgbClr val="C5A059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809625" y="762000"/>
            <a:ext cx="4950618" cy="100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 3: Full-Degree Pathways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571500" y="762000"/>
            <a:ext cx="57150" cy="100578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571500" y="2036301"/>
            <a:ext cx="52008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Associate Degree Goal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379315"/>
            <a:ext cx="8572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1809750" y="5027265"/>
            <a:ext cx="85725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2147"/>
                </a:solidFill>
                <a:latin typeface="Inter"/>
                <a:ea typeface="Inter"/>
                <a:cs typeface="Inter"/>
                <a:sym typeface="Inter"/>
              </a:rPr>
              <a:t>— The Opportunity Agenda Perspective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1000125" y="571500"/>
            <a:ext cx="9751218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Future of NJ Dual Enrollment</a:t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762000" y="571500"/>
            <a:ext cx="57150" cy="50289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1595437" y="3141315"/>
            <a:ext cx="90011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none" strike="noStrike" cap="none">
                <a:solidFill>
                  <a:srgbClr val="33415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"Dual enrollment is no longer a program of privilege; it is an essential on-ramp to New Jersey's workforce and degree attainment goals."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2486025" y="3418582"/>
            <a:ext cx="7219950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5A059"/>
                </a:solidFill>
                <a:latin typeface="Inter"/>
                <a:ea typeface="Inter"/>
                <a:cs typeface="Inter"/>
                <a:sym typeface="Inter"/>
              </a:rPr>
              <a:t>Expanding Opportunities Through Dual Enrollment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3713549" y="2230725"/>
            <a:ext cx="47649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 i="0" u="none" strike="noStrike" cap="none" dirty="0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762000" y="2306091"/>
            <a:ext cx="10668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762000" y="3090862"/>
            <a:ext cx="10668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762000" y="3875633"/>
            <a:ext cx="10668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762000" y="3081337"/>
            <a:ext cx="10668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762000" y="3081337"/>
            <a:ext cx="10668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762000" y="3866108"/>
            <a:ext cx="10668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762000" y="3866108"/>
            <a:ext cx="10668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762000" y="4650878"/>
            <a:ext cx="10668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762000" y="4650878"/>
            <a:ext cx="10668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45551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1857375" y="2448966"/>
            <a:ext cx="9572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https://www.binghamton.edu/news/images/uploads/features/1-Students-Pik1.jpg</a:t>
            </a: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1857375" y="2694682"/>
            <a:ext cx="9572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www.binghamton.edu</a:t>
            </a:r>
            <a:endParaRPr/>
          </a:p>
        </p:txBody>
      </p:sp>
      <p:pic>
        <p:nvPicPr>
          <p:cNvPr id="215" name="Google Shape;21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24028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1857375" y="3233737"/>
            <a:ext cx="9572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https://img.youtube.com/vi/QjpdWxD2IAw/maxresdefault.jpg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857375" y="3479452"/>
            <a:ext cx="9572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www.edutopia.org</a:t>
            </a:r>
            <a:endParaRPr/>
          </a:p>
        </p:txBody>
      </p:sp>
      <p:pic>
        <p:nvPicPr>
          <p:cNvPr id="218" name="Google Shape;218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02505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1857375" y="4018508"/>
            <a:ext cx="9572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https://www.graduationsource.com/media/catalog/product/cache/3d45c019409e4e20f2cffb6f8fd4d334/a/s/associates_hood_1.jpg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1857375" y="4264223"/>
            <a:ext cx="9572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www.graduationsource.com</a:t>
            </a:r>
            <a:endParaRPr/>
          </a:p>
        </p:txBody>
      </p:sp>
      <p:pic>
        <p:nvPicPr>
          <p:cNvPr id="221" name="Google Shape;221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480982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1857375" y="4803278"/>
            <a:ext cx="9572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https://files.su.ac.za/public/su-international/images/2026-03/panel-discussion-sian-day-3png.png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1857375" y="5048994"/>
            <a:ext cx="9572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www.su.ac.za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1000125" y="571500"/>
            <a:ext cx="9751218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1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Image Sources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762000" y="571500"/>
            <a:ext cx="57150" cy="50289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558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Playfair Display</vt:lpstr>
      <vt:lpstr>Times New Roman</vt:lpstr>
      <vt:lpstr>Calibri</vt:lpstr>
      <vt:lpstr>Georgia</vt:lpstr>
      <vt:lpstr>Inter</vt:lpstr>
      <vt:lpstr>Inter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Conzen</dc:creator>
  <cp:lastModifiedBy>Christopher Conzen</cp:lastModifiedBy>
  <cp:revision>1</cp:revision>
  <dcterms:modified xsi:type="dcterms:W3CDTF">2026-06-10T02:31:49Z</dcterms:modified>
</cp:coreProperties>
</file>