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46.jpg" ContentType="image/jpg"/>
  <Override PartName="/ppt/media/image50.jpg" ContentType="image/jpg"/>
  <Override PartName="/ppt/notesSlides/notesSlide33.xml" ContentType="application/vnd.openxmlformats-officedocument.presentationml.notesSlide+xml"/>
  <Override PartName="/ppt/media/image54.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97" r:id="rId5"/>
    <p:sldMasterId id="2147483724" r:id="rId6"/>
    <p:sldMasterId id="2147483749" r:id="rId7"/>
    <p:sldMasterId id="2147483772" r:id="rId8"/>
  </p:sldMasterIdLst>
  <p:notesMasterIdLst>
    <p:notesMasterId r:id="rId72"/>
  </p:notesMasterIdLst>
  <p:handoutMasterIdLst>
    <p:handoutMasterId r:id="rId73"/>
  </p:handoutMasterIdLst>
  <p:sldIdLst>
    <p:sldId id="514" r:id="rId9"/>
    <p:sldId id="480" r:id="rId10"/>
    <p:sldId id="507" r:id="rId11"/>
    <p:sldId id="464" r:id="rId12"/>
    <p:sldId id="2147481133" r:id="rId13"/>
    <p:sldId id="2147481171" r:id="rId14"/>
    <p:sldId id="501" r:id="rId15"/>
    <p:sldId id="499" r:id="rId16"/>
    <p:sldId id="504" r:id="rId17"/>
    <p:sldId id="2147481170" r:id="rId18"/>
    <p:sldId id="270" r:id="rId19"/>
    <p:sldId id="2147481169" r:id="rId20"/>
    <p:sldId id="348" r:id="rId21"/>
    <p:sldId id="299" r:id="rId22"/>
    <p:sldId id="352" r:id="rId23"/>
    <p:sldId id="353" r:id="rId24"/>
    <p:sldId id="354" r:id="rId25"/>
    <p:sldId id="309" r:id="rId26"/>
    <p:sldId id="331" r:id="rId27"/>
    <p:sldId id="293" r:id="rId28"/>
    <p:sldId id="330" r:id="rId29"/>
    <p:sldId id="320" r:id="rId30"/>
    <p:sldId id="319" r:id="rId31"/>
    <p:sldId id="313" r:id="rId32"/>
    <p:sldId id="355" r:id="rId33"/>
    <p:sldId id="338" r:id="rId34"/>
    <p:sldId id="358" r:id="rId35"/>
    <p:sldId id="359" r:id="rId36"/>
    <p:sldId id="2147481138" r:id="rId37"/>
    <p:sldId id="468" r:id="rId38"/>
    <p:sldId id="2147481172" r:id="rId39"/>
    <p:sldId id="482" r:id="rId40"/>
    <p:sldId id="483" r:id="rId41"/>
    <p:sldId id="484" r:id="rId42"/>
    <p:sldId id="486" r:id="rId43"/>
    <p:sldId id="510" r:id="rId44"/>
    <p:sldId id="496" r:id="rId45"/>
    <p:sldId id="497" r:id="rId46"/>
    <p:sldId id="256" r:id="rId47"/>
    <p:sldId id="263" r:id="rId48"/>
    <p:sldId id="268" r:id="rId49"/>
    <p:sldId id="269" r:id="rId50"/>
    <p:sldId id="329" r:id="rId51"/>
    <p:sldId id="315" r:id="rId52"/>
    <p:sldId id="335" r:id="rId53"/>
    <p:sldId id="271" r:id="rId54"/>
    <p:sldId id="272" r:id="rId55"/>
    <p:sldId id="273" r:id="rId56"/>
    <p:sldId id="326" r:id="rId57"/>
    <p:sldId id="274" r:id="rId58"/>
    <p:sldId id="417" r:id="rId59"/>
    <p:sldId id="294" r:id="rId60"/>
    <p:sldId id="291" r:id="rId61"/>
    <p:sldId id="339" r:id="rId62"/>
    <p:sldId id="340" r:id="rId63"/>
    <p:sldId id="342" r:id="rId64"/>
    <p:sldId id="318" r:id="rId65"/>
    <p:sldId id="2147481175" r:id="rId66"/>
    <p:sldId id="327" r:id="rId67"/>
    <p:sldId id="345" r:id="rId68"/>
    <p:sldId id="393" r:id="rId69"/>
    <p:sldId id="421" r:id="rId70"/>
    <p:sldId id="279"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72A88"/>
    <a:srgbClr val="9B38AF"/>
    <a:srgbClr val="B428B7"/>
    <a:srgbClr val="FE39FF"/>
    <a:srgbClr val="3F5779"/>
    <a:srgbClr val="59C5EC"/>
    <a:srgbClr val="E8EFF3"/>
    <a:srgbClr val="5A82A0"/>
    <a:srgbClr val="7B6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92" autoAdjust="0"/>
    <p:restoredTop sz="86395" autoAdjust="0"/>
  </p:normalViewPr>
  <p:slideViewPr>
    <p:cSldViewPr snapToGrid="0" showGuides="1">
      <p:cViewPr varScale="1">
        <p:scale>
          <a:sx n="97" d="100"/>
          <a:sy n="97" d="100"/>
        </p:scale>
        <p:origin x="312" y="90"/>
      </p:cViewPr>
      <p:guideLst/>
    </p:cSldViewPr>
  </p:slideViewPr>
  <p:outlineViewPr>
    <p:cViewPr>
      <p:scale>
        <a:sx n="33" d="100"/>
        <a:sy n="33" d="100"/>
      </p:scale>
      <p:origin x="0" y="-36040"/>
    </p:cViewPr>
  </p:outlineViewPr>
  <p:notesTextViewPr>
    <p:cViewPr>
      <p:scale>
        <a:sx n="1" d="1"/>
        <a:sy n="1" d="1"/>
      </p:scale>
      <p:origin x="0" y="0"/>
    </p:cViewPr>
  </p:notesTextViewPr>
  <p:sorterViewPr>
    <p:cViewPr varScale="1">
      <p:scale>
        <a:sx n="100" d="100"/>
        <a:sy n="100" d="100"/>
      </p:scale>
      <p:origin x="0" y="-4104"/>
    </p:cViewPr>
  </p:sorterViewPr>
  <p:notesViewPr>
    <p:cSldViewPr snapToGrid="0" showGuides="1">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792FB-C66E-4C5C-BE64-0A935442B120}"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5D416BFB-C57D-4AC0-B9ED-52C29E2A0359}">
      <dgm:prSet/>
      <dgm:spPr>
        <a:solidFill>
          <a:srgbClr val="00B0F0"/>
        </a:solidFill>
      </dgm:spPr>
      <dgm:t>
        <a:bodyPr/>
        <a:lstStyle/>
        <a:p>
          <a:r>
            <a:rPr lang="en-US" dirty="0">
              <a:latin typeface="Arial" charset="0"/>
              <a:ea typeface="Arial" charset="0"/>
              <a:cs typeface="Arial" charset="0"/>
            </a:rPr>
            <a:t>Stay</a:t>
          </a:r>
        </a:p>
      </dgm:t>
    </dgm:pt>
    <dgm:pt modelId="{C5AA5F6F-9738-4F5B-8F80-05FBA116B818}" type="parTrans" cxnId="{2B5D902F-ACD1-4657-B749-20B4D5FA1E30}">
      <dgm:prSet/>
      <dgm:spPr/>
      <dgm:t>
        <a:bodyPr/>
        <a:lstStyle/>
        <a:p>
          <a:endParaRPr lang="en-US"/>
        </a:p>
      </dgm:t>
    </dgm:pt>
    <dgm:pt modelId="{334EA489-57F5-4DCB-9256-6212CD910C09}" type="sibTrans" cxnId="{2B5D902F-ACD1-4657-B749-20B4D5FA1E30}">
      <dgm:prSet/>
      <dgm:spPr/>
      <dgm:t>
        <a:bodyPr/>
        <a:lstStyle/>
        <a:p>
          <a:endParaRPr lang="en-US"/>
        </a:p>
      </dgm:t>
    </dgm:pt>
    <dgm:pt modelId="{78B47588-AEDC-4F29-AAED-A7DC99A84776}">
      <dgm:prSet/>
      <dgm:spPr>
        <a:solidFill>
          <a:schemeClr val="accent6">
            <a:lumMod val="60000"/>
            <a:lumOff val="40000"/>
            <a:alpha val="90000"/>
          </a:schemeClr>
        </a:solidFill>
      </dgm:spPr>
      <dgm:t>
        <a:bodyPr/>
        <a:lstStyle/>
        <a:p>
          <a:r>
            <a:rPr lang="en-US" dirty="0">
              <a:latin typeface="Arial" charset="0"/>
              <a:ea typeface="Arial" charset="0"/>
              <a:cs typeface="Arial" charset="0"/>
            </a:rPr>
            <a:t>Stay focused on the big picture – the “what</a:t>
          </a:r>
          <a:r>
            <a:rPr lang="en-US" dirty="0"/>
            <a:t>”</a:t>
          </a:r>
        </a:p>
      </dgm:t>
    </dgm:pt>
    <dgm:pt modelId="{E5912CBA-61A5-48DA-8152-6BD034ADD8C4}" type="parTrans" cxnId="{27821837-ADFE-4E0A-BBE5-953A15C04A43}">
      <dgm:prSet/>
      <dgm:spPr/>
      <dgm:t>
        <a:bodyPr/>
        <a:lstStyle/>
        <a:p>
          <a:endParaRPr lang="en-US"/>
        </a:p>
      </dgm:t>
    </dgm:pt>
    <dgm:pt modelId="{68967CE5-4D58-4DE7-9F2E-61025E16BC67}" type="sibTrans" cxnId="{27821837-ADFE-4E0A-BBE5-953A15C04A43}">
      <dgm:prSet/>
      <dgm:spPr/>
      <dgm:t>
        <a:bodyPr/>
        <a:lstStyle/>
        <a:p>
          <a:endParaRPr lang="en-US"/>
        </a:p>
      </dgm:t>
    </dgm:pt>
    <dgm:pt modelId="{D9F83292-7866-4FB8-A1E1-B04720229D0B}">
      <dgm:prSet/>
      <dgm:spPr>
        <a:solidFill>
          <a:schemeClr val="accent4">
            <a:lumMod val="60000"/>
            <a:lumOff val="40000"/>
          </a:schemeClr>
        </a:solidFill>
      </dgm:spPr>
      <dgm:t>
        <a:bodyPr/>
        <a:lstStyle/>
        <a:p>
          <a:r>
            <a:rPr lang="en-US" dirty="0">
              <a:latin typeface="Arial" charset="0"/>
              <a:ea typeface="Arial" charset="0"/>
              <a:cs typeface="Arial" charset="0"/>
            </a:rPr>
            <a:t>Delegate</a:t>
          </a:r>
        </a:p>
      </dgm:t>
    </dgm:pt>
    <dgm:pt modelId="{2C87EEE9-6C10-4E3C-90CF-94DC1016FBD8}" type="parTrans" cxnId="{46DBB00F-611F-4D37-BE18-6FFFD89B3DCE}">
      <dgm:prSet/>
      <dgm:spPr/>
      <dgm:t>
        <a:bodyPr/>
        <a:lstStyle/>
        <a:p>
          <a:endParaRPr lang="en-US"/>
        </a:p>
      </dgm:t>
    </dgm:pt>
    <dgm:pt modelId="{DD5E2413-8ACD-4C62-9CAE-0561D00B7E5B}" type="sibTrans" cxnId="{46DBB00F-611F-4D37-BE18-6FFFD89B3DCE}">
      <dgm:prSet/>
      <dgm:spPr/>
      <dgm:t>
        <a:bodyPr/>
        <a:lstStyle/>
        <a:p>
          <a:endParaRPr lang="en-US"/>
        </a:p>
      </dgm:t>
    </dgm:pt>
    <dgm:pt modelId="{23A2AA37-2C34-4915-8543-B8A68654AC6A}">
      <dgm:prSet/>
      <dgm:spPr>
        <a:solidFill>
          <a:schemeClr val="accent6">
            <a:lumMod val="60000"/>
            <a:lumOff val="40000"/>
            <a:alpha val="90000"/>
          </a:schemeClr>
        </a:solidFill>
      </dgm:spPr>
      <dgm:t>
        <a:bodyPr/>
        <a:lstStyle/>
        <a:p>
          <a:r>
            <a:rPr lang="en-US" dirty="0">
              <a:latin typeface="Arial" charset="0"/>
              <a:ea typeface="Arial" charset="0"/>
              <a:cs typeface="Arial" charset="0"/>
            </a:rPr>
            <a:t>Delegate clearly and powerfully</a:t>
          </a:r>
        </a:p>
      </dgm:t>
    </dgm:pt>
    <dgm:pt modelId="{FC89FF3B-1E7D-468D-A5C0-885421EDCF93}" type="parTrans" cxnId="{FAF315E6-3257-4C4D-94B7-C7E68939A1CF}">
      <dgm:prSet/>
      <dgm:spPr/>
      <dgm:t>
        <a:bodyPr/>
        <a:lstStyle/>
        <a:p>
          <a:endParaRPr lang="en-US"/>
        </a:p>
      </dgm:t>
    </dgm:pt>
    <dgm:pt modelId="{93B26370-C6EA-4738-9E17-614F14284CDB}" type="sibTrans" cxnId="{FAF315E6-3257-4C4D-94B7-C7E68939A1CF}">
      <dgm:prSet/>
      <dgm:spPr/>
      <dgm:t>
        <a:bodyPr/>
        <a:lstStyle/>
        <a:p>
          <a:endParaRPr lang="en-US"/>
        </a:p>
      </dgm:t>
    </dgm:pt>
    <dgm:pt modelId="{BA51A9A3-47D9-4CE7-8FD1-94BB076D7E74}">
      <dgm:prSet/>
      <dgm:spPr>
        <a:solidFill>
          <a:schemeClr val="bg2">
            <a:lumMod val="60000"/>
            <a:lumOff val="40000"/>
          </a:schemeClr>
        </a:solidFill>
      </dgm:spPr>
      <dgm:t>
        <a:bodyPr/>
        <a:lstStyle/>
        <a:p>
          <a:r>
            <a:rPr lang="en-US" dirty="0">
              <a:latin typeface="Arial" charset="0"/>
              <a:ea typeface="Arial" charset="0"/>
              <a:cs typeface="Arial" charset="0"/>
            </a:rPr>
            <a:t>Resist</a:t>
          </a:r>
        </a:p>
      </dgm:t>
    </dgm:pt>
    <dgm:pt modelId="{55E01772-DC48-4E30-9E13-976760ECE7D4}" type="parTrans" cxnId="{B54358FA-DD3F-4FD9-AF40-81C713736BC5}">
      <dgm:prSet/>
      <dgm:spPr/>
      <dgm:t>
        <a:bodyPr/>
        <a:lstStyle/>
        <a:p>
          <a:endParaRPr lang="en-US"/>
        </a:p>
      </dgm:t>
    </dgm:pt>
    <dgm:pt modelId="{6C0EF2C2-1378-4E58-8558-C11AD69718D5}" type="sibTrans" cxnId="{B54358FA-DD3F-4FD9-AF40-81C713736BC5}">
      <dgm:prSet/>
      <dgm:spPr/>
      <dgm:t>
        <a:bodyPr/>
        <a:lstStyle/>
        <a:p>
          <a:endParaRPr lang="en-US"/>
        </a:p>
      </dgm:t>
    </dgm:pt>
    <dgm:pt modelId="{314EE3DC-672D-4F57-8816-190958762FAE}">
      <dgm:prSet/>
      <dgm:spPr>
        <a:solidFill>
          <a:schemeClr val="accent6">
            <a:lumMod val="60000"/>
            <a:lumOff val="40000"/>
            <a:alpha val="90000"/>
          </a:schemeClr>
        </a:solidFill>
      </dgm:spPr>
      <dgm:t>
        <a:bodyPr/>
        <a:lstStyle/>
        <a:p>
          <a:r>
            <a:rPr lang="en-US" dirty="0">
              <a:latin typeface="Arial" charset="0"/>
              <a:ea typeface="Arial" charset="0"/>
              <a:cs typeface="Arial" charset="0"/>
            </a:rPr>
            <a:t>Resist the temptation to prescribe staff means – the ”how” </a:t>
          </a:r>
        </a:p>
      </dgm:t>
    </dgm:pt>
    <dgm:pt modelId="{81808DB1-58E1-48FE-A164-A42A693C3A66}" type="parTrans" cxnId="{90940847-33D1-4204-BEA7-9B3E59A1BB29}">
      <dgm:prSet/>
      <dgm:spPr/>
      <dgm:t>
        <a:bodyPr/>
        <a:lstStyle/>
        <a:p>
          <a:endParaRPr lang="en-US"/>
        </a:p>
      </dgm:t>
    </dgm:pt>
    <dgm:pt modelId="{6D0C8D4B-DF56-48DB-9FED-C4D4DC26740A}" type="sibTrans" cxnId="{90940847-33D1-4204-BEA7-9B3E59A1BB29}">
      <dgm:prSet/>
      <dgm:spPr/>
      <dgm:t>
        <a:bodyPr/>
        <a:lstStyle/>
        <a:p>
          <a:endParaRPr lang="en-US"/>
        </a:p>
      </dgm:t>
    </dgm:pt>
    <dgm:pt modelId="{FA6AF1EB-A092-4A0D-9E07-CCD3964E33A7}">
      <dgm:prSet/>
      <dgm:spPr>
        <a:solidFill>
          <a:schemeClr val="accent6"/>
        </a:solidFill>
      </dgm:spPr>
      <dgm:t>
        <a:bodyPr/>
        <a:lstStyle/>
        <a:p>
          <a:r>
            <a:rPr lang="en-US" dirty="0">
              <a:latin typeface="Arial" charset="0"/>
              <a:ea typeface="Arial" charset="0"/>
              <a:cs typeface="Arial" charset="0"/>
            </a:rPr>
            <a:t>Tell</a:t>
          </a:r>
        </a:p>
      </dgm:t>
    </dgm:pt>
    <dgm:pt modelId="{AD2A3C3B-15A8-4F08-8358-5FCBF29B2A85}" type="parTrans" cxnId="{64C7E78E-9312-451E-A1C4-6A9A3AEFCEBE}">
      <dgm:prSet/>
      <dgm:spPr/>
      <dgm:t>
        <a:bodyPr/>
        <a:lstStyle/>
        <a:p>
          <a:endParaRPr lang="en-US"/>
        </a:p>
      </dgm:t>
    </dgm:pt>
    <dgm:pt modelId="{0DC24FA5-5AC4-4B70-8D28-323B01B003B2}" type="sibTrans" cxnId="{64C7E78E-9312-451E-A1C4-6A9A3AEFCEBE}">
      <dgm:prSet/>
      <dgm:spPr/>
      <dgm:t>
        <a:bodyPr/>
        <a:lstStyle/>
        <a:p>
          <a:endParaRPr lang="en-US"/>
        </a:p>
      </dgm:t>
    </dgm:pt>
    <dgm:pt modelId="{C1EE2853-3992-4936-A199-1338854E2398}">
      <dgm:prSet/>
      <dgm:spPr>
        <a:solidFill>
          <a:schemeClr val="accent6">
            <a:lumMod val="60000"/>
            <a:lumOff val="40000"/>
            <a:alpha val="90000"/>
          </a:schemeClr>
        </a:solidFill>
      </dgm:spPr>
      <dgm:t>
        <a:bodyPr/>
        <a:lstStyle/>
        <a:p>
          <a:r>
            <a:rPr lang="en-US" dirty="0">
              <a:latin typeface="Arial" charset="0"/>
              <a:ea typeface="Arial" charset="0"/>
              <a:cs typeface="Arial" charset="0"/>
            </a:rPr>
            <a:t>Tell the CEO which means are unacceptable through policy – (policy making is board’s method of boundary setting)</a:t>
          </a:r>
        </a:p>
      </dgm:t>
    </dgm:pt>
    <dgm:pt modelId="{5F2572A7-2BBA-4FFB-AD7D-106B604BD3C4}" type="parTrans" cxnId="{7A69EC83-27CF-4D0F-ABCA-6CA27AC4EC4B}">
      <dgm:prSet/>
      <dgm:spPr/>
      <dgm:t>
        <a:bodyPr/>
        <a:lstStyle/>
        <a:p>
          <a:endParaRPr lang="en-US"/>
        </a:p>
      </dgm:t>
    </dgm:pt>
    <dgm:pt modelId="{F6533CE8-64D2-4D74-99D5-CCE02E915D5B}" type="sibTrans" cxnId="{7A69EC83-27CF-4D0F-ABCA-6CA27AC4EC4B}">
      <dgm:prSet/>
      <dgm:spPr/>
      <dgm:t>
        <a:bodyPr/>
        <a:lstStyle/>
        <a:p>
          <a:endParaRPr lang="en-US"/>
        </a:p>
      </dgm:t>
    </dgm:pt>
    <dgm:pt modelId="{860E3939-7D98-42E4-B1E5-851A16A8853D}">
      <dgm:prSet/>
      <dgm:spPr/>
      <dgm:t>
        <a:bodyPr/>
        <a:lstStyle/>
        <a:p>
          <a:r>
            <a:rPr lang="en-US" dirty="0">
              <a:latin typeface="Arial" charset="0"/>
              <a:ea typeface="Arial" charset="0"/>
              <a:cs typeface="Arial" charset="0"/>
            </a:rPr>
            <a:t>Monitor</a:t>
          </a:r>
        </a:p>
      </dgm:t>
    </dgm:pt>
    <dgm:pt modelId="{BED18239-CEC0-47BF-9B69-6CF98834E2FE}" type="parTrans" cxnId="{FE9707C3-3B4A-4B45-B29B-083D34456275}">
      <dgm:prSet/>
      <dgm:spPr/>
      <dgm:t>
        <a:bodyPr/>
        <a:lstStyle/>
        <a:p>
          <a:endParaRPr lang="en-US"/>
        </a:p>
      </dgm:t>
    </dgm:pt>
    <dgm:pt modelId="{1D536BAE-E8AC-4DC5-A674-C220FAA18DFC}" type="sibTrans" cxnId="{FE9707C3-3B4A-4B45-B29B-083D34456275}">
      <dgm:prSet/>
      <dgm:spPr/>
      <dgm:t>
        <a:bodyPr/>
        <a:lstStyle/>
        <a:p>
          <a:endParaRPr lang="en-US"/>
        </a:p>
      </dgm:t>
    </dgm:pt>
    <dgm:pt modelId="{F11CF1D1-283C-439F-84F4-154CFFBD0FE4}">
      <dgm:prSet/>
      <dgm:spPr>
        <a:solidFill>
          <a:schemeClr val="accent6">
            <a:lumMod val="60000"/>
            <a:lumOff val="40000"/>
            <a:alpha val="90000"/>
          </a:schemeClr>
        </a:solidFill>
      </dgm:spPr>
      <dgm:t>
        <a:bodyPr/>
        <a:lstStyle/>
        <a:p>
          <a:r>
            <a:rPr lang="en-US" dirty="0">
              <a:latin typeface="Arial" charset="0"/>
              <a:ea typeface="Arial" charset="0"/>
              <a:cs typeface="Arial" charset="0"/>
            </a:rPr>
            <a:t>Monitor for accountability </a:t>
          </a:r>
        </a:p>
      </dgm:t>
    </dgm:pt>
    <dgm:pt modelId="{1E39A5D5-448E-4DE0-AD34-698593F41329}" type="parTrans" cxnId="{7E2B0701-887D-44E3-A9CF-5607D771098C}">
      <dgm:prSet/>
      <dgm:spPr/>
      <dgm:t>
        <a:bodyPr/>
        <a:lstStyle/>
        <a:p>
          <a:endParaRPr lang="en-US"/>
        </a:p>
      </dgm:t>
    </dgm:pt>
    <dgm:pt modelId="{1EEADE6B-8348-4964-93CC-BB65218B2679}" type="sibTrans" cxnId="{7E2B0701-887D-44E3-A9CF-5607D771098C}">
      <dgm:prSet/>
      <dgm:spPr/>
      <dgm:t>
        <a:bodyPr/>
        <a:lstStyle/>
        <a:p>
          <a:endParaRPr lang="en-US"/>
        </a:p>
      </dgm:t>
    </dgm:pt>
    <dgm:pt modelId="{81B54808-6C36-4B52-AEF2-211179D52AE4}" type="pres">
      <dgm:prSet presAssocID="{B52792FB-C66E-4C5C-BE64-0A935442B120}" presName="Name0" presStyleCnt="0">
        <dgm:presLayoutVars>
          <dgm:dir/>
          <dgm:animLvl val="lvl"/>
          <dgm:resizeHandles val="exact"/>
        </dgm:presLayoutVars>
      </dgm:prSet>
      <dgm:spPr/>
    </dgm:pt>
    <dgm:pt modelId="{61A92D98-F1E8-45CF-AA7B-42FA8603ADC9}" type="pres">
      <dgm:prSet presAssocID="{860E3939-7D98-42E4-B1E5-851A16A8853D}" presName="boxAndChildren" presStyleCnt="0"/>
      <dgm:spPr/>
    </dgm:pt>
    <dgm:pt modelId="{A3B9C956-7661-4BF5-A3B5-0531BDF1F5FB}" type="pres">
      <dgm:prSet presAssocID="{860E3939-7D98-42E4-B1E5-851A16A8853D}" presName="parentTextBox" presStyleLbl="alignNode1" presStyleIdx="0" presStyleCnt="5"/>
      <dgm:spPr/>
    </dgm:pt>
    <dgm:pt modelId="{1CFF6C17-99E4-470C-995A-D2863E5D4B2B}" type="pres">
      <dgm:prSet presAssocID="{860E3939-7D98-42E4-B1E5-851A16A8853D}" presName="descendantBox" presStyleLbl="bgAccFollowNode1" presStyleIdx="0" presStyleCnt="5"/>
      <dgm:spPr/>
    </dgm:pt>
    <dgm:pt modelId="{A38D0D57-6D66-426A-B8F6-091C70269A09}" type="pres">
      <dgm:prSet presAssocID="{0DC24FA5-5AC4-4B70-8D28-323B01B003B2}" presName="sp" presStyleCnt="0"/>
      <dgm:spPr/>
    </dgm:pt>
    <dgm:pt modelId="{7E83D53D-F746-4836-AFDB-C5B44D752C0B}" type="pres">
      <dgm:prSet presAssocID="{FA6AF1EB-A092-4A0D-9E07-CCD3964E33A7}" presName="arrowAndChildren" presStyleCnt="0"/>
      <dgm:spPr/>
    </dgm:pt>
    <dgm:pt modelId="{D99AAE5D-F404-4BFF-936D-FCB3C38CCF41}" type="pres">
      <dgm:prSet presAssocID="{FA6AF1EB-A092-4A0D-9E07-CCD3964E33A7}" presName="parentTextArrow" presStyleLbl="node1" presStyleIdx="0" presStyleCnt="0"/>
      <dgm:spPr/>
    </dgm:pt>
    <dgm:pt modelId="{D56AD852-A5B8-4C00-B2CE-720AF0EC1E8E}" type="pres">
      <dgm:prSet presAssocID="{FA6AF1EB-A092-4A0D-9E07-CCD3964E33A7}" presName="arrow" presStyleLbl="alignNode1" presStyleIdx="1" presStyleCnt="5"/>
      <dgm:spPr/>
    </dgm:pt>
    <dgm:pt modelId="{A4767B2B-363C-4888-8B51-4C15E20A87F2}" type="pres">
      <dgm:prSet presAssocID="{FA6AF1EB-A092-4A0D-9E07-CCD3964E33A7}" presName="descendantArrow" presStyleLbl="bgAccFollowNode1" presStyleIdx="1" presStyleCnt="5"/>
      <dgm:spPr/>
    </dgm:pt>
    <dgm:pt modelId="{97BF9DBA-4F41-4E44-9E9A-A34866580A1D}" type="pres">
      <dgm:prSet presAssocID="{6C0EF2C2-1378-4E58-8558-C11AD69718D5}" presName="sp" presStyleCnt="0"/>
      <dgm:spPr/>
    </dgm:pt>
    <dgm:pt modelId="{DDF607E8-4AF6-427F-84D3-57CFBEE8549E}" type="pres">
      <dgm:prSet presAssocID="{BA51A9A3-47D9-4CE7-8FD1-94BB076D7E74}" presName="arrowAndChildren" presStyleCnt="0"/>
      <dgm:spPr/>
    </dgm:pt>
    <dgm:pt modelId="{3AF496F4-D32F-4870-B747-769A2EC7B387}" type="pres">
      <dgm:prSet presAssocID="{BA51A9A3-47D9-4CE7-8FD1-94BB076D7E74}" presName="parentTextArrow" presStyleLbl="node1" presStyleIdx="0" presStyleCnt="0"/>
      <dgm:spPr/>
    </dgm:pt>
    <dgm:pt modelId="{665055F2-A3E8-4B47-BB58-A5C9FA94A90E}" type="pres">
      <dgm:prSet presAssocID="{BA51A9A3-47D9-4CE7-8FD1-94BB076D7E74}" presName="arrow" presStyleLbl="alignNode1" presStyleIdx="2" presStyleCnt="5"/>
      <dgm:spPr/>
    </dgm:pt>
    <dgm:pt modelId="{2E9FAA83-C308-4D91-9565-51B50153AF71}" type="pres">
      <dgm:prSet presAssocID="{BA51A9A3-47D9-4CE7-8FD1-94BB076D7E74}" presName="descendantArrow" presStyleLbl="bgAccFollowNode1" presStyleIdx="2" presStyleCnt="5"/>
      <dgm:spPr/>
    </dgm:pt>
    <dgm:pt modelId="{B83146E9-7314-4E2D-A7C2-0668ABFE9BC0}" type="pres">
      <dgm:prSet presAssocID="{DD5E2413-8ACD-4C62-9CAE-0561D00B7E5B}" presName="sp" presStyleCnt="0"/>
      <dgm:spPr/>
    </dgm:pt>
    <dgm:pt modelId="{23DC34F9-44C3-4122-9EEF-685E2E7A52EE}" type="pres">
      <dgm:prSet presAssocID="{D9F83292-7866-4FB8-A1E1-B04720229D0B}" presName="arrowAndChildren" presStyleCnt="0"/>
      <dgm:spPr/>
    </dgm:pt>
    <dgm:pt modelId="{7B27D9D8-0072-4B6A-8F7D-7D29DDB67ED7}" type="pres">
      <dgm:prSet presAssocID="{D9F83292-7866-4FB8-A1E1-B04720229D0B}" presName="parentTextArrow" presStyleLbl="node1" presStyleIdx="0" presStyleCnt="0"/>
      <dgm:spPr/>
    </dgm:pt>
    <dgm:pt modelId="{8DF36C7B-843A-4A66-BFBA-160D12255912}" type="pres">
      <dgm:prSet presAssocID="{D9F83292-7866-4FB8-A1E1-B04720229D0B}" presName="arrow" presStyleLbl="alignNode1" presStyleIdx="3" presStyleCnt="5"/>
      <dgm:spPr/>
    </dgm:pt>
    <dgm:pt modelId="{9F7A5750-E057-487C-81DC-5492BED5AF3F}" type="pres">
      <dgm:prSet presAssocID="{D9F83292-7866-4FB8-A1E1-B04720229D0B}" presName="descendantArrow" presStyleLbl="bgAccFollowNode1" presStyleIdx="3" presStyleCnt="5"/>
      <dgm:spPr/>
    </dgm:pt>
    <dgm:pt modelId="{C56AEA9D-985F-451D-A1D2-8E35FC4D946D}" type="pres">
      <dgm:prSet presAssocID="{334EA489-57F5-4DCB-9256-6212CD910C09}" presName="sp" presStyleCnt="0"/>
      <dgm:spPr/>
    </dgm:pt>
    <dgm:pt modelId="{D8ED5BBC-D1B7-4452-B923-D0883CF63C01}" type="pres">
      <dgm:prSet presAssocID="{5D416BFB-C57D-4AC0-B9ED-52C29E2A0359}" presName="arrowAndChildren" presStyleCnt="0"/>
      <dgm:spPr/>
    </dgm:pt>
    <dgm:pt modelId="{B3969EFE-9AE1-4328-838D-859ED9842E5C}" type="pres">
      <dgm:prSet presAssocID="{5D416BFB-C57D-4AC0-B9ED-52C29E2A0359}" presName="parentTextArrow" presStyleLbl="node1" presStyleIdx="0" presStyleCnt="0"/>
      <dgm:spPr/>
    </dgm:pt>
    <dgm:pt modelId="{3E8E59F5-33EA-4183-9A2D-3F9C52EF6B28}" type="pres">
      <dgm:prSet presAssocID="{5D416BFB-C57D-4AC0-B9ED-52C29E2A0359}" presName="arrow" presStyleLbl="alignNode1" presStyleIdx="4" presStyleCnt="5"/>
      <dgm:spPr/>
    </dgm:pt>
    <dgm:pt modelId="{8206F79A-1F3B-414C-B41E-3A870677EC48}" type="pres">
      <dgm:prSet presAssocID="{5D416BFB-C57D-4AC0-B9ED-52C29E2A0359}" presName="descendantArrow" presStyleLbl="bgAccFollowNode1" presStyleIdx="4" presStyleCnt="5"/>
      <dgm:spPr/>
    </dgm:pt>
  </dgm:ptLst>
  <dgm:cxnLst>
    <dgm:cxn modelId="{7E2B0701-887D-44E3-A9CF-5607D771098C}" srcId="{860E3939-7D98-42E4-B1E5-851A16A8853D}" destId="{F11CF1D1-283C-439F-84F4-154CFFBD0FE4}" srcOrd="0" destOrd="0" parTransId="{1E39A5D5-448E-4DE0-AD34-698593F41329}" sibTransId="{1EEADE6B-8348-4964-93CC-BB65218B2679}"/>
    <dgm:cxn modelId="{46DBB00F-611F-4D37-BE18-6FFFD89B3DCE}" srcId="{B52792FB-C66E-4C5C-BE64-0A935442B120}" destId="{D9F83292-7866-4FB8-A1E1-B04720229D0B}" srcOrd="1" destOrd="0" parTransId="{2C87EEE9-6C10-4E3C-90CF-94DC1016FBD8}" sibTransId="{DD5E2413-8ACD-4C62-9CAE-0561D00B7E5B}"/>
    <dgm:cxn modelId="{C415F014-B536-404B-820E-8878DDEA3E88}" type="presOf" srcId="{5D416BFB-C57D-4AC0-B9ED-52C29E2A0359}" destId="{3E8E59F5-33EA-4183-9A2D-3F9C52EF6B28}" srcOrd="1" destOrd="0" presId="urn:microsoft.com/office/officeart/2016/7/layout/VerticalDownArrowProcess"/>
    <dgm:cxn modelId="{083E362A-F741-8C4D-8341-F90AE4C3D16F}" type="presOf" srcId="{FA6AF1EB-A092-4A0D-9E07-CCD3964E33A7}" destId="{D56AD852-A5B8-4C00-B2CE-720AF0EC1E8E}" srcOrd="1" destOrd="0" presId="urn:microsoft.com/office/officeart/2016/7/layout/VerticalDownArrowProcess"/>
    <dgm:cxn modelId="{2B5D902F-ACD1-4657-B749-20B4D5FA1E30}" srcId="{B52792FB-C66E-4C5C-BE64-0A935442B120}" destId="{5D416BFB-C57D-4AC0-B9ED-52C29E2A0359}" srcOrd="0" destOrd="0" parTransId="{C5AA5F6F-9738-4F5B-8F80-05FBA116B818}" sibTransId="{334EA489-57F5-4DCB-9256-6212CD910C09}"/>
    <dgm:cxn modelId="{27821837-ADFE-4E0A-BBE5-953A15C04A43}" srcId="{5D416BFB-C57D-4AC0-B9ED-52C29E2A0359}" destId="{78B47588-AEDC-4F29-AAED-A7DC99A84776}" srcOrd="0" destOrd="0" parTransId="{E5912CBA-61A5-48DA-8152-6BD034ADD8C4}" sibTransId="{68967CE5-4D58-4DE7-9F2E-61025E16BC67}"/>
    <dgm:cxn modelId="{90940847-33D1-4204-BEA7-9B3E59A1BB29}" srcId="{BA51A9A3-47D9-4CE7-8FD1-94BB076D7E74}" destId="{314EE3DC-672D-4F57-8816-190958762FAE}" srcOrd="0" destOrd="0" parTransId="{81808DB1-58E1-48FE-A164-A42A693C3A66}" sibTransId="{6D0C8D4B-DF56-48DB-9FED-C4D4DC26740A}"/>
    <dgm:cxn modelId="{F141C54F-A390-3849-A3DC-AAAAFD0C567F}" type="presOf" srcId="{5D416BFB-C57D-4AC0-B9ED-52C29E2A0359}" destId="{B3969EFE-9AE1-4328-838D-859ED9842E5C}" srcOrd="0" destOrd="0" presId="urn:microsoft.com/office/officeart/2016/7/layout/VerticalDownArrowProcess"/>
    <dgm:cxn modelId="{B6880570-A774-764F-A8F9-8F2E1DBDF89F}" type="presOf" srcId="{314EE3DC-672D-4F57-8816-190958762FAE}" destId="{2E9FAA83-C308-4D91-9565-51B50153AF71}" srcOrd="0" destOrd="0" presId="urn:microsoft.com/office/officeart/2016/7/layout/VerticalDownArrowProcess"/>
    <dgm:cxn modelId="{CDB5AF74-7F5B-8F40-8C29-88AA03F2D245}" type="presOf" srcId="{BA51A9A3-47D9-4CE7-8FD1-94BB076D7E74}" destId="{3AF496F4-D32F-4870-B747-769A2EC7B387}" srcOrd="0" destOrd="0" presId="urn:microsoft.com/office/officeart/2016/7/layout/VerticalDownArrowProcess"/>
    <dgm:cxn modelId="{4C9E6376-8EC6-2F46-A885-1F0841D4AC17}" type="presOf" srcId="{BA51A9A3-47D9-4CE7-8FD1-94BB076D7E74}" destId="{665055F2-A3E8-4B47-BB58-A5C9FA94A90E}" srcOrd="1" destOrd="0" presId="urn:microsoft.com/office/officeart/2016/7/layout/VerticalDownArrowProcess"/>
    <dgm:cxn modelId="{7A69EC83-27CF-4D0F-ABCA-6CA27AC4EC4B}" srcId="{FA6AF1EB-A092-4A0D-9E07-CCD3964E33A7}" destId="{C1EE2853-3992-4936-A199-1338854E2398}" srcOrd="0" destOrd="0" parTransId="{5F2572A7-2BBA-4FFB-AD7D-106B604BD3C4}" sibTransId="{F6533CE8-64D2-4D74-99D5-CCE02E915D5B}"/>
    <dgm:cxn modelId="{C6F86787-A646-F94E-8A13-E315AA2EB5A6}" type="presOf" srcId="{D9F83292-7866-4FB8-A1E1-B04720229D0B}" destId="{8DF36C7B-843A-4A66-BFBA-160D12255912}" srcOrd="1" destOrd="0" presId="urn:microsoft.com/office/officeart/2016/7/layout/VerticalDownArrowProcess"/>
    <dgm:cxn modelId="{64C7E78E-9312-451E-A1C4-6A9A3AEFCEBE}" srcId="{B52792FB-C66E-4C5C-BE64-0A935442B120}" destId="{FA6AF1EB-A092-4A0D-9E07-CCD3964E33A7}" srcOrd="3" destOrd="0" parTransId="{AD2A3C3B-15A8-4F08-8358-5FCBF29B2A85}" sibTransId="{0DC24FA5-5AC4-4B70-8D28-323B01B003B2}"/>
    <dgm:cxn modelId="{2F3E319D-468F-7B4A-B5D6-4719E93E7155}" type="presOf" srcId="{23A2AA37-2C34-4915-8543-B8A68654AC6A}" destId="{9F7A5750-E057-487C-81DC-5492BED5AF3F}" srcOrd="0" destOrd="0" presId="urn:microsoft.com/office/officeart/2016/7/layout/VerticalDownArrowProcess"/>
    <dgm:cxn modelId="{F20C85A7-DCDB-C743-8B1A-59EDF49AE3B9}" type="presOf" srcId="{B52792FB-C66E-4C5C-BE64-0A935442B120}" destId="{81B54808-6C36-4B52-AEF2-211179D52AE4}" srcOrd="0" destOrd="0" presId="urn:microsoft.com/office/officeart/2016/7/layout/VerticalDownArrowProcess"/>
    <dgm:cxn modelId="{0A268CAB-1EB7-5441-9683-61EF84ABBA27}" type="presOf" srcId="{78B47588-AEDC-4F29-AAED-A7DC99A84776}" destId="{8206F79A-1F3B-414C-B41E-3A870677EC48}" srcOrd="0" destOrd="0" presId="urn:microsoft.com/office/officeart/2016/7/layout/VerticalDownArrowProcess"/>
    <dgm:cxn modelId="{71006AB5-2442-EA4A-B18C-C0C8D49409C2}" type="presOf" srcId="{F11CF1D1-283C-439F-84F4-154CFFBD0FE4}" destId="{1CFF6C17-99E4-470C-995A-D2863E5D4B2B}" srcOrd="0" destOrd="0" presId="urn:microsoft.com/office/officeart/2016/7/layout/VerticalDownArrowProcess"/>
    <dgm:cxn modelId="{FE9707C3-3B4A-4B45-B29B-083D34456275}" srcId="{B52792FB-C66E-4C5C-BE64-0A935442B120}" destId="{860E3939-7D98-42E4-B1E5-851A16A8853D}" srcOrd="4" destOrd="0" parTransId="{BED18239-CEC0-47BF-9B69-6CF98834E2FE}" sibTransId="{1D536BAE-E8AC-4DC5-A674-C220FAA18DFC}"/>
    <dgm:cxn modelId="{B962A8CC-D87A-EB41-8DD9-794F9A0D00DB}" type="presOf" srcId="{C1EE2853-3992-4936-A199-1338854E2398}" destId="{A4767B2B-363C-4888-8B51-4C15E20A87F2}" srcOrd="0" destOrd="0" presId="urn:microsoft.com/office/officeart/2016/7/layout/VerticalDownArrowProcess"/>
    <dgm:cxn modelId="{7046F3D7-8817-9E43-9D01-BC72066A272F}" type="presOf" srcId="{D9F83292-7866-4FB8-A1E1-B04720229D0B}" destId="{7B27D9D8-0072-4B6A-8F7D-7D29DDB67ED7}" srcOrd="0" destOrd="0" presId="urn:microsoft.com/office/officeart/2016/7/layout/VerticalDownArrowProcess"/>
    <dgm:cxn modelId="{FAF315E6-3257-4C4D-94B7-C7E68939A1CF}" srcId="{D9F83292-7866-4FB8-A1E1-B04720229D0B}" destId="{23A2AA37-2C34-4915-8543-B8A68654AC6A}" srcOrd="0" destOrd="0" parTransId="{FC89FF3B-1E7D-468D-A5C0-885421EDCF93}" sibTransId="{93B26370-C6EA-4738-9E17-614F14284CDB}"/>
    <dgm:cxn modelId="{3FB625EC-EA3A-D846-8F15-38FB7BBEF90D}" type="presOf" srcId="{FA6AF1EB-A092-4A0D-9E07-CCD3964E33A7}" destId="{D99AAE5D-F404-4BFF-936D-FCB3C38CCF41}" srcOrd="0" destOrd="0" presId="urn:microsoft.com/office/officeart/2016/7/layout/VerticalDownArrowProcess"/>
    <dgm:cxn modelId="{05ACCEF3-74EA-7547-B16D-4356C7058A07}" type="presOf" srcId="{860E3939-7D98-42E4-B1E5-851A16A8853D}" destId="{A3B9C956-7661-4BF5-A3B5-0531BDF1F5FB}" srcOrd="0" destOrd="0" presId="urn:microsoft.com/office/officeart/2016/7/layout/VerticalDownArrowProcess"/>
    <dgm:cxn modelId="{B54358FA-DD3F-4FD9-AF40-81C713736BC5}" srcId="{B52792FB-C66E-4C5C-BE64-0A935442B120}" destId="{BA51A9A3-47D9-4CE7-8FD1-94BB076D7E74}" srcOrd="2" destOrd="0" parTransId="{55E01772-DC48-4E30-9E13-976760ECE7D4}" sibTransId="{6C0EF2C2-1378-4E58-8558-C11AD69718D5}"/>
    <dgm:cxn modelId="{B8AAC24A-951C-9C47-AD60-3E55291C7094}" type="presParOf" srcId="{81B54808-6C36-4B52-AEF2-211179D52AE4}" destId="{61A92D98-F1E8-45CF-AA7B-42FA8603ADC9}" srcOrd="0" destOrd="0" presId="urn:microsoft.com/office/officeart/2016/7/layout/VerticalDownArrowProcess"/>
    <dgm:cxn modelId="{B0041CC5-6BF0-B747-B32F-B58D68D35518}" type="presParOf" srcId="{61A92D98-F1E8-45CF-AA7B-42FA8603ADC9}" destId="{A3B9C956-7661-4BF5-A3B5-0531BDF1F5FB}" srcOrd="0" destOrd="0" presId="urn:microsoft.com/office/officeart/2016/7/layout/VerticalDownArrowProcess"/>
    <dgm:cxn modelId="{032A8AA2-EB16-DA43-AEA3-C0B8FDEEC332}" type="presParOf" srcId="{61A92D98-F1E8-45CF-AA7B-42FA8603ADC9}" destId="{1CFF6C17-99E4-470C-995A-D2863E5D4B2B}" srcOrd="1" destOrd="0" presId="urn:microsoft.com/office/officeart/2016/7/layout/VerticalDownArrowProcess"/>
    <dgm:cxn modelId="{054C0169-9A5E-7346-8320-26F251BE881F}" type="presParOf" srcId="{81B54808-6C36-4B52-AEF2-211179D52AE4}" destId="{A38D0D57-6D66-426A-B8F6-091C70269A09}" srcOrd="1" destOrd="0" presId="urn:microsoft.com/office/officeart/2016/7/layout/VerticalDownArrowProcess"/>
    <dgm:cxn modelId="{1DF79BA2-F352-EE40-8653-DA4817B2D5AC}" type="presParOf" srcId="{81B54808-6C36-4B52-AEF2-211179D52AE4}" destId="{7E83D53D-F746-4836-AFDB-C5B44D752C0B}" srcOrd="2" destOrd="0" presId="urn:microsoft.com/office/officeart/2016/7/layout/VerticalDownArrowProcess"/>
    <dgm:cxn modelId="{0FA93DDA-1157-A242-96AE-B3F1855E0A3F}" type="presParOf" srcId="{7E83D53D-F746-4836-AFDB-C5B44D752C0B}" destId="{D99AAE5D-F404-4BFF-936D-FCB3C38CCF41}" srcOrd="0" destOrd="0" presId="urn:microsoft.com/office/officeart/2016/7/layout/VerticalDownArrowProcess"/>
    <dgm:cxn modelId="{1B2F4691-839F-1E43-B0E3-21AA9B1D2EF4}" type="presParOf" srcId="{7E83D53D-F746-4836-AFDB-C5B44D752C0B}" destId="{D56AD852-A5B8-4C00-B2CE-720AF0EC1E8E}" srcOrd="1" destOrd="0" presId="urn:microsoft.com/office/officeart/2016/7/layout/VerticalDownArrowProcess"/>
    <dgm:cxn modelId="{48BC1866-71FA-ED44-B514-893BA446ABEB}" type="presParOf" srcId="{7E83D53D-F746-4836-AFDB-C5B44D752C0B}" destId="{A4767B2B-363C-4888-8B51-4C15E20A87F2}" srcOrd="2" destOrd="0" presId="urn:microsoft.com/office/officeart/2016/7/layout/VerticalDownArrowProcess"/>
    <dgm:cxn modelId="{E8D17E34-72E7-AA4C-9FAA-937C14A4A162}" type="presParOf" srcId="{81B54808-6C36-4B52-AEF2-211179D52AE4}" destId="{97BF9DBA-4F41-4E44-9E9A-A34866580A1D}" srcOrd="3" destOrd="0" presId="urn:microsoft.com/office/officeart/2016/7/layout/VerticalDownArrowProcess"/>
    <dgm:cxn modelId="{AF36C8E0-1CF2-1A4E-81C7-61A590E649B0}" type="presParOf" srcId="{81B54808-6C36-4B52-AEF2-211179D52AE4}" destId="{DDF607E8-4AF6-427F-84D3-57CFBEE8549E}" srcOrd="4" destOrd="0" presId="urn:microsoft.com/office/officeart/2016/7/layout/VerticalDownArrowProcess"/>
    <dgm:cxn modelId="{0693E30C-A692-2B4A-B43D-3AC555606D0F}" type="presParOf" srcId="{DDF607E8-4AF6-427F-84D3-57CFBEE8549E}" destId="{3AF496F4-D32F-4870-B747-769A2EC7B387}" srcOrd="0" destOrd="0" presId="urn:microsoft.com/office/officeart/2016/7/layout/VerticalDownArrowProcess"/>
    <dgm:cxn modelId="{A7F0E7BE-AD75-6141-9A0C-568DA97FC0FF}" type="presParOf" srcId="{DDF607E8-4AF6-427F-84D3-57CFBEE8549E}" destId="{665055F2-A3E8-4B47-BB58-A5C9FA94A90E}" srcOrd="1" destOrd="0" presId="urn:microsoft.com/office/officeart/2016/7/layout/VerticalDownArrowProcess"/>
    <dgm:cxn modelId="{C5FA8128-25F4-3649-B0B4-6E1382F0DEA0}" type="presParOf" srcId="{DDF607E8-4AF6-427F-84D3-57CFBEE8549E}" destId="{2E9FAA83-C308-4D91-9565-51B50153AF71}" srcOrd="2" destOrd="0" presId="urn:microsoft.com/office/officeart/2016/7/layout/VerticalDownArrowProcess"/>
    <dgm:cxn modelId="{4855CF01-EB54-3D4C-9870-1D4DA46F7CE8}" type="presParOf" srcId="{81B54808-6C36-4B52-AEF2-211179D52AE4}" destId="{B83146E9-7314-4E2D-A7C2-0668ABFE9BC0}" srcOrd="5" destOrd="0" presId="urn:microsoft.com/office/officeart/2016/7/layout/VerticalDownArrowProcess"/>
    <dgm:cxn modelId="{FD760C2B-8142-FF46-A721-1CC49E4ECA5A}" type="presParOf" srcId="{81B54808-6C36-4B52-AEF2-211179D52AE4}" destId="{23DC34F9-44C3-4122-9EEF-685E2E7A52EE}" srcOrd="6" destOrd="0" presId="urn:microsoft.com/office/officeart/2016/7/layout/VerticalDownArrowProcess"/>
    <dgm:cxn modelId="{E7430FDC-11CB-9547-BBE7-35DE3B2D0D0D}" type="presParOf" srcId="{23DC34F9-44C3-4122-9EEF-685E2E7A52EE}" destId="{7B27D9D8-0072-4B6A-8F7D-7D29DDB67ED7}" srcOrd="0" destOrd="0" presId="urn:microsoft.com/office/officeart/2016/7/layout/VerticalDownArrowProcess"/>
    <dgm:cxn modelId="{6A250557-70F5-BD48-86F4-0E409526B676}" type="presParOf" srcId="{23DC34F9-44C3-4122-9EEF-685E2E7A52EE}" destId="{8DF36C7B-843A-4A66-BFBA-160D12255912}" srcOrd="1" destOrd="0" presId="urn:microsoft.com/office/officeart/2016/7/layout/VerticalDownArrowProcess"/>
    <dgm:cxn modelId="{C72B8092-38CF-D340-A638-868F7A97C1C5}" type="presParOf" srcId="{23DC34F9-44C3-4122-9EEF-685E2E7A52EE}" destId="{9F7A5750-E057-487C-81DC-5492BED5AF3F}" srcOrd="2" destOrd="0" presId="urn:microsoft.com/office/officeart/2016/7/layout/VerticalDownArrowProcess"/>
    <dgm:cxn modelId="{62762B4F-20C2-C843-BDA0-5FEF873D1444}" type="presParOf" srcId="{81B54808-6C36-4B52-AEF2-211179D52AE4}" destId="{C56AEA9D-985F-451D-A1D2-8E35FC4D946D}" srcOrd="7" destOrd="0" presId="urn:microsoft.com/office/officeart/2016/7/layout/VerticalDownArrowProcess"/>
    <dgm:cxn modelId="{1A151D82-6413-B141-8B5C-9FB28E1D3B89}" type="presParOf" srcId="{81B54808-6C36-4B52-AEF2-211179D52AE4}" destId="{D8ED5BBC-D1B7-4452-B923-D0883CF63C01}" srcOrd="8" destOrd="0" presId="urn:microsoft.com/office/officeart/2016/7/layout/VerticalDownArrowProcess"/>
    <dgm:cxn modelId="{CC532AC8-E936-1D4C-9062-3B7BB987A2FC}" type="presParOf" srcId="{D8ED5BBC-D1B7-4452-B923-D0883CF63C01}" destId="{B3969EFE-9AE1-4328-838D-859ED9842E5C}" srcOrd="0" destOrd="0" presId="urn:microsoft.com/office/officeart/2016/7/layout/VerticalDownArrowProcess"/>
    <dgm:cxn modelId="{2A192135-1325-AC4D-9764-AD29434E36F0}" type="presParOf" srcId="{D8ED5BBC-D1B7-4452-B923-D0883CF63C01}" destId="{3E8E59F5-33EA-4183-9A2D-3F9C52EF6B28}" srcOrd="1" destOrd="0" presId="urn:microsoft.com/office/officeart/2016/7/layout/VerticalDownArrowProcess"/>
    <dgm:cxn modelId="{036D2350-09C7-2746-AA66-44EEF1B91A75}" type="presParOf" srcId="{D8ED5BBC-D1B7-4452-B923-D0883CF63C01}" destId="{8206F79A-1F3B-414C-B41E-3A870677EC48}"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AD2A3-D30B-48B5-9E17-AB2CDF77769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1380E91-BE68-4DF0-9622-53AEF032235E}">
      <dgm:prSet/>
      <dgm:spPr>
        <a:solidFill>
          <a:srgbClr val="B428B7"/>
        </a:solidFill>
      </dgm:spPr>
      <dgm:t>
        <a:bodyPr/>
        <a:lstStyle/>
        <a:p>
          <a:r>
            <a:rPr lang="en-US" dirty="0">
              <a:solidFill>
                <a:schemeClr val="bg1"/>
              </a:solidFill>
              <a:latin typeface="Arial" charset="0"/>
              <a:ea typeface="Arial" charset="0"/>
              <a:cs typeface="Arial" charset="0"/>
            </a:rPr>
            <a:t>Board communicates all requests for information through the CEO/chair</a:t>
          </a:r>
        </a:p>
      </dgm:t>
    </dgm:pt>
    <dgm:pt modelId="{BBC4C4BC-07B6-4B63-9BC7-78AF64C9CD01}" type="parTrans" cxnId="{E8148B20-A572-4676-8C32-1D21DD6DACD5}">
      <dgm:prSet/>
      <dgm:spPr/>
      <dgm:t>
        <a:bodyPr/>
        <a:lstStyle/>
        <a:p>
          <a:endParaRPr lang="en-US"/>
        </a:p>
      </dgm:t>
    </dgm:pt>
    <dgm:pt modelId="{9165B054-F411-49E9-94B3-E34CAC3795E4}" type="sibTrans" cxnId="{E8148B20-A572-4676-8C32-1D21DD6DACD5}">
      <dgm:prSet/>
      <dgm:spPr/>
      <dgm:t>
        <a:bodyPr/>
        <a:lstStyle/>
        <a:p>
          <a:endParaRPr lang="en-US"/>
        </a:p>
      </dgm:t>
    </dgm:pt>
    <dgm:pt modelId="{A9DCCAB7-E8B3-45B0-8D22-DD1CB3DAE7F1}">
      <dgm:prSet/>
      <dgm:spPr>
        <a:solidFill>
          <a:srgbClr val="9B38AF">
            <a:alpha val="58824"/>
          </a:srgbClr>
        </a:solidFill>
      </dgm:spPr>
      <dgm:t>
        <a:bodyPr/>
        <a:lstStyle/>
        <a:p>
          <a:r>
            <a:rPr lang="en-US" dirty="0">
              <a:latin typeface="Arial" charset="0"/>
              <a:ea typeface="Arial" charset="0"/>
              <a:cs typeface="Arial" charset="0"/>
            </a:rPr>
            <a:t>Communication with individual employees/groups must begin with the Board Member indicating that any information shared will be shared with the CEO</a:t>
          </a:r>
        </a:p>
      </dgm:t>
    </dgm:pt>
    <dgm:pt modelId="{781EA414-FC91-4BF1-B5B7-4D487FED7244}" type="parTrans" cxnId="{196E1404-667C-4223-A4BC-96264C1B7A17}">
      <dgm:prSet/>
      <dgm:spPr/>
      <dgm:t>
        <a:bodyPr/>
        <a:lstStyle/>
        <a:p>
          <a:endParaRPr lang="en-US"/>
        </a:p>
      </dgm:t>
    </dgm:pt>
    <dgm:pt modelId="{A76EF4DC-8B99-4A05-80C8-342399B41B07}" type="sibTrans" cxnId="{196E1404-667C-4223-A4BC-96264C1B7A17}">
      <dgm:prSet/>
      <dgm:spPr/>
      <dgm:t>
        <a:bodyPr/>
        <a:lstStyle/>
        <a:p>
          <a:endParaRPr lang="en-US"/>
        </a:p>
      </dgm:t>
    </dgm:pt>
    <dgm:pt modelId="{253A9ED4-6A7E-4EB6-BAD2-4007F324D305}">
      <dgm:prSet/>
      <dgm:spPr>
        <a:solidFill>
          <a:srgbClr val="772A88"/>
        </a:solidFill>
      </dgm:spPr>
      <dgm:t>
        <a:bodyPr/>
        <a:lstStyle/>
        <a:p>
          <a:r>
            <a:rPr lang="en-US" dirty="0">
              <a:latin typeface="Arial" charset="0"/>
              <a:ea typeface="Arial" charset="0"/>
              <a:cs typeface="Arial" charset="0"/>
            </a:rPr>
            <a:t>The CEO must communicate (and not just good news) to the board </a:t>
          </a:r>
        </a:p>
      </dgm:t>
    </dgm:pt>
    <dgm:pt modelId="{FDF74733-C6D3-462B-BCE9-AE0E90FAF3DA}" type="parTrans" cxnId="{10D03F8C-2FC1-4ACE-8610-8E4995142A79}">
      <dgm:prSet/>
      <dgm:spPr/>
      <dgm:t>
        <a:bodyPr/>
        <a:lstStyle/>
        <a:p>
          <a:endParaRPr lang="en-US"/>
        </a:p>
      </dgm:t>
    </dgm:pt>
    <dgm:pt modelId="{F9CE53D3-543D-478A-8D75-7E03FAFEFF86}" type="sibTrans" cxnId="{10D03F8C-2FC1-4ACE-8610-8E4995142A79}">
      <dgm:prSet/>
      <dgm:spPr/>
      <dgm:t>
        <a:bodyPr/>
        <a:lstStyle/>
        <a:p>
          <a:endParaRPr lang="en-US"/>
        </a:p>
      </dgm:t>
    </dgm:pt>
    <dgm:pt modelId="{2A6579E7-95C9-467B-BAAD-32EFA422BF20}" type="pres">
      <dgm:prSet presAssocID="{1E0AD2A3-D30B-48B5-9E17-AB2CDF77769B}" presName="linear" presStyleCnt="0">
        <dgm:presLayoutVars>
          <dgm:animLvl val="lvl"/>
          <dgm:resizeHandles val="exact"/>
        </dgm:presLayoutVars>
      </dgm:prSet>
      <dgm:spPr/>
    </dgm:pt>
    <dgm:pt modelId="{342726D0-89B0-4D13-B327-DE879C9320D1}" type="pres">
      <dgm:prSet presAssocID="{81380E91-BE68-4DF0-9622-53AEF032235E}" presName="parentText" presStyleLbl="node1" presStyleIdx="0" presStyleCnt="3" custLinFactNeighborY="53093">
        <dgm:presLayoutVars>
          <dgm:chMax val="0"/>
          <dgm:bulletEnabled val="1"/>
        </dgm:presLayoutVars>
      </dgm:prSet>
      <dgm:spPr/>
    </dgm:pt>
    <dgm:pt modelId="{5C626349-B79C-4243-9C7C-6C678226BF58}" type="pres">
      <dgm:prSet presAssocID="{9165B054-F411-49E9-94B3-E34CAC3795E4}" presName="spacer" presStyleCnt="0"/>
      <dgm:spPr/>
    </dgm:pt>
    <dgm:pt modelId="{B084E3BE-4E0F-428B-ACD6-3814B4FF2B1A}" type="pres">
      <dgm:prSet presAssocID="{A9DCCAB7-E8B3-45B0-8D22-DD1CB3DAE7F1}" presName="parentText" presStyleLbl="node1" presStyleIdx="1" presStyleCnt="3">
        <dgm:presLayoutVars>
          <dgm:chMax val="0"/>
          <dgm:bulletEnabled val="1"/>
        </dgm:presLayoutVars>
      </dgm:prSet>
      <dgm:spPr/>
    </dgm:pt>
    <dgm:pt modelId="{9104D019-3507-47E4-8395-3762E9DB3CFE}" type="pres">
      <dgm:prSet presAssocID="{A76EF4DC-8B99-4A05-80C8-342399B41B07}" presName="spacer" presStyleCnt="0"/>
      <dgm:spPr/>
    </dgm:pt>
    <dgm:pt modelId="{A868D621-D036-4BE0-B295-DBD9FCE1D088}" type="pres">
      <dgm:prSet presAssocID="{253A9ED4-6A7E-4EB6-BAD2-4007F324D305}" presName="parentText" presStyleLbl="node1" presStyleIdx="2" presStyleCnt="3">
        <dgm:presLayoutVars>
          <dgm:chMax val="0"/>
          <dgm:bulletEnabled val="1"/>
        </dgm:presLayoutVars>
      </dgm:prSet>
      <dgm:spPr/>
    </dgm:pt>
  </dgm:ptLst>
  <dgm:cxnLst>
    <dgm:cxn modelId="{196E1404-667C-4223-A4BC-96264C1B7A17}" srcId="{1E0AD2A3-D30B-48B5-9E17-AB2CDF77769B}" destId="{A9DCCAB7-E8B3-45B0-8D22-DD1CB3DAE7F1}" srcOrd="1" destOrd="0" parTransId="{781EA414-FC91-4BF1-B5B7-4D487FED7244}" sibTransId="{A76EF4DC-8B99-4A05-80C8-342399B41B07}"/>
    <dgm:cxn modelId="{E8148B20-A572-4676-8C32-1D21DD6DACD5}" srcId="{1E0AD2A3-D30B-48B5-9E17-AB2CDF77769B}" destId="{81380E91-BE68-4DF0-9622-53AEF032235E}" srcOrd="0" destOrd="0" parTransId="{BBC4C4BC-07B6-4B63-9BC7-78AF64C9CD01}" sibTransId="{9165B054-F411-49E9-94B3-E34CAC3795E4}"/>
    <dgm:cxn modelId="{775AF15D-2CE5-EF4F-A85A-A719F9553188}" type="presOf" srcId="{253A9ED4-6A7E-4EB6-BAD2-4007F324D305}" destId="{A868D621-D036-4BE0-B295-DBD9FCE1D088}" srcOrd="0" destOrd="0" presId="urn:microsoft.com/office/officeart/2005/8/layout/vList2"/>
    <dgm:cxn modelId="{1A901056-35DF-F84A-B31A-FA77F6590F9C}" type="presOf" srcId="{1E0AD2A3-D30B-48B5-9E17-AB2CDF77769B}" destId="{2A6579E7-95C9-467B-BAAD-32EFA422BF20}" srcOrd="0" destOrd="0" presId="urn:microsoft.com/office/officeart/2005/8/layout/vList2"/>
    <dgm:cxn modelId="{10D03F8C-2FC1-4ACE-8610-8E4995142A79}" srcId="{1E0AD2A3-D30B-48B5-9E17-AB2CDF77769B}" destId="{253A9ED4-6A7E-4EB6-BAD2-4007F324D305}" srcOrd="2" destOrd="0" parTransId="{FDF74733-C6D3-462B-BCE9-AE0E90FAF3DA}" sibTransId="{F9CE53D3-543D-478A-8D75-7E03FAFEFF86}"/>
    <dgm:cxn modelId="{8B29059C-C02F-014F-8205-67150C47AC64}" type="presOf" srcId="{81380E91-BE68-4DF0-9622-53AEF032235E}" destId="{342726D0-89B0-4D13-B327-DE879C9320D1}" srcOrd="0" destOrd="0" presId="urn:microsoft.com/office/officeart/2005/8/layout/vList2"/>
    <dgm:cxn modelId="{EFCA8DA8-6FB8-D348-B33A-E85B865882A9}" type="presOf" srcId="{A9DCCAB7-E8B3-45B0-8D22-DD1CB3DAE7F1}" destId="{B084E3BE-4E0F-428B-ACD6-3814B4FF2B1A}" srcOrd="0" destOrd="0" presId="urn:microsoft.com/office/officeart/2005/8/layout/vList2"/>
    <dgm:cxn modelId="{7ABC385C-4A1F-ED44-87DF-6C076F773843}" type="presParOf" srcId="{2A6579E7-95C9-467B-BAAD-32EFA422BF20}" destId="{342726D0-89B0-4D13-B327-DE879C9320D1}" srcOrd="0" destOrd="0" presId="urn:microsoft.com/office/officeart/2005/8/layout/vList2"/>
    <dgm:cxn modelId="{3A886139-A008-3245-BC05-4AEE353A5C73}" type="presParOf" srcId="{2A6579E7-95C9-467B-BAAD-32EFA422BF20}" destId="{5C626349-B79C-4243-9C7C-6C678226BF58}" srcOrd="1" destOrd="0" presId="urn:microsoft.com/office/officeart/2005/8/layout/vList2"/>
    <dgm:cxn modelId="{E249521B-7D8D-604D-917C-50BA5B2C34FA}" type="presParOf" srcId="{2A6579E7-95C9-467B-BAAD-32EFA422BF20}" destId="{B084E3BE-4E0F-428B-ACD6-3814B4FF2B1A}" srcOrd="2" destOrd="0" presId="urn:microsoft.com/office/officeart/2005/8/layout/vList2"/>
    <dgm:cxn modelId="{9211F650-CA7B-5641-A022-AF07E7D0CDE1}" type="presParOf" srcId="{2A6579E7-95C9-467B-BAAD-32EFA422BF20}" destId="{9104D019-3507-47E4-8395-3762E9DB3CFE}" srcOrd="3" destOrd="0" presId="urn:microsoft.com/office/officeart/2005/8/layout/vList2"/>
    <dgm:cxn modelId="{D91202AC-B0C4-0F4B-9E1E-4295347426CE}" type="presParOf" srcId="{2A6579E7-95C9-467B-BAAD-32EFA422BF20}" destId="{A868D621-D036-4BE0-B295-DBD9FCE1D08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117BE3-B9DF-4E58-93BF-EA96ACA9194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B2E70C5-0EA6-4556-9BD7-439FAC73EF7A}">
      <dgm:prSet/>
      <dgm:spPr/>
      <dgm:t>
        <a:bodyPr/>
        <a:lstStyle/>
        <a:p>
          <a:r>
            <a:rPr lang="en-US" dirty="0">
              <a:latin typeface="Arial" charset="0"/>
              <a:ea typeface="Arial" charset="0"/>
              <a:cs typeface="Arial" charset="0"/>
            </a:rPr>
            <a:t>Clarity, clarity, clarity</a:t>
          </a:r>
        </a:p>
      </dgm:t>
    </dgm:pt>
    <dgm:pt modelId="{0BBA0C5E-B45E-452E-A60A-8D433E3A687F}" type="parTrans" cxnId="{54C247DD-8E01-431D-BA15-5BD16DC1F11D}">
      <dgm:prSet/>
      <dgm:spPr/>
      <dgm:t>
        <a:bodyPr/>
        <a:lstStyle/>
        <a:p>
          <a:endParaRPr lang="en-US"/>
        </a:p>
      </dgm:t>
    </dgm:pt>
    <dgm:pt modelId="{41DFCB10-F1A6-40F1-ABEE-2129D687B548}" type="sibTrans" cxnId="{54C247DD-8E01-431D-BA15-5BD16DC1F11D}">
      <dgm:prSet/>
      <dgm:spPr/>
      <dgm:t>
        <a:bodyPr/>
        <a:lstStyle/>
        <a:p>
          <a:endParaRPr lang="en-US"/>
        </a:p>
      </dgm:t>
    </dgm:pt>
    <dgm:pt modelId="{E4887BC3-1B70-42BF-9AF3-971AA301A4A9}">
      <dgm:prSet/>
      <dgm:spPr/>
      <dgm:t>
        <a:bodyPr/>
        <a:lstStyle/>
        <a:p>
          <a:r>
            <a:rPr lang="en-US" dirty="0">
              <a:latin typeface="Arial" charset="0"/>
              <a:ea typeface="Arial" charset="0"/>
              <a:cs typeface="Arial" charset="0"/>
            </a:rPr>
            <a:t>A trusting relationship among board members and with the CEO </a:t>
          </a:r>
        </a:p>
      </dgm:t>
    </dgm:pt>
    <dgm:pt modelId="{61CA17E3-5476-4B1D-A86E-97EBF5B621B7}" type="parTrans" cxnId="{6AFC9298-032B-4EBE-9AB2-AFFC7F64FC7F}">
      <dgm:prSet/>
      <dgm:spPr/>
      <dgm:t>
        <a:bodyPr/>
        <a:lstStyle/>
        <a:p>
          <a:endParaRPr lang="en-US"/>
        </a:p>
      </dgm:t>
    </dgm:pt>
    <dgm:pt modelId="{3F24F759-DD39-409A-A3CD-46676E783713}" type="sibTrans" cxnId="{6AFC9298-032B-4EBE-9AB2-AFFC7F64FC7F}">
      <dgm:prSet/>
      <dgm:spPr/>
      <dgm:t>
        <a:bodyPr/>
        <a:lstStyle/>
        <a:p>
          <a:endParaRPr lang="en-US"/>
        </a:p>
      </dgm:t>
    </dgm:pt>
    <dgm:pt modelId="{2E76ABF5-8903-4A6F-A69F-BC51D30299A2}">
      <dgm:prSet/>
      <dgm:spPr/>
      <dgm:t>
        <a:bodyPr/>
        <a:lstStyle/>
        <a:p>
          <a:r>
            <a:rPr lang="en-US" dirty="0">
              <a:latin typeface="Arial" charset="0"/>
              <a:ea typeface="Arial" charset="0"/>
              <a:cs typeface="Arial" charset="0"/>
            </a:rPr>
            <a:t>Vigorous debate…but once vote taken -speak with one voice</a:t>
          </a:r>
        </a:p>
      </dgm:t>
    </dgm:pt>
    <dgm:pt modelId="{E861EC89-4C9B-4D81-8B5F-55D88F7CB9BC}" type="parTrans" cxnId="{8C9AB6FB-B077-4C94-B78B-85BD52985F0B}">
      <dgm:prSet/>
      <dgm:spPr/>
      <dgm:t>
        <a:bodyPr/>
        <a:lstStyle/>
        <a:p>
          <a:endParaRPr lang="en-US"/>
        </a:p>
      </dgm:t>
    </dgm:pt>
    <dgm:pt modelId="{570B94C7-ABAA-47EE-86FD-CD06132C555B}" type="sibTrans" cxnId="{8C9AB6FB-B077-4C94-B78B-85BD52985F0B}">
      <dgm:prSet/>
      <dgm:spPr/>
      <dgm:t>
        <a:bodyPr/>
        <a:lstStyle/>
        <a:p>
          <a:endParaRPr lang="en-US"/>
        </a:p>
      </dgm:t>
    </dgm:pt>
    <dgm:pt modelId="{4BFF7DA4-16F3-4026-9BEE-0FC7230107A3}">
      <dgm:prSet/>
      <dgm:spPr/>
      <dgm:t>
        <a:bodyPr/>
        <a:lstStyle/>
        <a:p>
          <a:r>
            <a:rPr lang="en-US" dirty="0">
              <a:latin typeface="Arial" charset="0"/>
              <a:ea typeface="Arial" charset="0"/>
              <a:cs typeface="Arial" charset="0"/>
            </a:rPr>
            <a:t>Enhanced</a:t>
          </a:r>
          <a:r>
            <a:rPr lang="en-US" baseline="0" dirty="0">
              <a:latin typeface="Arial" charset="0"/>
              <a:ea typeface="Arial" charset="0"/>
              <a:cs typeface="Arial" charset="0"/>
            </a:rPr>
            <a:t> </a:t>
          </a:r>
          <a:r>
            <a:rPr lang="en-US" dirty="0">
              <a:latin typeface="Arial" charset="0"/>
              <a:ea typeface="Arial" charset="0"/>
              <a:cs typeface="Arial" charset="0"/>
            </a:rPr>
            <a:t>dialogue, consultation, advice seeking and giving </a:t>
          </a:r>
        </a:p>
      </dgm:t>
    </dgm:pt>
    <dgm:pt modelId="{1BFBCB75-B440-4F8D-8E7D-2D4D5FE4BC0D}" type="parTrans" cxnId="{97912287-A0E7-433F-8DEB-52FEB907AEE0}">
      <dgm:prSet/>
      <dgm:spPr/>
      <dgm:t>
        <a:bodyPr/>
        <a:lstStyle/>
        <a:p>
          <a:endParaRPr lang="en-US"/>
        </a:p>
      </dgm:t>
    </dgm:pt>
    <dgm:pt modelId="{6EB4D1A4-15B9-47E4-9369-90CA4ED6E257}" type="sibTrans" cxnId="{97912287-A0E7-433F-8DEB-52FEB907AEE0}">
      <dgm:prSet/>
      <dgm:spPr/>
      <dgm:t>
        <a:bodyPr/>
        <a:lstStyle/>
        <a:p>
          <a:endParaRPr lang="en-US"/>
        </a:p>
      </dgm:t>
    </dgm:pt>
    <dgm:pt modelId="{FDBF388A-A86A-4113-85FF-44DB09415D42}" type="pres">
      <dgm:prSet presAssocID="{6F117BE3-B9DF-4E58-93BF-EA96ACA9194D}" presName="vert0" presStyleCnt="0">
        <dgm:presLayoutVars>
          <dgm:dir/>
          <dgm:animOne val="branch"/>
          <dgm:animLvl val="lvl"/>
        </dgm:presLayoutVars>
      </dgm:prSet>
      <dgm:spPr/>
    </dgm:pt>
    <dgm:pt modelId="{2B1E028A-C888-4E88-84C4-4C87F979EB83}" type="pres">
      <dgm:prSet presAssocID="{AB2E70C5-0EA6-4556-9BD7-439FAC73EF7A}" presName="thickLine" presStyleLbl="alignNode1" presStyleIdx="0" presStyleCnt="4"/>
      <dgm:spPr/>
    </dgm:pt>
    <dgm:pt modelId="{4E0CB2C5-512E-488F-870C-7FF4B07F1185}" type="pres">
      <dgm:prSet presAssocID="{AB2E70C5-0EA6-4556-9BD7-439FAC73EF7A}" presName="horz1" presStyleCnt="0"/>
      <dgm:spPr/>
    </dgm:pt>
    <dgm:pt modelId="{A502026F-A86F-448C-B998-955F5377E215}" type="pres">
      <dgm:prSet presAssocID="{AB2E70C5-0EA6-4556-9BD7-439FAC73EF7A}" presName="tx1" presStyleLbl="revTx" presStyleIdx="0" presStyleCnt="4"/>
      <dgm:spPr/>
    </dgm:pt>
    <dgm:pt modelId="{E85D0FFB-78DC-4128-9BAE-F6D6D798F1BC}" type="pres">
      <dgm:prSet presAssocID="{AB2E70C5-0EA6-4556-9BD7-439FAC73EF7A}" presName="vert1" presStyleCnt="0"/>
      <dgm:spPr/>
    </dgm:pt>
    <dgm:pt modelId="{EE36EA6F-1F8D-4AC3-ABC1-79F948C9BD5A}" type="pres">
      <dgm:prSet presAssocID="{E4887BC3-1B70-42BF-9AF3-971AA301A4A9}" presName="thickLine" presStyleLbl="alignNode1" presStyleIdx="1" presStyleCnt="4"/>
      <dgm:spPr/>
    </dgm:pt>
    <dgm:pt modelId="{F081A8CF-D4AF-4A77-BE6D-523198710B8D}" type="pres">
      <dgm:prSet presAssocID="{E4887BC3-1B70-42BF-9AF3-971AA301A4A9}" presName="horz1" presStyleCnt="0"/>
      <dgm:spPr/>
    </dgm:pt>
    <dgm:pt modelId="{317D22FF-DEC1-4EA6-9DAD-73D3366DC27F}" type="pres">
      <dgm:prSet presAssocID="{E4887BC3-1B70-42BF-9AF3-971AA301A4A9}" presName="tx1" presStyleLbl="revTx" presStyleIdx="1" presStyleCnt="4"/>
      <dgm:spPr/>
    </dgm:pt>
    <dgm:pt modelId="{DBBE8889-145C-4AEB-943B-B8596AC89240}" type="pres">
      <dgm:prSet presAssocID="{E4887BC3-1B70-42BF-9AF3-971AA301A4A9}" presName="vert1" presStyleCnt="0"/>
      <dgm:spPr/>
    </dgm:pt>
    <dgm:pt modelId="{A76203BA-AC7A-4B83-9925-8F907835F21B}" type="pres">
      <dgm:prSet presAssocID="{2E76ABF5-8903-4A6F-A69F-BC51D30299A2}" presName="thickLine" presStyleLbl="alignNode1" presStyleIdx="2" presStyleCnt="4"/>
      <dgm:spPr/>
    </dgm:pt>
    <dgm:pt modelId="{569B475E-F4CA-41D6-B84F-728A2661FE1A}" type="pres">
      <dgm:prSet presAssocID="{2E76ABF5-8903-4A6F-A69F-BC51D30299A2}" presName="horz1" presStyleCnt="0"/>
      <dgm:spPr/>
    </dgm:pt>
    <dgm:pt modelId="{58739567-679A-4E64-9551-61651C42E9E9}" type="pres">
      <dgm:prSet presAssocID="{2E76ABF5-8903-4A6F-A69F-BC51D30299A2}" presName="tx1" presStyleLbl="revTx" presStyleIdx="2" presStyleCnt="4"/>
      <dgm:spPr/>
    </dgm:pt>
    <dgm:pt modelId="{B00BB414-3D08-4C11-B467-BEB58E58EDD6}" type="pres">
      <dgm:prSet presAssocID="{2E76ABF5-8903-4A6F-A69F-BC51D30299A2}" presName="vert1" presStyleCnt="0"/>
      <dgm:spPr/>
    </dgm:pt>
    <dgm:pt modelId="{95F68EFF-C96F-482A-AE1D-8BAD88BEFA22}" type="pres">
      <dgm:prSet presAssocID="{4BFF7DA4-16F3-4026-9BEE-0FC7230107A3}" presName="thickLine" presStyleLbl="alignNode1" presStyleIdx="3" presStyleCnt="4"/>
      <dgm:spPr/>
    </dgm:pt>
    <dgm:pt modelId="{5A27A73E-B7FD-4CC0-916F-506C328D5D82}" type="pres">
      <dgm:prSet presAssocID="{4BFF7DA4-16F3-4026-9BEE-0FC7230107A3}" presName="horz1" presStyleCnt="0"/>
      <dgm:spPr/>
    </dgm:pt>
    <dgm:pt modelId="{3753CED5-0D0C-420D-B992-CAA13B72011B}" type="pres">
      <dgm:prSet presAssocID="{4BFF7DA4-16F3-4026-9BEE-0FC7230107A3}" presName="tx1" presStyleLbl="revTx" presStyleIdx="3" presStyleCnt="4"/>
      <dgm:spPr/>
    </dgm:pt>
    <dgm:pt modelId="{8E95791A-30CD-4AA7-BC2B-476C7F3FF6E8}" type="pres">
      <dgm:prSet presAssocID="{4BFF7DA4-16F3-4026-9BEE-0FC7230107A3}" presName="vert1" presStyleCnt="0"/>
      <dgm:spPr/>
    </dgm:pt>
  </dgm:ptLst>
  <dgm:cxnLst>
    <dgm:cxn modelId="{63A7F56F-D3EB-604F-B937-329480088EC8}" type="presOf" srcId="{AB2E70C5-0EA6-4556-9BD7-439FAC73EF7A}" destId="{A502026F-A86F-448C-B998-955F5377E215}" srcOrd="0" destOrd="0" presId="urn:microsoft.com/office/officeart/2008/layout/LinedList"/>
    <dgm:cxn modelId="{C8D18577-FF55-2A44-9641-FCD9FC5E6411}" type="presOf" srcId="{6F117BE3-B9DF-4E58-93BF-EA96ACA9194D}" destId="{FDBF388A-A86A-4113-85FF-44DB09415D42}" srcOrd="0" destOrd="0" presId="urn:microsoft.com/office/officeart/2008/layout/LinedList"/>
    <dgm:cxn modelId="{97912287-A0E7-433F-8DEB-52FEB907AEE0}" srcId="{6F117BE3-B9DF-4E58-93BF-EA96ACA9194D}" destId="{4BFF7DA4-16F3-4026-9BEE-0FC7230107A3}" srcOrd="3" destOrd="0" parTransId="{1BFBCB75-B440-4F8D-8E7D-2D4D5FE4BC0D}" sibTransId="{6EB4D1A4-15B9-47E4-9369-90CA4ED6E257}"/>
    <dgm:cxn modelId="{6AFC9298-032B-4EBE-9AB2-AFFC7F64FC7F}" srcId="{6F117BE3-B9DF-4E58-93BF-EA96ACA9194D}" destId="{E4887BC3-1B70-42BF-9AF3-971AA301A4A9}" srcOrd="1" destOrd="0" parTransId="{61CA17E3-5476-4B1D-A86E-97EBF5B621B7}" sibTransId="{3F24F759-DD39-409A-A3CD-46676E783713}"/>
    <dgm:cxn modelId="{948C68BC-7736-5948-BD6B-A1D7A3CCC830}" type="presOf" srcId="{4BFF7DA4-16F3-4026-9BEE-0FC7230107A3}" destId="{3753CED5-0D0C-420D-B992-CAA13B72011B}" srcOrd="0" destOrd="0" presId="urn:microsoft.com/office/officeart/2008/layout/LinedList"/>
    <dgm:cxn modelId="{83E88BD2-3FAC-5549-B7A3-F1CD5DD7ED6F}" type="presOf" srcId="{E4887BC3-1B70-42BF-9AF3-971AA301A4A9}" destId="{317D22FF-DEC1-4EA6-9DAD-73D3366DC27F}" srcOrd="0" destOrd="0" presId="urn:microsoft.com/office/officeart/2008/layout/LinedList"/>
    <dgm:cxn modelId="{A2C5B7D6-4B97-7D4B-910F-D434D129C118}" type="presOf" srcId="{2E76ABF5-8903-4A6F-A69F-BC51D30299A2}" destId="{58739567-679A-4E64-9551-61651C42E9E9}" srcOrd="0" destOrd="0" presId="urn:microsoft.com/office/officeart/2008/layout/LinedList"/>
    <dgm:cxn modelId="{54C247DD-8E01-431D-BA15-5BD16DC1F11D}" srcId="{6F117BE3-B9DF-4E58-93BF-EA96ACA9194D}" destId="{AB2E70C5-0EA6-4556-9BD7-439FAC73EF7A}" srcOrd="0" destOrd="0" parTransId="{0BBA0C5E-B45E-452E-A60A-8D433E3A687F}" sibTransId="{41DFCB10-F1A6-40F1-ABEE-2129D687B548}"/>
    <dgm:cxn modelId="{8C9AB6FB-B077-4C94-B78B-85BD52985F0B}" srcId="{6F117BE3-B9DF-4E58-93BF-EA96ACA9194D}" destId="{2E76ABF5-8903-4A6F-A69F-BC51D30299A2}" srcOrd="2" destOrd="0" parTransId="{E861EC89-4C9B-4D81-8B5F-55D88F7CB9BC}" sibTransId="{570B94C7-ABAA-47EE-86FD-CD06132C555B}"/>
    <dgm:cxn modelId="{FB3E7149-B12B-A845-826B-35D825839739}" type="presParOf" srcId="{FDBF388A-A86A-4113-85FF-44DB09415D42}" destId="{2B1E028A-C888-4E88-84C4-4C87F979EB83}" srcOrd="0" destOrd="0" presId="urn:microsoft.com/office/officeart/2008/layout/LinedList"/>
    <dgm:cxn modelId="{03E6ECFE-4BB4-214D-9915-60B8AA109761}" type="presParOf" srcId="{FDBF388A-A86A-4113-85FF-44DB09415D42}" destId="{4E0CB2C5-512E-488F-870C-7FF4B07F1185}" srcOrd="1" destOrd="0" presId="urn:microsoft.com/office/officeart/2008/layout/LinedList"/>
    <dgm:cxn modelId="{F139675C-747C-9849-A2D3-E44E2AE5888D}" type="presParOf" srcId="{4E0CB2C5-512E-488F-870C-7FF4B07F1185}" destId="{A502026F-A86F-448C-B998-955F5377E215}" srcOrd="0" destOrd="0" presId="urn:microsoft.com/office/officeart/2008/layout/LinedList"/>
    <dgm:cxn modelId="{68143D39-16F0-7848-BFF3-0CEC4B9A2269}" type="presParOf" srcId="{4E0CB2C5-512E-488F-870C-7FF4B07F1185}" destId="{E85D0FFB-78DC-4128-9BAE-F6D6D798F1BC}" srcOrd="1" destOrd="0" presId="urn:microsoft.com/office/officeart/2008/layout/LinedList"/>
    <dgm:cxn modelId="{A995CA11-F009-8146-8B23-A6E04BBF07F0}" type="presParOf" srcId="{FDBF388A-A86A-4113-85FF-44DB09415D42}" destId="{EE36EA6F-1F8D-4AC3-ABC1-79F948C9BD5A}" srcOrd="2" destOrd="0" presId="urn:microsoft.com/office/officeart/2008/layout/LinedList"/>
    <dgm:cxn modelId="{8D060482-DF98-474A-BCE3-FE8AA9493010}" type="presParOf" srcId="{FDBF388A-A86A-4113-85FF-44DB09415D42}" destId="{F081A8CF-D4AF-4A77-BE6D-523198710B8D}" srcOrd="3" destOrd="0" presId="urn:microsoft.com/office/officeart/2008/layout/LinedList"/>
    <dgm:cxn modelId="{2E6E4214-359F-0B4D-8C06-22BAB1A6A562}" type="presParOf" srcId="{F081A8CF-D4AF-4A77-BE6D-523198710B8D}" destId="{317D22FF-DEC1-4EA6-9DAD-73D3366DC27F}" srcOrd="0" destOrd="0" presId="urn:microsoft.com/office/officeart/2008/layout/LinedList"/>
    <dgm:cxn modelId="{D0ADD5CA-9340-D44B-848D-CC43A8BE6DD0}" type="presParOf" srcId="{F081A8CF-D4AF-4A77-BE6D-523198710B8D}" destId="{DBBE8889-145C-4AEB-943B-B8596AC89240}" srcOrd="1" destOrd="0" presId="urn:microsoft.com/office/officeart/2008/layout/LinedList"/>
    <dgm:cxn modelId="{830BCCDD-A4AD-9047-BD53-0B1357B659D6}" type="presParOf" srcId="{FDBF388A-A86A-4113-85FF-44DB09415D42}" destId="{A76203BA-AC7A-4B83-9925-8F907835F21B}" srcOrd="4" destOrd="0" presId="urn:microsoft.com/office/officeart/2008/layout/LinedList"/>
    <dgm:cxn modelId="{BD34EBAB-9DFB-EC4A-9532-E3BB88C63E5D}" type="presParOf" srcId="{FDBF388A-A86A-4113-85FF-44DB09415D42}" destId="{569B475E-F4CA-41D6-B84F-728A2661FE1A}" srcOrd="5" destOrd="0" presId="urn:microsoft.com/office/officeart/2008/layout/LinedList"/>
    <dgm:cxn modelId="{6F79122A-3C21-6443-A7FF-C7AFA9645F3C}" type="presParOf" srcId="{569B475E-F4CA-41D6-B84F-728A2661FE1A}" destId="{58739567-679A-4E64-9551-61651C42E9E9}" srcOrd="0" destOrd="0" presId="urn:microsoft.com/office/officeart/2008/layout/LinedList"/>
    <dgm:cxn modelId="{F54FFA5A-9DB2-2F41-8943-66055CC9B8AE}" type="presParOf" srcId="{569B475E-F4CA-41D6-B84F-728A2661FE1A}" destId="{B00BB414-3D08-4C11-B467-BEB58E58EDD6}" srcOrd="1" destOrd="0" presId="urn:microsoft.com/office/officeart/2008/layout/LinedList"/>
    <dgm:cxn modelId="{DB45079A-D424-B547-9A26-CF9FC187E039}" type="presParOf" srcId="{FDBF388A-A86A-4113-85FF-44DB09415D42}" destId="{95F68EFF-C96F-482A-AE1D-8BAD88BEFA22}" srcOrd="6" destOrd="0" presId="urn:microsoft.com/office/officeart/2008/layout/LinedList"/>
    <dgm:cxn modelId="{2ECA0AFA-B5E4-E247-9EF6-D7D52EC3F3DD}" type="presParOf" srcId="{FDBF388A-A86A-4113-85FF-44DB09415D42}" destId="{5A27A73E-B7FD-4CC0-916F-506C328D5D82}" srcOrd="7" destOrd="0" presId="urn:microsoft.com/office/officeart/2008/layout/LinedList"/>
    <dgm:cxn modelId="{2FEB32DA-1835-DE4B-AD47-D75704434DD8}" type="presParOf" srcId="{5A27A73E-B7FD-4CC0-916F-506C328D5D82}" destId="{3753CED5-0D0C-420D-B992-CAA13B72011B}" srcOrd="0" destOrd="0" presId="urn:microsoft.com/office/officeart/2008/layout/LinedList"/>
    <dgm:cxn modelId="{3FAB4BB2-D173-2B49-8D6F-7E116563FC34}" type="presParOf" srcId="{5A27A73E-B7FD-4CC0-916F-506C328D5D82}" destId="{8E95791A-30CD-4AA7-BC2B-476C7F3FF6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9C956-7661-4BF5-A3B5-0531BDF1F5FB}">
      <dsp:nvSpPr>
        <dsp:cNvPr id="0" name=""/>
        <dsp:cNvSpPr/>
      </dsp:nvSpPr>
      <dsp:spPr>
        <a:xfrm>
          <a:off x="0" y="4753623"/>
          <a:ext cx="1725128" cy="7798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9136" rIns="122691"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charset="0"/>
              <a:ea typeface="Arial" charset="0"/>
              <a:cs typeface="Arial" charset="0"/>
            </a:rPr>
            <a:t>Monitor</a:t>
          </a:r>
        </a:p>
      </dsp:txBody>
      <dsp:txXfrm>
        <a:off x="0" y="4753623"/>
        <a:ext cx="1725128" cy="779871"/>
      </dsp:txXfrm>
    </dsp:sp>
    <dsp:sp modelId="{1CFF6C17-99E4-470C-995A-D2863E5D4B2B}">
      <dsp:nvSpPr>
        <dsp:cNvPr id="0" name=""/>
        <dsp:cNvSpPr/>
      </dsp:nvSpPr>
      <dsp:spPr>
        <a:xfrm>
          <a:off x="1725128" y="4753623"/>
          <a:ext cx="5175384" cy="779871"/>
        </a:xfrm>
        <a:prstGeom prst="rect">
          <a:avLst/>
        </a:prstGeom>
        <a:solidFill>
          <a:schemeClr val="accent6">
            <a:lumMod val="60000"/>
            <a:lumOff val="4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charset="0"/>
              <a:ea typeface="Arial" charset="0"/>
              <a:cs typeface="Arial" charset="0"/>
            </a:rPr>
            <a:t>Monitor for accountability </a:t>
          </a:r>
        </a:p>
      </dsp:txBody>
      <dsp:txXfrm>
        <a:off x="1725128" y="4753623"/>
        <a:ext cx="5175384" cy="779871"/>
      </dsp:txXfrm>
    </dsp:sp>
    <dsp:sp modelId="{D56AD852-A5B8-4C00-B2CE-720AF0EC1E8E}">
      <dsp:nvSpPr>
        <dsp:cNvPr id="0" name=""/>
        <dsp:cNvSpPr/>
      </dsp:nvSpPr>
      <dsp:spPr>
        <a:xfrm rot="10800000">
          <a:off x="0" y="3565878"/>
          <a:ext cx="1725128" cy="1199442"/>
        </a:xfrm>
        <a:prstGeom prst="upArrowCallout">
          <a:avLst>
            <a:gd name="adj1" fmla="val 5000"/>
            <a:gd name="adj2" fmla="val 10000"/>
            <a:gd name="adj3" fmla="val 15000"/>
            <a:gd name="adj4" fmla="val 64977"/>
          </a:avLst>
        </a:prstGeom>
        <a:solidFill>
          <a:schemeClr val="accent6"/>
        </a:solidFill>
        <a:ln w="12700" cap="flat" cmpd="sng" algn="ctr">
          <a:solidFill>
            <a:schemeClr val="accent2">
              <a:hueOff val="378931"/>
              <a:satOff val="9999"/>
              <a:lumOff val="-1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9136" rIns="122691"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charset="0"/>
              <a:ea typeface="Arial" charset="0"/>
              <a:cs typeface="Arial" charset="0"/>
            </a:rPr>
            <a:t>Tell</a:t>
          </a:r>
        </a:p>
      </dsp:txBody>
      <dsp:txXfrm rot="-10800000">
        <a:off x="0" y="3565878"/>
        <a:ext cx="1725128" cy="779637"/>
      </dsp:txXfrm>
    </dsp:sp>
    <dsp:sp modelId="{A4767B2B-363C-4888-8B51-4C15E20A87F2}">
      <dsp:nvSpPr>
        <dsp:cNvPr id="0" name=""/>
        <dsp:cNvSpPr/>
      </dsp:nvSpPr>
      <dsp:spPr>
        <a:xfrm>
          <a:off x="1725128" y="3565878"/>
          <a:ext cx="5175384" cy="779637"/>
        </a:xfrm>
        <a:prstGeom prst="rect">
          <a:avLst/>
        </a:prstGeom>
        <a:solidFill>
          <a:schemeClr val="accent6">
            <a:lumMod val="60000"/>
            <a:lumOff val="40000"/>
            <a:alpha val="90000"/>
          </a:schemeClr>
        </a:solidFill>
        <a:ln w="12700" cap="flat" cmpd="sng" algn="ctr">
          <a:solidFill>
            <a:schemeClr val="accent2">
              <a:tint val="40000"/>
              <a:alpha val="90000"/>
              <a:hueOff val="280785"/>
              <a:satOff val="3190"/>
              <a:lumOff val="-42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charset="0"/>
              <a:ea typeface="Arial" charset="0"/>
              <a:cs typeface="Arial" charset="0"/>
            </a:rPr>
            <a:t>Tell the CEO which means are unacceptable through policy – (policy making is board’s method of boundary setting)</a:t>
          </a:r>
        </a:p>
      </dsp:txBody>
      <dsp:txXfrm>
        <a:off x="1725128" y="3565878"/>
        <a:ext cx="5175384" cy="779637"/>
      </dsp:txXfrm>
    </dsp:sp>
    <dsp:sp modelId="{665055F2-A3E8-4B47-BB58-A5C9FA94A90E}">
      <dsp:nvSpPr>
        <dsp:cNvPr id="0" name=""/>
        <dsp:cNvSpPr/>
      </dsp:nvSpPr>
      <dsp:spPr>
        <a:xfrm rot="10800000">
          <a:off x="0" y="2378134"/>
          <a:ext cx="1725128" cy="1199442"/>
        </a:xfrm>
        <a:prstGeom prst="upArrowCallout">
          <a:avLst>
            <a:gd name="adj1" fmla="val 5000"/>
            <a:gd name="adj2" fmla="val 10000"/>
            <a:gd name="adj3" fmla="val 15000"/>
            <a:gd name="adj4" fmla="val 64977"/>
          </a:avLst>
        </a:prstGeom>
        <a:solidFill>
          <a:schemeClr val="bg2">
            <a:lumMod val="60000"/>
            <a:lumOff val="40000"/>
          </a:schemeClr>
        </a:solidFill>
        <a:ln w="12700" cap="flat" cmpd="sng" algn="ctr">
          <a:solidFill>
            <a:schemeClr val="accent2">
              <a:hueOff val="757862"/>
              <a:satOff val="19998"/>
              <a:lumOff val="-3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9136" rIns="122691"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charset="0"/>
              <a:ea typeface="Arial" charset="0"/>
              <a:cs typeface="Arial" charset="0"/>
            </a:rPr>
            <a:t>Resist</a:t>
          </a:r>
        </a:p>
      </dsp:txBody>
      <dsp:txXfrm rot="-10800000">
        <a:off x="0" y="2378134"/>
        <a:ext cx="1725128" cy="779637"/>
      </dsp:txXfrm>
    </dsp:sp>
    <dsp:sp modelId="{2E9FAA83-C308-4D91-9565-51B50153AF71}">
      <dsp:nvSpPr>
        <dsp:cNvPr id="0" name=""/>
        <dsp:cNvSpPr/>
      </dsp:nvSpPr>
      <dsp:spPr>
        <a:xfrm>
          <a:off x="1725128" y="2378134"/>
          <a:ext cx="5175384" cy="779637"/>
        </a:xfrm>
        <a:prstGeom prst="rect">
          <a:avLst/>
        </a:prstGeom>
        <a:solidFill>
          <a:schemeClr val="accent6">
            <a:lumMod val="60000"/>
            <a:lumOff val="40000"/>
            <a:alpha val="90000"/>
          </a:schemeClr>
        </a:solidFill>
        <a:ln w="12700" cap="flat" cmpd="sng" algn="ctr">
          <a:solidFill>
            <a:schemeClr val="accent2">
              <a:tint val="40000"/>
              <a:alpha val="90000"/>
              <a:hueOff val="561570"/>
              <a:satOff val="6380"/>
              <a:lumOff val="-85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charset="0"/>
              <a:ea typeface="Arial" charset="0"/>
              <a:cs typeface="Arial" charset="0"/>
            </a:rPr>
            <a:t>Resist the temptation to prescribe staff means – the ”how” </a:t>
          </a:r>
        </a:p>
      </dsp:txBody>
      <dsp:txXfrm>
        <a:off x="1725128" y="2378134"/>
        <a:ext cx="5175384" cy="779637"/>
      </dsp:txXfrm>
    </dsp:sp>
    <dsp:sp modelId="{8DF36C7B-843A-4A66-BFBA-160D12255912}">
      <dsp:nvSpPr>
        <dsp:cNvPr id="0" name=""/>
        <dsp:cNvSpPr/>
      </dsp:nvSpPr>
      <dsp:spPr>
        <a:xfrm rot="10800000">
          <a:off x="0" y="1190390"/>
          <a:ext cx="1725128" cy="1199442"/>
        </a:xfrm>
        <a:prstGeom prst="upArrowCallout">
          <a:avLst>
            <a:gd name="adj1" fmla="val 5000"/>
            <a:gd name="adj2" fmla="val 10000"/>
            <a:gd name="adj3" fmla="val 15000"/>
            <a:gd name="adj4" fmla="val 64977"/>
          </a:avLst>
        </a:prstGeom>
        <a:solidFill>
          <a:schemeClr val="accent4">
            <a:lumMod val="60000"/>
            <a:lumOff val="40000"/>
          </a:schemeClr>
        </a:solidFill>
        <a:ln w="12700" cap="flat" cmpd="sng" algn="ctr">
          <a:solidFill>
            <a:schemeClr val="accent2">
              <a:hueOff val="1136792"/>
              <a:satOff val="29998"/>
              <a:lumOff val="-4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9136" rIns="122691"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charset="0"/>
              <a:ea typeface="Arial" charset="0"/>
              <a:cs typeface="Arial" charset="0"/>
            </a:rPr>
            <a:t>Delegate</a:t>
          </a:r>
        </a:p>
      </dsp:txBody>
      <dsp:txXfrm rot="-10800000">
        <a:off x="0" y="1190390"/>
        <a:ext cx="1725128" cy="779637"/>
      </dsp:txXfrm>
    </dsp:sp>
    <dsp:sp modelId="{9F7A5750-E057-487C-81DC-5492BED5AF3F}">
      <dsp:nvSpPr>
        <dsp:cNvPr id="0" name=""/>
        <dsp:cNvSpPr/>
      </dsp:nvSpPr>
      <dsp:spPr>
        <a:xfrm>
          <a:off x="1725128" y="1190390"/>
          <a:ext cx="5175384" cy="779637"/>
        </a:xfrm>
        <a:prstGeom prst="rect">
          <a:avLst/>
        </a:prstGeom>
        <a:solidFill>
          <a:schemeClr val="accent6">
            <a:lumMod val="60000"/>
            <a:lumOff val="40000"/>
            <a:alpha val="90000"/>
          </a:schemeClr>
        </a:solidFill>
        <a:ln w="12700" cap="flat" cmpd="sng" algn="ctr">
          <a:solidFill>
            <a:schemeClr val="accent2">
              <a:tint val="40000"/>
              <a:alpha val="90000"/>
              <a:hueOff val="842355"/>
              <a:satOff val="9569"/>
              <a:lumOff val="-128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charset="0"/>
              <a:ea typeface="Arial" charset="0"/>
              <a:cs typeface="Arial" charset="0"/>
            </a:rPr>
            <a:t>Delegate clearly and powerfully</a:t>
          </a:r>
        </a:p>
      </dsp:txBody>
      <dsp:txXfrm>
        <a:off x="1725128" y="1190390"/>
        <a:ext cx="5175384" cy="779637"/>
      </dsp:txXfrm>
    </dsp:sp>
    <dsp:sp modelId="{3E8E59F5-33EA-4183-9A2D-3F9C52EF6B28}">
      <dsp:nvSpPr>
        <dsp:cNvPr id="0" name=""/>
        <dsp:cNvSpPr/>
      </dsp:nvSpPr>
      <dsp:spPr>
        <a:xfrm rot="10800000">
          <a:off x="0" y="2646"/>
          <a:ext cx="1725128" cy="1199442"/>
        </a:xfrm>
        <a:prstGeom prst="upArrowCallout">
          <a:avLst>
            <a:gd name="adj1" fmla="val 5000"/>
            <a:gd name="adj2" fmla="val 10000"/>
            <a:gd name="adj3" fmla="val 15000"/>
            <a:gd name="adj4" fmla="val 64977"/>
          </a:avLst>
        </a:prstGeom>
        <a:solidFill>
          <a:srgbClr val="00B0F0"/>
        </a:solidFill>
        <a:ln w="12700" cap="flat" cmpd="sng" algn="ctr">
          <a:solidFill>
            <a:schemeClr val="accent2">
              <a:hueOff val="1515723"/>
              <a:satOff val="39997"/>
              <a:lumOff val="-62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9136" rIns="122691"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charset="0"/>
              <a:ea typeface="Arial" charset="0"/>
              <a:cs typeface="Arial" charset="0"/>
            </a:rPr>
            <a:t>Stay</a:t>
          </a:r>
        </a:p>
      </dsp:txBody>
      <dsp:txXfrm rot="-10800000">
        <a:off x="0" y="2646"/>
        <a:ext cx="1725128" cy="779637"/>
      </dsp:txXfrm>
    </dsp:sp>
    <dsp:sp modelId="{8206F79A-1F3B-414C-B41E-3A870677EC48}">
      <dsp:nvSpPr>
        <dsp:cNvPr id="0" name=""/>
        <dsp:cNvSpPr/>
      </dsp:nvSpPr>
      <dsp:spPr>
        <a:xfrm>
          <a:off x="1725128" y="2646"/>
          <a:ext cx="5175384" cy="779637"/>
        </a:xfrm>
        <a:prstGeom prst="rect">
          <a:avLst/>
        </a:prstGeom>
        <a:solidFill>
          <a:schemeClr val="accent6">
            <a:lumMod val="60000"/>
            <a:lumOff val="40000"/>
            <a:alpha val="90000"/>
          </a:schemeClr>
        </a:solidFill>
        <a:ln w="12700" cap="flat" cmpd="sng" algn="ctr">
          <a:solidFill>
            <a:schemeClr val="accent2">
              <a:tint val="40000"/>
              <a:alpha val="90000"/>
              <a:hueOff val="1123140"/>
              <a:satOff val="12759"/>
              <a:lumOff val="-170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charset="0"/>
              <a:ea typeface="Arial" charset="0"/>
              <a:cs typeface="Arial" charset="0"/>
            </a:rPr>
            <a:t>Stay focused on the big picture – the “what</a:t>
          </a:r>
          <a:r>
            <a:rPr lang="en-US" sz="1400" kern="1200" dirty="0"/>
            <a:t>”</a:t>
          </a:r>
        </a:p>
      </dsp:txBody>
      <dsp:txXfrm>
        <a:off x="1725128" y="2646"/>
        <a:ext cx="5175384" cy="779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726D0-89B0-4D13-B327-DE879C9320D1}">
      <dsp:nvSpPr>
        <dsp:cNvPr id="0" name=""/>
        <dsp:cNvSpPr/>
      </dsp:nvSpPr>
      <dsp:spPr>
        <a:xfrm>
          <a:off x="0" y="390194"/>
          <a:ext cx="6263640" cy="1554052"/>
        </a:xfrm>
        <a:prstGeom prst="roundRect">
          <a:avLst/>
        </a:prstGeom>
        <a:solidFill>
          <a:srgbClr val="B428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solidFill>
              <a:latin typeface="Arial" charset="0"/>
              <a:ea typeface="Arial" charset="0"/>
              <a:cs typeface="Arial" charset="0"/>
            </a:rPr>
            <a:t>Board communicates all requests for information through the CEO/chair</a:t>
          </a:r>
        </a:p>
      </dsp:txBody>
      <dsp:txXfrm>
        <a:off x="75863" y="466057"/>
        <a:ext cx="6111914" cy="1402326"/>
      </dsp:txXfrm>
    </dsp:sp>
    <dsp:sp modelId="{B084E3BE-4E0F-428B-ACD6-3814B4FF2B1A}">
      <dsp:nvSpPr>
        <dsp:cNvPr id="0" name=""/>
        <dsp:cNvSpPr/>
      </dsp:nvSpPr>
      <dsp:spPr>
        <a:xfrm>
          <a:off x="0" y="1975317"/>
          <a:ext cx="6263640" cy="1554052"/>
        </a:xfrm>
        <a:prstGeom prst="roundRect">
          <a:avLst/>
        </a:prstGeom>
        <a:solidFill>
          <a:srgbClr val="9B38AF">
            <a:alpha val="5882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charset="0"/>
              <a:ea typeface="Arial" charset="0"/>
              <a:cs typeface="Arial" charset="0"/>
            </a:rPr>
            <a:t>Communication with individual employees/groups must begin with the Board Member indicating that any information shared will be shared with the CEO</a:t>
          </a:r>
        </a:p>
      </dsp:txBody>
      <dsp:txXfrm>
        <a:off x="75863" y="2051180"/>
        <a:ext cx="6111914" cy="1402326"/>
      </dsp:txXfrm>
    </dsp:sp>
    <dsp:sp modelId="{A868D621-D036-4BE0-B295-DBD9FCE1D088}">
      <dsp:nvSpPr>
        <dsp:cNvPr id="0" name=""/>
        <dsp:cNvSpPr/>
      </dsp:nvSpPr>
      <dsp:spPr>
        <a:xfrm>
          <a:off x="0" y="3595610"/>
          <a:ext cx="6263640" cy="1554052"/>
        </a:xfrm>
        <a:prstGeom prst="roundRect">
          <a:avLst/>
        </a:prstGeom>
        <a:solidFill>
          <a:srgbClr val="772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charset="0"/>
              <a:ea typeface="Arial" charset="0"/>
              <a:cs typeface="Arial" charset="0"/>
            </a:rPr>
            <a:t>The CEO must communicate (and not just good news) to the board </a:t>
          </a:r>
        </a:p>
      </dsp:txBody>
      <dsp:txXfrm>
        <a:off x="75863" y="3671473"/>
        <a:ext cx="6111914" cy="1402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E028A-C888-4E88-84C4-4C87F979EB8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2026F-A86F-448C-B998-955F5377E215}">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Arial" charset="0"/>
              <a:ea typeface="Arial" charset="0"/>
              <a:cs typeface="Arial" charset="0"/>
            </a:rPr>
            <a:t>Clarity, clarity, clarity</a:t>
          </a:r>
        </a:p>
      </dsp:txBody>
      <dsp:txXfrm>
        <a:off x="0" y="0"/>
        <a:ext cx="6900512" cy="1384035"/>
      </dsp:txXfrm>
    </dsp:sp>
    <dsp:sp modelId="{EE36EA6F-1F8D-4AC3-ABC1-79F948C9BD5A}">
      <dsp:nvSpPr>
        <dsp:cNvPr id="0" name=""/>
        <dsp:cNvSpPr/>
      </dsp:nvSpPr>
      <dsp:spPr>
        <a:xfrm>
          <a:off x="0" y="1384035"/>
          <a:ext cx="6900512" cy="0"/>
        </a:xfrm>
        <a:prstGeom prst="line">
          <a:avLst/>
        </a:prstGeom>
        <a:solidFill>
          <a:schemeClr val="accent2">
            <a:hueOff val="505241"/>
            <a:satOff val="13332"/>
            <a:lumOff val="-20915"/>
            <a:alphaOff val="0"/>
          </a:schemeClr>
        </a:solidFill>
        <a:ln w="12700" cap="flat" cmpd="sng" algn="ctr">
          <a:solidFill>
            <a:schemeClr val="accent2">
              <a:hueOff val="505241"/>
              <a:satOff val="13332"/>
              <a:lumOff val="-20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7D22FF-DEC1-4EA6-9DAD-73D3366DC27F}">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Arial" charset="0"/>
              <a:ea typeface="Arial" charset="0"/>
              <a:cs typeface="Arial" charset="0"/>
            </a:rPr>
            <a:t>A trusting relationship among board members and with the CEO </a:t>
          </a:r>
        </a:p>
      </dsp:txBody>
      <dsp:txXfrm>
        <a:off x="0" y="1384035"/>
        <a:ext cx="6900512" cy="1384035"/>
      </dsp:txXfrm>
    </dsp:sp>
    <dsp:sp modelId="{A76203BA-AC7A-4B83-9925-8F907835F21B}">
      <dsp:nvSpPr>
        <dsp:cNvPr id="0" name=""/>
        <dsp:cNvSpPr/>
      </dsp:nvSpPr>
      <dsp:spPr>
        <a:xfrm>
          <a:off x="0" y="2768070"/>
          <a:ext cx="6900512" cy="0"/>
        </a:xfrm>
        <a:prstGeom prst="line">
          <a:avLst/>
        </a:prstGeom>
        <a:solidFill>
          <a:schemeClr val="accent2">
            <a:hueOff val="1010482"/>
            <a:satOff val="26665"/>
            <a:lumOff val="-41829"/>
            <a:alphaOff val="0"/>
          </a:schemeClr>
        </a:solidFill>
        <a:ln w="12700" cap="flat" cmpd="sng" algn="ctr">
          <a:solidFill>
            <a:schemeClr val="accent2">
              <a:hueOff val="1010482"/>
              <a:satOff val="26665"/>
              <a:lumOff val="-418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39567-679A-4E64-9551-61651C42E9E9}">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Arial" charset="0"/>
              <a:ea typeface="Arial" charset="0"/>
              <a:cs typeface="Arial" charset="0"/>
            </a:rPr>
            <a:t>Vigorous debate…but once vote taken -speak with one voice</a:t>
          </a:r>
        </a:p>
      </dsp:txBody>
      <dsp:txXfrm>
        <a:off x="0" y="2768070"/>
        <a:ext cx="6900512" cy="1384035"/>
      </dsp:txXfrm>
    </dsp:sp>
    <dsp:sp modelId="{95F68EFF-C96F-482A-AE1D-8BAD88BEFA22}">
      <dsp:nvSpPr>
        <dsp:cNvPr id="0" name=""/>
        <dsp:cNvSpPr/>
      </dsp:nvSpPr>
      <dsp:spPr>
        <a:xfrm>
          <a:off x="0" y="4152105"/>
          <a:ext cx="6900512" cy="0"/>
        </a:xfrm>
        <a:prstGeom prst="line">
          <a:avLst/>
        </a:prstGeom>
        <a:solidFill>
          <a:schemeClr val="accent2">
            <a:hueOff val="1515723"/>
            <a:satOff val="39997"/>
            <a:lumOff val="-62744"/>
            <a:alphaOff val="0"/>
          </a:schemeClr>
        </a:solidFill>
        <a:ln w="12700" cap="flat" cmpd="sng" algn="ctr">
          <a:solidFill>
            <a:schemeClr val="accent2">
              <a:hueOff val="1515723"/>
              <a:satOff val="39997"/>
              <a:lumOff val="-62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53CED5-0D0C-420D-B992-CAA13B72011B}">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Arial" charset="0"/>
              <a:ea typeface="Arial" charset="0"/>
              <a:cs typeface="Arial" charset="0"/>
            </a:rPr>
            <a:t>Enhanced</a:t>
          </a:r>
          <a:r>
            <a:rPr lang="en-US" sz="3400" kern="1200" baseline="0" dirty="0">
              <a:latin typeface="Arial" charset="0"/>
              <a:ea typeface="Arial" charset="0"/>
              <a:cs typeface="Arial" charset="0"/>
            </a:rPr>
            <a:t> </a:t>
          </a:r>
          <a:r>
            <a:rPr lang="en-US" sz="3400" kern="1200" dirty="0">
              <a:latin typeface="Arial" charset="0"/>
              <a:ea typeface="Arial" charset="0"/>
              <a:cs typeface="Arial" charset="0"/>
            </a:rPr>
            <a:t>dialogue, consultation, advice seeking and giving </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1E0C90-1D4B-4894-A52F-6A61A8782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id="{6FC6E43D-3065-44B8-88CF-754AF46FCB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46A32-BF80-4EEB-9349-9686B10A492B}" type="datetimeFigureOut">
              <a:rPr lang="ru-RU" smtClean="0"/>
              <a:t>08.04.2026</a:t>
            </a:fld>
            <a:endParaRPr lang="ru-RU" dirty="0"/>
          </a:p>
        </p:txBody>
      </p:sp>
      <p:sp>
        <p:nvSpPr>
          <p:cNvPr id="4" name="Footer Placeholder 3">
            <a:extLst>
              <a:ext uri="{FF2B5EF4-FFF2-40B4-BE49-F238E27FC236}">
                <a16:creationId xmlns:a16="http://schemas.microsoft.com/office/drawing/2014/main" id="{F0CC3A23-7175-4E59-B38B-B4E81F521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id="{7BF400A4-4A42-4A50-BC86-D7DA38EF2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42A9F-EB4A-4976-901B-F47991B5E154}" type="slidenum">
              <a:rPr lang="ru-RU" smtClean="0"/>
              <a:t>‹#›</a:t>
            </a:fld>
            <a:endParaRPr lang="ru-RU"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9E41-F7BA-42D1-923E-C3B58F2FDEC1}" type="datetimeFigureOut">
              <a:rPr lang="ru-RU" smtClean="0"/>
              <a:t>08.04.2026</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C6CC0-914F-4A6F-B8FE-1137B7ABBBE0}" type="slidenum">
              <a:rPr lang="ru-RU" smtClean="0"/>
              <a:t>‹#›</a:t>
            </a:fld>
            <a:endParaRPr lang="ru-RU"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2</a:t>
            </a:fld>
            <a:endParaRPr lang="en-US"/>
          </a:p>
        </p:txBody>
      </p:sp>
    </p:spTree>
    <p:extLst>
      <p:ext uri="{BB962C8B-B14F-4D97-AF65-F5344CB8AC3E}">
        <p14:creationId xmlns:p14="http://schemas.microsoft.com/office/powerpoint/2010/main" val="50090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14</a:t>
            </a:fld>
            <a:endParaRPr lang="ru-RU" dirty="0"/>
          </a:p>
        </p:txBody>
      </p:sp>
    </p:spTree>
    <p:extLst>
      <p:ext uri="{BB962C8B-B14F-4D97-AF65-F5344CB8AC3E}">
        <p14:creationId xmlns:p14="http://schemas.microsoft.com/office/powerpoint/2010/main" val="213611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881AD-AD87-874C-8426-CD2D85038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84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18</a:t>
            </a:fld>
            <a:endParaRPr lang="ru-RU" dirty="0"/>
          </a:p>
        </p:txBody>
      </p:sp>
    </p:spTree>
    <p:extLst>
      <p:ext uri="{BB962C8B-B14F-4D97-AF65-F5344CB8AC3E}">
        <p14:creationId xmlns:p14="http://schemas.microsoft.com/office/powerpoint/2010/main" val="1164724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19</a:t>
            </a:fld>
            <a:endParaRPr lang="ru-RU" dirty="0"/>
          </a:p>
        </p:txBody>
      </p:sp>
    </p:spTree>
    <p:extLst>
      <p:ext uri="{BB962C8B-B14F-4D97-AF65-F5344CB8AC3E}">
        <p14:creationId xmlns:p14="http://schemas.microsoft.com/office/powerpoint/2010/main" val="17391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20</a:t>
            </a:fld>
            <a:endParaRPr lang="ru-RU" dirty="0"/>
          </a:p>
        </p:txBody>
      </p:sp>
    </p:spTree>
    <p:extLst>
      <p:ext uri="{BB962C8B-B14F-4D97-AF65-F5344CB8AC3E}">
        <p14:creationId xmlns:p14="http://schemas.microsoft.com/office/powerpoint/2010/main" val="179085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21</a:t>
            </a:fld>
            <a:endParaRPr lang="ru-RU" dirty="0"/>
          </a:p>
        </p:txBody>
      </p:sp>
    </p:spTree>
    <p:extLst>
      <p:ext uri="{BB962C8B-B14F-4D97-AF65-F5344CB8AC3E}">
        <p14:creationId xmlns:p14="http://schemas.microsoft.com/office/powerpoint/2010/main" val="176973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22</a:t>
            </a:fld>
            <a:endParaRPr lang="ru-RU" dirty="0"/>
          </a:p>
        </p:txBody>
      </p:sp>
    </p:spTree>
    <p:extLst>
      <p:ext uri="{BB962C8B-B14F-4D97-AF65-F5344CB8AC3E}">
        <p14:creationId xmlns:p14="http://schemas.microsoft.com/office/powerpoint/2010/main" val="3433167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23</a:t>
            </a:fld>
            <a:endParaRPr lang="ru-RU" dirty="0"/>
          </a:p>
        </p:txBody>
      </p:sp>
    </p:spTree>
    <p:extLst>
      <p:ext uri="{BB962C8B-B14F-4D97-AF65-F5344CB8AC3E}">
        <p14:creationId xmlns:p14="http://schemas.microsoft.com/office/powerpoint/2010/main" val="2309949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24</a:t>
            </a:fld>
            <a:endParaRPr lang="ru-RU" dirty="0"/>
          </a:p>
        </p:txBody>
      </p:sp>
    </p:spTree>
    <p:extLst>
      <p:ext uri="{BB962C8B-B14F-4D97-AF65-F5344CB8AC3E}">
        <p14:creationId xmlns:p14="http://schemas.microsoft.com/office/powerpoint/2010/main" val="1175794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27</a:t>
            </a:fld>
            <a:endParaRPr lang="ru-RU" dirty="0"/>
          </a:p>
        </p:txBody>
      </p:sp>
    </p:spTree>
    <p:extLst>
      <p:ext uri="{BB962C8B-B14F-4D97-AF65-F5344CB8AC3E}">
        <p14:creationId xmlns:p14="http://schemas.microsoft.com/office/powerpoint/2010/main" val="175505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3</a:t>
            </a:fld>
            <a:endParaRPr lang="en-US"/>
          </a:p>
        </p:txBody>
      </p:sp>
    </p:spTree>
    <p:extLst>
      <p:ext uri="{BB962C8B-B14F-4D97-AF65-F5344CB8AC3E}">
        <p14:creationId xmlns:p14="http://schemas.microsoft.com/office/powerpoint/2010/main" val="3948722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C6CC0-914F-4A6F-B8FE-1137B7ABBBE0}" type="slidenum">
              <a:rPr lang="ru-RU" smtClean="0"/>
              <a:t>28</a:t>
            </a:fld>
            <a:endParaRPr lang="ru-RU" dirty="0"/>
          </a:p>
        </p:txBody>
      </p:sp>
    </p:spTree>
    <p:extLst>
      <p:ext uri="{BB962C8B-B14F-4D97-AF65-F5344CB8AC3E}">
        <p14:creationId xmlns:p14="http://schemas.microsoft.com/office/powerpoint/2010/main" val="1300841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32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14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222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6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070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56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854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594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88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4</a:t>
            </a:fld>
            <a:endParaRPr lang="en-US"/>
          </a:p>
        </p:txBody>
      </p:sp>
    </p:spTree>
    <p:extLst>
      <p:ext uri="{BB962C8B-B14F-4D97-AF65-F5344CB8AC3E}">
        <p14:creationId xmlns:p14="http://schemas.microsoft.com/office/powerpoint/2010/main" val="284808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5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175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F4FF0-85FB-674B-A04F-3E23B8A4CF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62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881AD-AD87-874C-8426-CD2D85038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808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39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916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41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962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735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6</a:t>
            </a:fld>
            <a:endParaRPr lang="en-US"/>
          </a:p>
        </p:txBody>
      </p:sp>
    </p:spTree>
    <p:extLst>
      <p:ext uri="{BB962C8B-B14F-4D97-AF65-F5344CB8AC3E}">
        <p14:creationId xmlns:p14="http://schemas.microsoft.com/office/powerpoint/2010/main" val="7691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7</a:t>
            </a:fld>
            <a:endParaRPr lang="en-US"/>
          </a:p>
        </p:txBody>
      </p:sp>
    </p:spTree>
    <p:extLst>
      <p:ext uri="{BB962C8B-B14F-4D97-AF65-F5344CB8AC3E}">
        <p14:creationId xmlns:p14="http://schemas.microsoft.com/office/powerpoint/2010/main" val="322161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8</a:t>
            </a:fld>
            <a:endParaRPr lang="en-US"/>
          </a:p>
        </p:txBody>
      </p:sp>
    </p:spTree>
    <p:extLst>
      <p:ext uri="{BB962C8B-B14F-4D97-AF65-F5344CB8AC3E}">
        <p14:creationId xmlns:p14="http://schemas.microsoft.com/office/powerpoint/2010/main" val="282644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525A8-C668-449A-956F-6FB8D119100B}" type="slidenum">
              <a:rPr lang="en-US" smtClean="0"/>
              <a:t>9</a:t>
            </a:fld>
            <a:endParaRPr lang="en-US"/>
          </a:p>
        </p:txBody>
      </p:sp>
    </p:spTree>
    <p:extLst>
      <p:ext uri="{BB962C8B-B14F-4D97-AF65-F5344CB8AC3E}">
        <p14:creationId xmlns:p14="http://schemas.microsoft.com/office/powerpoint/2010/main" val="172070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19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525A8-C668-449A-956F-6FB8D119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0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dirty="0"/>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smtClean="0"/>
              <a:t>4/8/2026</a:t>
            </a:fld>
            <a:endParaRPr lang="ru-RU"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309106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1859825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182671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3261599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426183337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2</a:t>
            </a:r>
          </a:p>
          <a:p>
            <a:r>
              <a:rPr lang="en-US" dirty="0"/>
              <a:t>Logo</a:t>
            </a:r>
            <a:endParaRPr lang="ru-RU" dirty="0"/>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1</a:t>
            </a:r>
            <a:endParaRPr lang="en-US" dirty="0"/>
          </a:p>
          <a:p>
            <a:r>
              <a:rPr lang="en-US" dirty="0"/>
              <a:t>Logo</a:t>
            </a:r>
            <a:endParaRPr lang="ru-RU" dirty="0"/>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3</a:t>
            </a:r>
            <a:endParaRPr lang="en-US" dirty="0"/>
          </a:p>
          <a:p>
            <a:r>
              <a:rPr lang="en-US" dirty="0"/>
              <a:t>Logo</a:t>
            </a:r>
            <a:endParaRPr lang="ru-RU" dirty="0"/>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4</a:t>
            </a:r>
            <a:endParaRPr lang="en-US" dirty="0"/>
          </a:p>
          <a:p>
            <a:r>
              <a:rPr lang="en-US" dirty="0"/>
              <a:t>Logo</a:t>
            </a:r>
            <a:r>
              <a:rPr lang="ru-RU" dirty="0"/>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5</a:t>
            </a:r>
            <a:endParaRPr lang="en-US" dirty="0"/>
          </a:p>
          <a:p>
            <a:r>
              <a:rPr lang="en-US" dirty="0"/>
              <a:t>Logo</a:t>
            </a:r>
            <a:endParaRPr lang="ru-RU" dirty="0"/>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6</a:t>
            </a:r>
            <a:endParaRPr lang="en-US" dirty="0"/>
          </a:p>
          <a:p>
            <a:r>
              <a:rPr lang="en-US" dirty="0"/>
              <a:t>Logo</a:t>
            </a:r>
            <a:endParaRPr lang="ru-RU" dirty="0"/>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dirty="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dirty="0"/>
              <a:t>Click icon to add picture</a:t>
            </a:r>
            <a:endParaRPr lang="ru-RU"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dirty="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Tree>
    <p:extLst>
      <p:ext uri="{BB962C8B-B14F-4D97-AF65-F5344CB8AC3E}">
        <p14:creationId xmlns:p14="http://schemas.microsoft.com/office/powerpoint/2010/main" val="3559123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7680215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72604770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365320762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dirty="0"/>
              <a:t>Title Here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dirty="0"/>
              <a:t>Click icon to add table</a:t>
            </a:r>
            <a:endParaRPr lang="ru-RU"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2291574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dirty="0"/>
              <a:t>Click icon to add picture</a:t>
            </a:r>
            <a:endParaRPr lang="ru-RU"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dirty="0"/>
              <a:t>Click icon to add picture</a:t>
            </a:r>
            <a:endParaRPr lang="ru-RU"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dirty="0"/>
              <a:t>Click icon to add picture</a:t>
            </a: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66959362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47987188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dirty="0"/>
              <a:t>Click icon to add chart</a:t>
            </a:r>
            <a:endParaRPr lang="ru-RU"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89705459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dirty="0"/>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dirty="0"/>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16398035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dirty="0"/>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dirty="0"/>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Email:</a:t>
            </a:r>
            <a:endParaRPr lang="ru-RU" dirty="0"/>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err="1"/>
              <a:t>victoria@fabrikam.com</a:t>
            </a:r>
            <a:endParaRPr lang="ru-RU" dirty="0"/>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Phone:</a:t>
            </a:r>
            <a:endParaRPr lang="ru-RU" dirty="0"/>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a:t>404-555-0115</a:t>
            </a:r>
            <a:endParaRPr lang="ru-RU" dirty="0"/>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Website:</a:t>
            </a:r>
            <a:endParaRPr lang="ru-RU" dirty="0"/>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www.fabrikam.com</a:t>
            </a:r>
            <a:endParaRPr lang="ru-RU" dirty="0"/>
          </a:p>
        </p:txBody>
      </p:sp>
    </p:spTree>
    <p:extLst>
      <p:ext uri="{BB962C8B-B14F-4D97-AF65-F5344CB8AC3E}">
        <p14:creationId xmlns:p14="http://schemas.microsoft.com/office/powerpoint/2010/main" val="164116236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dirty="0"/>
              <a:t>Click icon to add picture</a:t>
            </a:r>
            <a:endParaRPr lang="ru-RU"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204629730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dirty="0"/>
              <a:t>Title Here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3013157679"/>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dirty="0"/>
              <a:t>Title Here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t>4/8/2026</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dirty="0"/>
              <a:t>Click icon to add picture</a:t>
            </a:r>
            <a:endParaRPr lang="ru-RU"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772765757"/>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417987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23168019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386601203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1598894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43208155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dirty="0"/>
              <a:t>Click to Edit Title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dirty="0"/>
              <a:t>Click icon to add picture</a:t>
            </a:r>
            <a:endParaRPr lang="ru-RU"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82836445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dirty="0"/>
          </a:p>
        </p:txBody>
      </p:sp>
    </p:spTree>
    <p:extLst>
      <p:ext uri="{BB962C8B-B14F-4D97-AF65-F5344CB8AC3E}">
        <p14:creationId xmlns:p14="http://schemas.microsoft.com/office/powerpoint/2010/main" val="4200028303"/>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Tree>
    <p:extLst>
      <p:ext uri="{BB962C8B-B14F-4D97-AF65-F5344CB8AC3E}">
        <p14:creationId xmlns:p14="http://schemas.microsoft.com/office/powerpoint/2010/main" val="161181104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dirty="0"/>
              <a:t>Title Here</a:t>
            </a:r>
            <a:endParaRPr lang="ru-RU" dirty="0"/>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1985006598"/>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t>ADD A FOOADDTER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dirty="0"/>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1867728691"/>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dirty="0"/>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dirty="0"/>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dirty="0"/>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dirty="0"/>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3F5779">
                  <a:tint val="75000"/>
                </a:srgbClr>
              </a:solidFill>
              <a:effectLst/>
              <a:uLnTx/>
              <a:uFillTx/>
              <a:latin typeface="Calibri" panose="020F0502020204030204"/>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a:ln>
                  <a:noFill/>
                </a:ln>
                <a:solidFill>
                  <a:srgbClr val="3F577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4/8/2026</a:t>
            </a:fld>
            <a:endParaRPr kumimoji="0" lang="en-US" sz="1000" b="0" i="0" u="none" strike="noStrike" kern="1200" cap="none" spc="0" normalizeH="0" baseline="0" noProof="0" dirty="0">
              <a:ln>
                <a:noFill/>
              </a:ln>
              <a:solidFill>
                <a:srgbClr val="3F5779">
                  <a:tint val="75000"/>
                </a:srgbClr>
              </a:solidFill>
              <a:effectLst/>
              <a:uLnTx/>
              <a:uFillTx/>
              <a:latin typeface="Calibri" panose="020F0502020204030204"/>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000" b="0" i="0" u="none" strike="noStrike" kern="1200" cap="none" spc="0" normalizeH="0" baseline="0" noProof="0">
                <a:ln>
                  <a:noFill/>
                </a:ln>
                <a:solidFill>
                  <a:srgbClr val="3F577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000" b="0" i="0" u="none" strike="noStrike" kern="1200" cap="none" spc="0" normalizeH="0" baseline="0" noProof="0" dirty="0">
              <a:ln>
                <a:noFill/>
              </a:ln>
              <a:solidFill>
                <a:srgbClr val="3F5779">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629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0C31-8697-4614-B859-E521FFC1F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EC453-11DA-47B6-AF07-BB8B101B23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4CCCB1-0F6B-4655-9557-2F6F6F96C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F4467-D8BA-4398-9482-A179A031AC7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F5779">
                  <a:lumMod val="60000"/>
                  <a:lumOff val="40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C12CE29-1AE1-4303-AD29-3D15713A1B8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5779">
                    <a:lumMod val="60000"/>
                    <a:lumOff val="40000"/>
                  </a:srgbClr>
                </a:solidFill>
                <a:effectLst/>
                <a:uLnTx/>
                <a:uFillTx/>
                <a:latin typeface="Calibri" panose="020F0502020204030204"/>
                <a:ea typeface="+mn-ea"/>
                <a:cs typeface="+mn-cs"/>
              </a:rPr>
              <a:t>ADD A FOOTER</a:t>
            </a:r>
          </a:p>
        </p:txBody>
      </p:sp>
      <p:sp>
        <p:nvSpPr>
          <p:cNvPr id="7" name="Slide Number Placeholder 6">
            <a:extLst>
              <a:ext uri="{FF2B5EF4-FFF2-40B4-BE49-F238E27FC236}">
                <a16:creationId xmlns:a16="http://schemas.microsoft.com/office/drawing/2014/main" id="{E88CE403-ED66-4F56-A893-3EFC8AD8F9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ECC7F-5CB5-40DA-B1A1-84D50E38240F}" type="slidenum">
              <a:rPr kumimoji="0" lang="en-US"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58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705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dirty="0"/>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619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dirty="0"/>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788609583"/>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80961137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dirty="0"/>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235929524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dirty="0"/>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dirty="0"/>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72707038"/>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446162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dirty="0"/>
              <a:t>Click icon to add chart</a:t>
            </a:r>
          </a:p>
        </p:txBody>
      </p:sp>
    </p:spTree>
    <p:extLst>
      <p:ext uri="{BB962C8B-B14F-4D97-AF65-F5344CB8AC3E}">
        <p14:creationId xmlns:p14="http://schemas.microsoft.com/office/powerpoint/2010/main" val="351189481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dirty="0"/>
              <a:t>Click icon to add table</a:t>
            </a:r>
            <a:endParaRPr lang="en-GB" noProof="0" dirty="0"/>
          </a:p>
        </p:txBody>
      </p:sp>
    </p:spTree>
    <p:extLst>
      <p:ext uri="{BB962C8B-B14F-4D97-AF65-F5344CB8AC3E}">
        <p14:creationId xmlns:p14="http://schemas.microsoft.com/office/powerpoint/2010/main" val="101348972"/>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1864731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dirty="0"/>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32495915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536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920559304"/>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318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dirty="0"/>
              <a:t>Click to edit title style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t>4/8/2026</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dirty="0"/>
              <a:t>Click icon to add picture</a:t>
            </a:r>
            <a:endParaRPr lang="ru-RU"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50992851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52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bg1"/>
                </a:solidFill>
              </a:defRPr>
            </a:lvl1pPr>
          </a:lstStyle>
          <a:p>
            <a:pPr marL="228600" lvl="0" indent="-228600"/>
            <a:r>
              <a:rPr lang="en-US"/>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84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6622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57416371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397548275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256443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7547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dirty="0"/>
              <a:t>Click to edit title style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t>4/8/2026</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dirty="0"/>
              <a:t>Click icon to add picture</a:t>
            </a:r>
            <a:endParaRPr lang="ru-RU"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3112335574"/>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a:prstGeom prst="rect">
            <a:avLst/>
          </a:prstGeom>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a:prstGeom prst="rect">
            <a:avLst/>
          </a:prstGeo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a:prstGeom prst="rect">
            <a:avLst/>
          </a:prstGeo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a:prstGeom prst="rect">
            <a:avLst/>
          </a:prstGeo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a:prstGeom prst="rect">
            <a:avLst/>
          </a:prstGeo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a:prstGeom prst="rect">
            <a:avLst/>
          </a:prstGeo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prstGeom prst="rect">
            <a:avLst/>
          </a:prstGeo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84384089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a:prstGeom prst="rect">
            <a:avLst/>
          </a:prstGeom>
        </p:spPr>
        <p:txBody>
          <a:bodyPr anchor="ctr" anchorCtr="0">
            <a:noAutofit/>
          </a:bodyPr>
          <a:lstStyle>
            <a:lvl1pPr marL="0" indent="0" algn="ctr">
              <a:buNone/>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a:prstGeom prst="rect">
            <a:avLst/>
          </a:prstGeo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a:prstGeom prst="rect">
            <a:avLst/>
          </a:prstGeo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a:prstGeom prst="rect">
            <a:avLst/>
          </a:prstGeo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prstGeom prst="rect">
            <a:avLst/>
          </a:prstGeo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226676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smtClean="0"/>
              <a:t>4/8/2026</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240834853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83234757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Tree>
    <p:extLst>
      <p:ext uri="{BB962C8B-B14F-4D97-AF65-F5344CB8AC3E}">
        <p14:creationId xmlns:p14="http://schemas.microsoft.com/office/powerpoint/2010/main" val="2223261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620751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1432987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20440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016641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3567998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77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558526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52450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cstate="screen">
              <a:extLst>
                <a:ext uri="{28A0092B-C50C-407E-A947-70E740481C1C}">
                  <a14:useLocalDpi xmlns:a14="http://schemas.microsoft.com/office/drawing/2010/main"/>
                </a:ext>
              </a:extLst>
            </a:blip>
            <a:srcRect/>
            <a:stretch>
              <a:fillRect r="26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t>4/8/2026</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dirty="0"/>
              <a:t>Click icon to add picture</a:t>
            </a:r>
            <a:endParaRPr lang="ru-RU"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dirty="0"/>
              <a:t>Click icon to add picture</a:t>
            </a:r>
            <a:endParaRPr lang="ru-RU"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526567414"/>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782907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258798" y="609600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1633284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dirty="0"/>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33863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dirty="0"/>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437884099"/>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dirty="0"/>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281894162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dirty="0"/>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dirty="0"/>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865696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819094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dirty="0"/>
              <a:t>Click icon to add chart</a:t>
            </a:r>
          </a:p>
        </p:txBody>
      </p:sp>
    </p:spTree>
    <p:extLst>
      <p:ext uri="{BB962C8B-B14F-4D97-AF65-F5344CB8AC3E}">
        <p14:creationId xmlns:p14="http://schemas.microsoft.com/office/powerpoint/2010/main" val="318824405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dirty="0"/>
              <a:t>Click icon to add table</a:t>
            </a:r>
            <a:endParaRPr lang="en-GB" noProof="0" dirty="0"/>
          </a:p>
        </p:txBody>
      </p:sp>
    </p:spTree>
    <p:extLst>
      <p:ext uri="{BB962C8B-B14F-4D97-AF65-F5344CB8AC3E}">
        <p14:creationId xmlns:p14="http://schemas.microsoft.com/office/powerpoint/2010/main" val="1561859752"/>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716719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114412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dirty="0"/>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4445773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23425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46528447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559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1802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bg1"/>
                </a:solidFill>
              </a:defRPr>
            </a:lvl1pPr>
          </a:lstStyle>
          <a:p>
            <a:pPr marL="228600" lvl="0" indent="-228600"/>
            <a:r>
              <a:rPr lang="en-US"/>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8011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681361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59020687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138214380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bg1"/>
                </a:solidFill>
                <a:latin typeface="Arial Black" panose="020B0A04020102020204" pitchFamily="34" charset="0"/>
              </a:rPr>
              <a:t>FR</a:t>
            </a:r>
            <a:endParaRPr lang="en-IN" sz="3400" b="1"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99109441"/>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smtClean="0"/>
              <a:t>4/8/2026</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4102532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26727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a:prstGeom prst="rect">
            <a:avLst/>
          </a:prstGeom>
        </p:spPr>
        <p:txBody>
          <a:bodyPr anchor="ctr" anchorCtr="0">
            <a:noAutofit/>
          </a:bodyPr>
          <a:lstStyle>
            <a:lvl1pPr marL="0" indent="0" algn="ctr">
              <a:buNone/>
              <a:defRPr/>
            </a:lvl1pPr>
          </a:lstStyle>
          <a:p>
            <a:r>
              <a:rPr lang="en-US" dirty="0"/>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a:prstGeom prst="rect">
            <a:avLst/>
          </a:prstGeo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a:prstGeom prst="rect">
            <a:avLst/>
          </a:prstGeom>
        </p:spPr>
        <p:txBody>
          <a:bodyPr anchor="b" anchorCtr="0"/>
          <a:lstStyle>
            <a:lvl1pPr>
              <a:defRPr>
                <a:solidFill>
                  <a:schemeClr val="accent5">
                    <a:lumMod val="50000"/>
                  </a:schemeClr>
                </a:solidFill>
              </a:defRPr>
            </a:lvl1pPr>
          </a:lstStyle>
          <a:p>
            <a:fld id="{BC23DBD1-F259-4AEB-A7D9-D728D6E04490}" type="datetime1">
              <a:rPr lang="en-US" smtClean="0"/>
              <a:t>4/8/2026</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a:prstGeom prst="rect">
            <a:avLst/>
          </a:prstGeo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prstGeom prst="rect">
            <a:avLst/>
          </a:prstGeom>
          <a:ln w="6350">
            <a:solidFill>
              <a:schemeClr val="accent5">
                <a:alpha val="50000"/>
              </a:schemeClr>
            </a:solidFill>
          </a:ln>
        </p:spPr>
        <p:txBody>
          <a:bodyPr anchor="ctr" anchorCtr="0">
            <a:noAutofit/>
          </a:bodyPr>
          <a:lstStyle>
            <a:lvl1pPr marL="0" indent="0" algn="ctr">
              <a:buNone/>
              <a:defRPr sz="1000"/>
            </a:lvl1pPr>
          </a:lstStyle>
          <a:p>
            <a:r>
              <a:rPr lang="en-US" dirty="0"/>
              <a:t>Click icon to add picture</a:t>
            </a:r>
            <a:endParaRPr lang="ru-RU" dirty="0"/>
          </a:p>
        </p:txBody>
      </p:sp>
    </p:spTree>
    <p:extLst>
      <p:ext uri="{BB962C8B-B14F-4D97-AF65-F5344CB8AC3E}">
        <p14:creationId xmlns:p14="http://schemas.microsoft.com/office/powerpoint/2010/main" val="341485416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49985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381797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334236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1531164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206614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2538234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067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15377094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t>4/8/2026</a:t>
            </a:fld>
            <a:endParaRPr lang="ru-RU" dirty="0"/>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 id="2147483748" r:id="rId35"/>
    <p:sldLayoutId id="2147483770" r:id="rId36"/>
    <p:sldLayoutId id="2147483771" r:id="rId37"/>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0590638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9" r:id="rId21"/>
    <p:sldLayoutId id="2147483722" r:id="rId22"/>
    <p:sldLayoutId id="2147483723" r:id="rId23"/>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57;p13">
            <a:extLst>
              <a:ext uri="{FF2B5EF4-FFF2-40B4-BE49-F238E27FC236}">
                <a16:creationId xmlns:a16="http://schemas.microsoft.com/office/drawing/2014/main" id="{AF85A2AB-942F-4742-87A9-F8DA70ADA775}"/>
              </a:ext>
            </a:extLst>
          </p:cNvPr>
          <p:cNvPicPr preferRelativeResize="0"/>
          <p:nvPr userDrawn="1"/>
        </p:nvPicPr>
        <p:blipFill>
          <a:blip r:embed="rId13" cstate="print">
            <a:extLst>
              <a:ext uri="{28A0092B-C50C-407E-A947-70E740481C1C}">
                <a14:useLocalDpi xmlns:a14="http://schemas.microsoft.com/office/drawing/2010/main" val="0"/>
              </a:ext>
            </a:extLst>
          </a:blip>
          <a:srcRect/>
          <a:stretch/>
        </p:blipFill>
        <p:spPr>
          <a:xfrm>
            <a:off x="169161" y="6068128"/>
            <a:ext cx="1808476" cy="565149"/>
          </a:xfrm>
          <a:prstGeom prst="rect">
            <a:avLst/>
          </a:prstGeom>
          <a:noFill/>
          <a:ln>
            <a:noFill/>
          </a:ln>
        </p:spPr>
      </p:pic>
      <p:sp>
        <p:nvSpPr>
          <p:cNvPr id="10" name="Rectangle 9">
            <a:extLst>
              <a:ext uri="{FF2B5EF4-FFF2-40B4-BE49-F238E27FC236}">
                <a16:creationId xmlns:a16="http://schemas.microsoft.com/office/drawing/2014/main" id="{34CD8551-6153-4253-B844-9AB7658B96F3}"/>
              </a:ext>
            </a:extLst>
          </p:cNvPr>
          <p:cNvSpPr/>
          <p:nvPr userDrawn="1"/>
        </p:nvSpPr>
        <p:spPr>
          <a:xfrm>
            <a:off x="-50800" y="6633277"/>
            <a:ext cx="12293600" cy="300099"/>
          </a:xfrm>
          <a:prstGeom prst="rect">
            <a:avLst/>
          </a:prstGeom>
          <a:solidFill>
            <a:srgbClr val="9DBAED">
              <a:alpha val="74902"/>
            </a:srgb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Slide Number Placeholder 6">
            <a:extLst>
              <a:ext uri="{FF2B5EF4-FFF2-40B4-BE49-F238E27FC236}">
                <a16:creationId xmlns:a16="http://schemas.microsoft.com/office/drawing/2014/main" id="{C3340C27-B51B-4D45-BF90-68CD691F36CF}"/>
              </a:ext>
            </a:extLst>
          </p:cNvPr>
          <p:cNvSpPr>
            <a:spLocks noGrp="1"/>
          </p:cNvSpPr>
          <p:nvPr>
            <p:ph type="sldNum" sz="quarter" idx="4"/>
          </p:nvPr>
        </p:nvSpPr>
        <p:spPr>
          <a:xfrm>
            <a:off x="9220200" y="6168140"/>
            <a:ext cx="2844800" cy="365125"/>
          </a:xfrm>
          <a:prstGeom prst="rect">
            <a:avLst/>
          </a:prstGeom>
        </p:spPr>
        <p:txBody>
          <a:bodyPr/>
          <a:lstStyle/>
          <a:p>
            <a:fld id="{59F27A2E-198E-456F-A0AC-F4F9B8658A93}" type="slidenum">
              <a:rPr lang="en-US" smtClean="0"/>
              <a:t>‹#›</a:t>
            </a:fld>
            <a:endParaRPr lang="en-US" dirty="0"/>
          </a:p>
        </p:txBody>
      </p:sp>
    </p:spTree>
    <p:extLst>
      <p:ext uri="{BB962C8B-B14F-4D97-AF65-F5344CB8AC3E}">
        <p14:creationId xmlns:p14="http://schemas.microsoft.com/office/powerpoint/2010/main" val="4594783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7288310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27A2E-198E-456F-A0AC-F4F9B8658A93}" type="slidenum">
              <a:rPr lang="en-US" smtClean="0"/>
              <a:t>‹#›</a:t>
            </a:fld>
            <a:endParaRPr lang="en-US" dirty="0"/>
          </a:p>
        </p:txBody>
      </p:sp>
    </p:spTree>
    <p:extLst>
      <p:ext uri="{BB962C8B-B14F-4D97-AF65-F5344CB8AC3E}">
        <p14:creationId xmlns:p14="http://schemas.microsoft.com/office/powerpoint/2010/main" val="115792823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20.jpeg"/><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hyperlink" Target="http://www.njcommunitycolleges.org/"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35.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91.xml"/><Relationship Id="rId5" Type="http://schemas.openxmlformats.org/officeDocument/2006/relationships/image" Target="../media/image24.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g"/><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4.jpeg"/><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hyperlink" Target="https://www.njcommunitycolleges.org/initiatives/expanding-social-services-supports-for-students/#community-opportunity" TargetMode="External"/><Relationship Id="rId5" Type="http://schemas.openxmlformats.org/officeDocument/2006/relationships/hyperlink" Target="https://njpathways.org/"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F3BB6-D604-40EF-B6E4-7E9D5A55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79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8E04-18C0-20CC-FC6E-26AB0355338D}"/>
              </a:ext>
            </a:extLst>
          </p:cNvPr>
          <p:cNvSpPr>
            <a:spLocks noGrp="1"/>
          </p:cNvSpPr>
          <p:nvPr>
            <p:ph type="title"/>
          </p:nvPr>
        </p:nvSpPr>
        <p:spPr>
          <a:xfrm>
            <a:off x="685800" y="37925"/>
            <a:ext cx="10972800" cy="516073"/>
          </a:xfrm>
        </p:spPr>
        <p:txBody>
          <a:bodyPr>
            <a:normAutofit fontScale="90000"/>
          </a:bodyPr>
          <a:lstStyle/>
          <a:p>
            <a:pPr marL="0" indent="0" algn="l">
              <a:buNone/>
            </a:pPr>
            <a:r>
              <a:rPr lang="en-US" sz="4000" b="1" dirty="0">
                <a:solidFill>
                  <a:srgbClr val="4471C4"/>
                </a:solidFill>
                <a:ea typeface="+mn-lt"/>
                <a:cs typeface="+mn-lt"/>
              </a:rPr>
              <a:t> </a:t>
            </a:r>
            <a:br>
              <a:rPr lang="en-US" sz="2800" dirty="0">
                <a:solidFill>
                  <a:srgbClr val="4471C4"/>
                </a:solidFill>
                <a:ea typeface="+mn-lt"/>
                <a:cs typeface="+mn-lt"/>
              </a:rPr>
            </a:br>
            <a:endParaRPr lang="en-US" dirty="0">
              <a:cs typeface="Calibri"/>
            </a:endParaRPr>
          </a:p>
        </p:txBody>
      </p:sp>
      <p:pic>
        <p:nvPicPr>
          <p:cNvPr id="17" name="Picture 16">
            <a:extLst>
              <a:ext uri="{FF2B5EF4-FFF2-40B4-BE49-F238E27FC236}">
                <a16:creationId xmlns:a16="http://schemas.microsoft.com/office/drawing/2014/main" id="{C73F018A-B84A-410F-896F-C7E4EF9B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5937311"/>
            <a:ext cx="2209796" cy="675804"/>
          </a:xfrm>
          <a:prstGeom prst="rect">
            <a:avLst/>
          </a:prstGeom>
        </p:spPr>
      </p:pic>
      <p:pic>
        <p:nvPicPr>
          <p:cNvPr id="5" name="Picture 4">
            <a:extLst>
              <a:ext uri="{FF2B5EF4-FFF2-40B4-BE49-F238E27FC236}">
                <a16:creationId xmlns:a16="http://schemas.microsoft.com/office/drawing/2014/main" id="{0FEAE9BC-BD31-4B91-AB0A-64A57F67D3BA}"/>
              </a:ext>
            </a:extLst>
          </p:cNvPr>
          <p:cNvPicPr>
            <a:picLocks noChangeAspect="1"/>
          </p:cNvPicPr>
          <p:nvPr/>
        </p:nvPicPr>
        <p:blipFill>
          <a:blip r:embed="rId4"/>
          <a:stretch>
            <a:fillRect/>
          </a:stretch>
        </p:blipFill>
        <p:spPr>
          <a:xfrm>
            <a:off x="6617398" y="675006"/>
            <a:ext cx="5041202" cy="2691496"/>
          </a:xfrm>
          <a:prstGeom prst="rect">
            <a:avLst/>
          </a:prstGeom>
          <a:ln>
            <a:solidFill>
              <a:srgbClr val="7030A0"/>
            </a:solidFill>
          </a:ln>
        </p:spPr>
      </p:pic>
      <p:pic>
        <p:nvPicPr>
          <p:cNvPr id="9" name="Picture 8">
            <a:extLst>
              <a:ext uri="{FF2B5EF4-FFF2-40B4-BE49-F238E27FC236}">
                <a16:creationId xmlns:a16="http://schemas.microsoft.com/office/drawing/2014/main" id="{748FBB54-6C0C-4D59-AF3A-93C6B2F70433}"/>
              </a:ext>
            </a:extLst>
          </p:cNvPr>
          <p:cNvPicPr>
            <a:picLocks noChangeAspect="1"/>
          </p:cNvPicPr>
          <p:nvPr/>
        </p:nvPicPr>
        <p:blipFill>
          <a:blip r:embed="rId5"/>
          <a:stretch>
            <a:fillRect/>
          </a:stretch>
        </p:blipFill>
        <p:spPr>
          <a:xfrm>
            <a:off x="5573811" y="3763414"/>
            <a:ext cx="3951189" cy="2511799"/>
          </a:xfrm>
          <a:prstGeom prst="rect">
            <a:avLst/>
          </a:prstGeom>
          <a:ln>
            <a:solidFill>
              <a:srgbClr val="7030A0"/>
            </a:solidFill>
          </a:ln>
        </p:spPr>
      </p:pic>
      <p:sp>
        <p:nvSpPr>
          <p:cNvPr id="11" name="TextBox 10">
            <a:extLst>
              <a:ext uri="{FF2B5EF4-FFF2-40B4-BE49-F238E27FC236}">
                <a16:creationId xmlns:a16="http://schemas.microsoft.com/office/drawing/2014/main" id="{EE7DA1E9-5CEE-4A5B-93D0-6BBBEBD73386}"/>
              </a:ext>
            </a:extLst>
          </p:cNvPr>
          <p:cNvSpPr txBox="1"/>
          <p:nvPr/>
        </p:nvSpPr>
        <p:spPr>
          <a:xfrm>
            <a:off x="419100" y="64298"/>
            <a:ext cx="9144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4472C4"/>
                </a:solidFill>
                <a:latin typeface="Calibri" panose="020F0502020204030204" pitchFamily="34" charset="0"/>
                <a:ea typeface="Calibri"/>
                <a:cs typeface="Calibri"/>
              </a:rPr>
              <a:t>FUTURE READY NEW JERSEY COALITION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7D52992-659B-4B7B-B007-C0CE5EA2781E}"/>
              </a:ext>
            </a:extLst>
          </p:cNvPr>
          <p:cNvPicPr>
            <a:picLocks noChangeAspect="1"/>
          </p:cNvPicPr>
          <p:nvPr/>
        </p:nvPicPr>
        <p:blipFill>
          <a:blip r:embed="rId6"/>
          <a:stretch>
            <a:fillRect/>
          </a:stretch>
        </p:blipFill>
        <p:spPr>
          <a:xfrm>
            <a:off x="1001811" y="2895600"/>
            <a:ext cx="3951189" cy="2691496"/>
          </a:xfrm>
          <a:prstGeom prst="rect">
            <a:avLst/>
          </a:prstGeom>
          <a:ln>
            <a:solidFill>
              <a:srgbClr val="7030A0"/>
            </a:solidFill>
          </a:ln>
        </p:spPr>
      </p:pic>
      <p:pic>
        <p:nvPicPr>
          <p:cNvPr id="14" name="Picture 13">
            <a:extLst>
              <a:ext uri="{FF2B5EF4-FFF2-40B4-BE49-F238E27FC236}">
                <a16:creationId xmlns:a16="http://schemas.microsoft.com/office/drawing/2014/main" id="{D120CBA1-868C-4213-99BE-26E5824813F7}"/>
              </a:ext>
            </a:extLst>
          </p:cNvPr>
          <p:cNvPicPr>
            <a:picLocks noChangeAspect="1"/>
          </p:cNvPicPr>
          <p:nvPr/>
        </p:nvPicPr>
        <p:blipFill>
          <a:blip r:embed="rId7"/>
          <a:stretch>
            <a:fillRect/>
          </a:stretch>
        </p:blipFill>
        <p:spPr>
          <a:xfrm>
            <a:off x="533400" y="685800"/>
            <a:ext cx="5378669" cy="1706461"/>
          </a:xfrm>
          <a:prstGeom prst="rect">
            <a:avLst/>
          </a:prstGeom>
          <a:ln>
            <a:solidFill>
              <a:srgbClr val="7030A0"/>
            </a:solidFill>
          </a:ln>
        </p:spPr>
      </p:pic>
    </p:spTree>
    <p:extLst>
      <p:ext uri="{BB962C8B-B14F-4D97-AF65-F5344CB8AC3E}">
        <p14:creationId xmlns:p14="http://schemas.microsoft.com/office/powerpoint/2010/main" val="205832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517C4-2E42-427F-A560-DA92E9E635F8}"/>
              </a:ext>
            </a:extLst>
          </p:cNvPr>
          <p:cNvSpPr txBox="1"/>
          <p:nvPr/>
        </p:nvSpPr>
        <p:spPr>
          <a:xfrm>
            <a:off x="533400" y="1092201"/>
            <a:ext cx="5867400" cy="4524315"/>
          </a:xfrm>
          <a:prstGeom prst="rect">
            <a:avLst/>
          </a:prstGeom>
          <a:solidFill>
            <a:schemeClr val="accent5">
              <a:lumMod val="20000"/>
              <a:lumOff val="80000"/>
            </a:schemeClr>
          </a:solidFill>
          <a:ln>
            <a:solidFill>
              <a:srgbClr val="0070C0"/>
            </a:solidFill>
          </a:ln>
        </p:spPr>
        <p:txBody>
          <a:bodyPr wrap="square" rtlCol="0">
            <a:spAutoFit/>
          </a:bodyPr>
          <a:lstStyle/>
          <a:p>
            <a:pPr marL="285750" indent="-285750">
              <a:buFont typeface="Arial" panose="020B0604020202020204" pitchFamily="34" charset="0"/>
              <a:buChar char="•"/>
            </a:pPr>
            <a:r>
              <a:rPr lang="en-US" b="1" dirty="0"/>
              <a:t>The Lumina Foundation has developed a new refined measure that takes into account economic success.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i="0" dirty="0">
                <a:solidFill>
                  <a:srgbClr val="0070C0"/>
                </a:solidFill>
                <a:effectLst/>
              </a:rPr>
              <a:t>GOAL 2040: By 2040, 75% of adults in the U.S. labor force (ages 25-64) will have college degrees or other credentials of value leading to economic prosperity.</a:t>
            </a:r>
          </a:p>
          <a:p>
            <a:pPr marL="285750" indent="-285750">
              <a:buFont typeface="Arial" panose="020B0604020202020204" pitchFamily="34" charset="0"/>
              <a:buChar char="•"/>
            </a:pPr>
            <a:endParaRPr lang="en-US" b="1" dirty="0">
              <a:solidFill>
                <a:srgbClr val="000000"/>
              </a:solidFill>
            </a:endParaRPr>
          </a:p>
          <a:p>
            <a:pPr marL="285750" indent="-285750">
              <a:buFont typeface="Arial" panose="020B0604020202020204" pitchFamily="34" charset="0"/>
              <a:buChar char="•"/>
            </a:pPr>
            <a:r>
              <a:rPr lang="en-US" b="1" i="0" dirty="0">
                <a:solidFill>
                  <a:srgbClr val="000000"/>
                </a:solidFill>
                <a:effectLst/>
              </a:rPr>
              <a:t>Credentials of value </a:t>
            </a:r>
            <a:r>
              <a:rPr lang="en-US" b="1" dirty="0">
                <a:solidFill>
                  <a:srgbClr val="000000"/>
                </a:solidFill>
              </a:rPr>
              <a:t>lead to salaries and wages at least 15% above the national median earnings of a high school graduate.</a:t>
            </a:r>
          </a:p>
          <a:p>
            <a:pPr marL="285750" indent="-285750">
              <a:buFont typeface="Arial" panose="020B0604020202020204" pitchFamily="34" charset="0"/>
              <a:buChar char="•"/>
            </a:pPr>
            <a:endParaRPr lang="en-US" b="1" dirty="0">
              <a:solidFill>
                <a:srgbClr val="000000"/>
              </a:solidFill>
            </a:endParaRPr>
          </a:p>
          <a:p>
            <a:pPr marL="285750" indent="-285750">
              <a:buFont typeface="Arial" panose="020B0604020202020204" pitchFamily="34" charset="0"/>
              <a:buChar char="•"/>
            </a:pPr>
            <a:r>
              <a:rPr lang="en-US" b="1" dirty="0">
                <a:solidFill>
                  <a:srgbClr val="000000"/>
                </a:solidFill>
              </a:rPr>
              <a:t>Using this measure, a</a:t>
            </a:r>
            <a:r>
              <a:rPr lang="en-US" b="1" i="0" dirty="0">
                <a:solidFill>
                  <a:srgbClr val="000000"/>
                </a:solidFill>
                <a:effectLst/>
              </a:rPr>
              <a:t>s of 2023, 48.9% of New Jersey’s labor force met this goal. </a:t>
            </a:r>
            <a:r>
              <a:rPr lang="en-US" b="0" i="0" dirty="0">
                <a:solidFill>
                  <a:srgbClr val="000000"/>
                </a:solidFill>
                <a:effectLst/>
              </a:rPr>
              <a:t>New Jersey ranked 9th among the 50 states, DC, and Puerto Rico, and was 4.8% higher than the national average of working adults with credentials of value. </a:t>
            </a:r>
            <a:endParaRPr lang="en-US" b="1" i="0" dirty="0">
              <a:solidFill>
                <a:srgbClr val="000000"/>
              </a:solidFill>
              <a:effectLst/>
              <a:latin typeface="Barlow" panose="020B0604020202020204" pitchFamily="2" charset="0"/>
            </a:endParaRPr>
          </a:p>
        </p:txBody>
      </p:sp>
      <p:sp>
        <p:nvSpPr>
          <p:cNvPr id="3" name="Rectangle 2">
            <a:extLst>
              <a:ext uri="{FF2B5EF4-FFF2-40B4-BE49-F238E27FC236}">
                <a16:creationId xmlns:a16="http://schemas.microsoft.com/office/drawing/2014/main" id="{F10D62B2-0A4F-46DB-8B69-174330D4613E}"/>
              </a:ext>
            </a:extLst>
          </p:cNvPr>
          <p:cNvSpPr/>
          <p:nvPr/>
        </p:nvSpPr>
        <p:spPr>
          <a:xfrm>
            <a:off x="8028472" y="2702606"/>
            <a:ext cx="1822608" cy="46055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Colorado</a:t>
            </a:r>
          </a:p>
          <a:p>
            <a:pPr algn="ctr"/>
            <a:r>
              <a:rPr lang="en-US" sz="1400" dirty="0">
                <a:ln>
                  <a:solidFill>
                    <a:sysClr val="windowText" lastClr="000000"/>
                  </a:solidFill>
                </a:ln>
                <a:solidFill>
                  <a:schemeClr val="tx1"/>
                </a:solidFill>
                <a:latin typeface="+mj-lt"/>
              </a:rPr>
              <a:t>50.7%</a:t>
            </a:r>
          </a:p>
        </p:txBody>
      </p:sp>
      <p:sp>
        <p:nvSpPr>
          <p:cNvPr id="4" name="Rectangle 3">
            <a:extLst>
              <a:ext uri="{FF2B5EF4-FFF2-40B4-BE49-F238E27FC236}">
                <a16:creationId xmlns:a16="http://schemas.microsoft.com/office/drawing/2014/main" id="{5D32C92B-92D0-4B08-802A-D222BB56E2E2}"/>
              </a:ext>
            </a:extLst>
          </p:cNvPr>
          <p:cNvSpPr/>
          <p:nvPr/>
        </p:nvSpPr>
        <p:spPr>
          <a:xfrm>
            <a:off x="8028968" y="4318938"/>
            <a:ext cx="1818260" cy="4605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Virginia</a:t>
            </a:r>
          </a:p>
          <a:p>
            <a:pPr algn="ctr"/>
            <a:r>
              <a:rPr lang="en-US" sz="1400" dirty="0">
                <a:ln>
                  <a:solidFill>
                    <a:sysClr val="windowText" lastClr="000000"/>
                  </a:solidFill>
                </a:ln>
                <a:solidFill>
                  <a:schemeClr val="tx1"/>
                </a:solidFill>
                <a:latin typeface="+mj-lt"/>
              </a:rPr>
              <a:t>49.2%</a:t>
            </a:r>
          </a:p>
        </p:txBody>
      </p:sp>
      <p:sp>
        <p:nvSpPr>
          <p:cNvPr id="5" name="Rectangle 4">
            <a:extLst>
              <a:ext uri="{FF2B5EF4-FFF2-40B4-BE49-F238E27FC236}">
                <a16:creationId xmlns:a16="http://schemas.microsoft.com/office/drawing/2014/main" id="{F552F41A-6AF2-4246-ACAF-4FB8C5D38FE4}"/>
              </a:ext>
            </a:extLst>
          </p:cNvPr>
          <p:cNvSpPr/>
          <p:nvPr/>
        </p:nvSpPr>
        <p:spPr>
          <a:xfrm>
            <a:off x="8017304" y="3245255"/>
            <a:ext cx="1822606" cy="4605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Washington</a:t>
            </a:r>
          </a:p>
          <a:p>
            <a:pPr algn="ctr"/>
            <a:r>
              <a:rPr lang="en-US" sz="1400" dirty="0">
                <a:ln>
                  <a:solidFill>
                    <a:sysClr val="windowText" lastClr="000000"/>
                  </a:solidFill>
                </a:ln>
                <a:solidFill>
                  <a:schemeClr val="tx1"/>
                </a:solidFill>
                <a:latin typeface="+mj-lt"/>
              </a:rPr>
              <a:t>49.8%</a:t>
            </a:r>
          </a:p>
        </p:txBody>
      </p:sp>
      <p:sp>
        <p:nvSpPr>
          <p:cNvPr id="6" name="Rectangle 5">
            <a:extLst>
              <a:ext uri="{FF2B5EF4-FFF2-40B4-BE49-F238E27FC236}">
                <a16:creationId xmlns:a16="http://schemas.microsoft.com/office/drawing/2014/main" id="{82760BF0-73A7-4960-9D49-F9158FC952C6}"/>
              </a:ext>
            </a:extLst>
          </p:cNvPr>
          <p:cNvSpPr/>
          <p:nvPr/>
        </p:nvSpPr>
        <p:spPr>
          <a:xfrm>
            <a:off x="8013882" y="2166668"/>
            <a:ext cx="1822606" cy="4605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Minnesota</a:t>
            </a:r>
          </a:p>
          <a:p>
            <a:pPr algn="ctr"/>
            <a:r>
              <a:rPr lang="en-US" sz="1400" dirty="0">
                <a:ln>
                  <a:solidFill>
                    <a:sysClr val="windowText" lastClr="000000"/>
                  </a:solidFill>
                </a:ln>
                <a:solidFill>
                  <a:schemeClr val="tx1"/>
                </a:solidFill>
                <a:latin typeface="+mj-lt"/>
              </a:rPr>
              <a:t>50.7%</a:t>
            </a:r>
          </a:p>
        </p:txBody>
      </p:sp>
      <p:sp>
        <p:nvSpPr>
          <p:cNvPr id="7" name="Rectangle 6">
            <a:extLst>
              <a:ext uri="{FF2B5EF4-FFF2-40B4-BE49-F238E27FC236}">
                <a16:creationId xmlns:a16="http://schemas.microsoft.com/office/drawing/2014/main" id="{4C3F4F68-ACE8-4C24-BE73-E2C59A0A1A4A}"/>
              </a:ext>
            </a:extLst>
          </p:cNvPr>
          <p:cNvSpPr/>
          <p:nvPr/>
        </p:nvSpPr>
        <p:spPr>
          <a:xfrm>
            <a:off x="8024620" y="1603663"/>
            <a:ext cx="1822608" cy="460556"/>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Massachusetts</a:t>
            </a:r>
          </a:p>
          <a:p>
            <a:pPr algn="ctr"/>
            <a:r>
              <a:rPr lang="en-US" sz="1400" dirty="0">
                <a:ln>
                  <a:solidFill>
                    <a:sysClr val="windowText" lastClr="000000"/>
                  </a:solidFill>
                </a:ln>
                <a:solidFill>
                  <a:schemeClr val="tx1"/>
                </a:solidFill>
                <a:latin typeface="+mj-lt"/>
              </a:rPr>
              <a:t>53.2%</a:t>
            </a:r>
          </a:p>
        </p:txBody>
      </p:sp>
      <p:sp>
        <p:nvSpPr>
          <p:cNvPr id="8" name="Rectangle 7">
            <a:extLst>
              <a:ext uri="{FF2B5EF4-FFF2-40B4-BE49-F238E27FC236}">
                <a16:creationId xmlns:a16="http://schemas.microsoft.com/office/drawing/2014/main" id="{E65B5AF7-4AA3-4785-A8D3-0AC112D13641}"/>
              </a:ext>
            </a:extLst>
          </p:cNvPr>
          <p:cNvSpPr/>
          <p:nvPr/>
        </p:nvSpPr>
        <p:spPr>
          <a:xfrm>
            <a:off x="8024620" y="4877555"/>
            <a:ext cx="1822608" cy="460556"/>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Maryland</a:t>
            </a:r>
          </a:p>
          <a:p>
            <a:pPr algn="ctr"/>
            <a:r>
              <a:rPr lang="en-US" sz="1400" dirty="0">
                <a:ln>
                  <a:solidFill>
                    <a:sysClr val="windowText" lastClr="000000"/>
                  </a:solidFill>
                </a:ln>
                <a:solidFill>
                  <a:schemeClr val="tx1"/>
                </a:solidFill>
                <a:latin typeface="+mj-lt"/>
              </a:rPr>
              <a:t>49.2%</a:t>
            </a:r>
          </a:p>
        </p:txBody>
      </p:sp>
      <p:sp>
        <p:nvSpPr>
          <p:cNvPr id="9" name="Rectangle 8">
            <a:extLst>
              <a:ext uri="{FF2B5EF4-FFF2-40B4-BE49-F238E27FC236}">
                <a16:creationId xmlns:a16="http://schemas.microsoft.com/office/drawing/2014/main" id="{AD2E1F31-9264-4BB8-B924-DC2EDDAC9900}"/>
              </a:ext>
            </a:extLst>
          </p:cNvPr>
          <p:cNvSpPr/>
          <p:nvPr/>
        </p:nvSpPr>
        <p:spPr>
          <a:xfrm>
            <a:off x="9107266" y="6053344"/>
            <a:ext cx="1818260" cy="4605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New York</a:t>
            </a:r>
          </a:p>
          <a:p>
            <a:pPr algn="ctr"/>
            <a:r>
              <a:rPr lang="en-US" sz="1400" dirty="0">
                <a:ln>
                  <a:solidFill>
                    <a:sysClr val="windowText" lastClr="000000"/>
                  </a:solidFill>
                </a:ln>
                <a:solidFill>
                  <a:schemeClr val="tx1"/>
                </a:solidFill>
                <a:latin typeface="+mj-lt"/>
              </a:rPr>
              <a:t>46.3%</a:t>
            </a:r>
          </a:p>
        </p:txBody>
      </p:sp>
      <p:sp>
        <p:nvSpPr>
          <p:cNvPr id="10" name="Rectangle 9">
            <a:extLst>
              <a:ext uri="{FF2B5EF4-FFF2-40B4-BE49-F238E27FC236}">
                <a16:creationId xmlns:a16="http://schemas.microsoft.com/office/drawing/2014/main" id="{41892795-653C-4EAA-A465-EB121D1A2CBE}"/>
              </a:ext>
            </a:extLst>
          </p:cNvPr>
          <p:cNvSpPr/>
          <p:nvPr/>
        </p:nvSpPr>
        <p:spPr>
          <a:xfrm>
            <a:off x="7167281" y="6048178"/>
            <a:ext cx="1818260" cy="4605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Pennsylvania</a:t>
            </a:r>
          </a:p>
          <a:p>
            <a:pPr algn="ctr"/>
            <a:r>
              <a:rPr lang="en-US" sz="1400" dirty="0">
                <a:ln>
                  <a:solidFill>
                    <a:sysClr val="windowText" lastClr="000000"/>
                  </a:solidFill>
                </a:ln>
                <a:solidFill>
                  <a:schemeClr val="tx1"/>
                </a:solidFill>
                <a:latin typeface="+mj-lt"/>
              </a:rPr>
              <a:t>43.1%</a:t>
            </a:r>
          </a:p>
        </p:txBody>
      </p:sp>
      <p:cxnSp>
        <p:nvCxnSpPr>
          <p:cNvPr id="11" name="Straight Connector 10">
            <a:extLst>
              <a:ext uri="{FF2B5EF4-FFF2-40B4-BE49-F238E27FC236}">
                <a16:creationId xmlns:a16="http://schemas.microsoft.com/office/drawing/2014/main" id="{48D11405-8C52-4BE0-9F66-1848F690F01B}"/>
              </a:ext>
            </a:extLst>
          </p:cNvPr>
          <p:cNvCxnSpPr>
            <a:cxnSpLocks/>
          </p:cNvCxnSpPr>
          <p:nvPr/>
        </p:nvCxnSpPr>
        <p:spPr>
          <a:xfrm flipV="1">
            <a:off x="7033226" y="5961917"/>
            <a:ext cx="4134394" cy="416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05D419-40FD-4557-A6C1-8319F5B09549}"/>
              </a:ext>
            </a:extLst>
          </p:cNvPr>
          <p:cNvSpPr txBox="1"/>
          <p:nvPr/>
        </p:nvSpPr>
        <p:spPr>
          <a:xfrm>
            <a:off x="7167281" y="1122701"/>
            <a:ext cx="485522" cy="338554"/>
          </a:xfrm>
          <a:prstGeom prst="rect">
            <a:avLst/>
          </a:prstGeom>
          <a:noFill/>
        </p:spPr>
        <p:txBody>
          <a:bodyPr wrap="square" rtlCol="0">
            <a:spAutoFit/>
          </a:bodyPr>
          <a:lstStyle/>
          <a:p>
            <a:r>
              <a:rPr lang="en-US" sz="1600" dirty="0"/>
              <a:t>#1</a:t>
            </a:r>
          </a:p>
        </p:txBody>
      </p:sp>
      <p:sp>
        <p:nvSpPr>
          <p:cNvPr id="13" name="TextBox 12">
            <a:extLst>
              <a:ext uri="{FF2B5EF4-FFF2-40B4-BE49-F238E27FC236}">
                <a16:creationId xmlns:a16="http://schemas.microsoft.com/office/drawing/2014/main" id="{DBEB8F55-E285-4B5E-B17F-E9C497123E6D}"/>
              </a:ext>
            </a:extLst>
          </p:cNvPr>
          <p:cNvSpPr txBox="1"/>
          <p:nvPr/>
        </p:nvSpPr>
        <p:spPr>
          <a:xfrm>
            <a:off x="7193478" y="2243099"/>
            <a:ext cx="485522" cy="338554"/>
          </a:xfrm>
          <a:prstGeom prst="rect">
            <a:avLst/>
          </a:prstGeom>
          <a:noFill/>
        </p:spPr>
        <p:txBody>
          <a:bodyPr wrap="square" rtlCol="0">
            <a:spAutoFit/>
          </a:bodyPr>
          <a:lstStyle/>
          <a:p>
            <a:r>
              <a:rPr lang="en-US" sz="1600" dirty="0"/>
              <a:t>#3</a:t>
            </a:r>
          </a:p>
        </p:txBody>
      </p:sp>
      <p:sp>
        <p:nvSpPr>
          <p:cNvPr id="14" name="TextBox 13">
            <a:extLst>
              <a:ext uri="{FF2B5EF4-FFF2-40B4-BE49-F238E27FC236}">
                <a16:creationId xmlns:a16="http://schemas.microsoft.com/office/drawing/2014/main" id="{0CACEC15-D85E-46AB-BE15-46CCF7E1369D}"/>
              </a:ext>
            </a:extLst>
          </p:cNvPr>
          <p:cNvSpPr txBox="1"/>
          <p:nvPr/>
        </p:nvSpPr>
        <p:spPr>
          <a:xfrm>
            <a:off x="7167281" y="1655652"/>
            <a:ext cx="485522" cy="338554"/>
          </a:xfrm>
          <a:prstGeom prst="rect">
            <a:avLst/>
          </a:prstGeom>
          <a:noFill/>
        </p:spPr>
        <p:txBody>
          <a:bodyPr wrap="square" rtlCol="0">
            <a:spAutoFit/>
          </a:bodyPr>
          <a:lstStyle/>
          <a:p>
            <a:r>
              <a:rPr lang="en-US" sz="1600" dirty="0"/>
              <a:t>#2</a:t>
            </a:r>
          </a:p>
        </p:txBody>
      </p:sp>
      <p:sp>
        <p:nvSpPr>
          <p:cNvPr id="15" name="TextBox 14">
            <a:extLst>
              <a:ext uri="{FF2B5EF4-FFF2-40B4-BE49-F238E27FC236}">
                <a16:creationId xmlns:a16="http://schemas.microsoft.com/office/drawing/2014/main" id="{93199623-7F37-4544-9682-B3BF664AAEAF}"/>
              </a:ext>
            </a:extLst>
          </p:cNvPr>
          <p:cNvSpPr txBox="1"/>
          <p:nvPr/>
        </p:nvSpPr>
        <p:spPr>
          <a:xfrm>
            <a:off x="7167281" y="2832819"/>
            <a:ext cx="485522" cy="338554"/>
          </a:xfrm>
          <a:prstGeom prst="rect">
            <a:avLst/>
          </a:prstGeom>
          <a:noFill/>
        </p:spPr>
        <p:txBody>
          <a:bodyPr wrap="square" rtlCol="0">
            <a:spAutoFit/>
          </a:bodyPr>
          <a:lstStyle/>
          <a:p>
            <a:r>
              <a:rPr lang="en-US" sz="1600" dirty="0"/>
              <a:t>#4</a:t>
            </a:r>
          </a:p>
        </p:txBody>
      </p:sp>
      <p:sp>
        <p:nvSpPr>
          <p:cNvPr id="16" name="TextBox 15">
            <a:extLst>
              <a:ext uri="{FF2B5EF4-FFF2-40B4-BE49-F238E27FC236}">
                <a16:creationId xmlns:a16="http://schemas.microsoft.com/office/drawing/2014/main" id="{9A10DDF2-B986-4D9D-8CEB-E5766F80D5EF}"/>
              </a:ext>
            </a:extLst>
          </p:cNvPr>
          <p:cNvSpPr txBox="1"/>
          <p:nvPr/>
        </p:nvSpPr>
        <p:spPr>
          <a:xfrm>
            <a:off x="7167281" y="3392929"/>
            <a:ext cx="485522" cy="338554"/>
          </a:xfrm>
          <a:prstGeom prst="rect">
            <a:avLst/>
          </a:prstGeom>
          <a:noFill/>
        </p:spPr>
        <p:txBody>
          <a:bodyPr wrap="square" rtlCol="0">
            <a:spAutoFit/>
          </a:bodyPr>
          <a:lstStyle/>
          <a:p>
            <a:r>
              <a:rPr lang="en-US" sz="1600" dirty="0"/>
              <a:t>#5</a:t>
            </a:r>
          </a:p>
        </p:txBody>
      </p:sp>
      <p:sp>
        <p:nvSpPr>
          <p:cNvPr id="17" name="TextBox 16">
            <a:extLst>
              <a:ext uri="{FF2B5EF4-FFF2-40B4-BE49-F238E27FC236}">
                <a16:creationId xmlns:a16="http://schemas.microsoft.com/office/drawing/2014/main" id="{C2CD8D83-5D41-42B5-9469-3C2E1B7829ED}"/>
              </a:ext>
            </a:extLst>
          </p:cNvPr>
          <p:cNvSpPr txBox="1"/>
          <p:nvPr/>
        </p:nvSpPr>
        <p:spPr>
          <a:xfrm>
            <a:off x="7173780" y="3868477"/>
            <a:ext cx="485522" cy="338554"/>
          </a:xfrm>
          <a:prstGeom prst="rect">
            <a:avLst/>
          </a:prstGeom>
          <a:noFill/>
        </p:spPr>
        <p:txBody>
          <a:bodyPr wrap="square" rtlCol="0">
            <a:spAutoFit/>
          </a:bodyPr>
          <a:lstStyle/>
          <a:p>
            <a:r>
              <a:rPr lang="en-US" sz="1600" dirty="0"/>
              <a:t>#6</a:t>
            </a:r>
          </a:p>
        </p:txBody>
      </p:sp>
      <p:sp>
        <p:nvSpPr>
          <p:cNvPr id="19" name="Rectangle 18">
            <a:extLst>
              <a:ext uri="{FF2B5EF4-FFF2-40B4-BE49-F238E27FC236}">
                <a16:creationId xmlns:a16="http://schemas.microsoft.com/office/drawing/2014/main" id="{38D1B2A7-C9E3-4D61-AA55-3F6362D1068E}"/>
              </a:ext>
            </a:extLst>
          </p:cNvPr>
          <p:cNvSpPr/>
          <p:nvPr/>
        </p:nvSpPr>
        <p:spPr>
          <a:xfrm>
            <a:off x="8017302" y="3780163"/>
            <a:ext cx="1822608" cy="460556"/>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Connecticut</a:t>
            </a:r>
          </a:p>
          <a:p>
            <a:pPr algn="ctr"/>
            <a:r>
              <a:rPr lang="en-US" sz="1400" dirty="0">
                <a:ln>
                  <a:solidFill>
                    <a:sysClr val="windowText" lastClr="000000"/>
                  </a:solidFill>
                </a:ln>
                <a:solidFill>
                  <a:schemeClr val="tx1"/>
                </a:solidFill>
                <a:latin typeface="+mj-lt"/>
              </a:rPr>
              <a:t>49.2%</a:t>
            </a:r>
          </a:p>
        </p:txBody>
      </p:sp>
      <p:sp>
        <p:nvSpPr>
          <p:cNvPr id="20" name="Rectangle 19">
            <a:extLst>
              <a:ext uri="{FF2B5EF4-FFF2-40B4-BE49-F238E27FC236}">
                <a16:creationId xmlns:a16="http://schemas.microsoft.com/office/drawing/2014/main" id="{14DE130A-9E37-4A84-91D4-C2AEDF16BFA8}"/>
              </a:ext>
            </a:extLst>
          </p:cNvPr>
          <p:cNvSpPr/>
          <p:nvPr/>
        </p:nvSpPr>
        <p:spPr>
          <a:xfrm>
            <a:off x="8013882" y="5416330"/>
            <a:ext cx="1822608" cy="460556"/>
          </a:xfrm>
          <a:prstGeom prst="rect">
            <a:avLst/>
          </a:prstGeom>
          <a:solidFill>
            <a:srgbClr val="FFFF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New Jersey </a:t>
            </a:r>
          </a:p>
          <a:p>
            <a:pPr algn="ctr"/>
            <a:r>
              <a:rPr lang="en-US" sz="1400" dirty="0">
                <a:ln>
                  <a:solidFill>
                    <a:sysClr val="windowText" lastClr="000000"/>
                  </a:solidFill>
                </a:ln>
                <a:solidFill>
                  <a:schemeClr val="tx1"/>
                </a:solidFill>
                <a:latin typeface="+mj-lt"/>
              </a:rPr>
              <a:t>48.9%</a:t>
            </a:r>
          </a:p>
        </p:txBody>
      </p:sp>
      <p:sp>
        <p:nvSpPr>
          <p:cNvPr id="21" name="Rectangle 20">
            <a:extLst>
              <a:ext uri="{FF2B5EF4-FFF2-40B4-BE49-F238E27FC236}">
                <a16:creationId xmlns:a16="http://schemas.microsoft.com/office/drawing/2014/main" id="{DECDAD02-73FA-4C58-B7CE-DF19F4621308}"/>
              </a:ext>
            </a:extLst>
          </p:cNvPr>
          <p:cNvSpPr/>
          <p:nvPr/>
        </p:nvSpPr>
        <p:spPr>
          <a:xfrm>
            <a:off x="8017302" y="1059333"/>
            <a:ext cx="1822608" cy="460556"/>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a:solidFill>
                    <a:sysClr val="windowText" lastClr="000000"/>
                  </a:solidFill>
                </a:ln>
                <a:solidFill>
                  <a:schemeClr val="tx1"/>
                </a:solidFill>
                <a:latin typeface="+mj-lt"/>
              </a:rPr>
              <a:t>Washington DC</a:t>
            </a:r>
          </a:p>
          <a:p>
            <a:pPr algn="ctr"/>
            <a:r>
              <a:rPr lang="en-US" sz="1400" dirty="0">
                <a:ln>
                  <a:solidFill>
                    <a:sysClr val="windowText" lastClr="000000"/>
                  </a:solidFill>
                </a:ln>
                <a:solidFill>
                  <a:schemeClr val="tx1"/>
                </a:solidFill>
                <a:latin typeface="+mj-lt"/>
              </a:rPr>
              <a:t>70.4%</a:t>
            </a:r>
          </a:p>
        </p:txBody>
      </p:sp>
      <p:sp>
        <p:nvSpPr>
          <p:cNvPr id="23" name="Rectangle 22">
            <a:extLst>
              <a:ext uri="{FF2B5EF4-FFF2-40B4-BE49-F238E27FC236}">
                <a16:creationId xmlns:a16="http://schemas.microsoft.com/office/drawing/2014/main" id="{37B8B5DD-36B2-4999-81DF-8879F9315CF0}"/>
              </a:ext>
            </a:extLst>
          </p:cNvPr>
          <p:cNvSpPr/>
          <p:nvPr/>
        </p:nvSpPr>
        <p:spPr>
          <a:xfrm>
            <a:off x="10731175" y="1603663"/>
            <a:ext cx="186602" cy="231161"/>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n>
                <a:solidFill>
                  <a:sysClr val="windowText" lastClr="000000"/>
                </a:solidFill>
              </a:ln>
              <a:solidFill>
                <a:schemeClr val="tx1"/>
              </a:solidFill>
              <a:latin typeface="+mj-lt"/>
            </a:endParaRPr>
          </a:p>
        </p:txBody>
      </p:sp>
      <p:sp>
        <p:nvSpPr>
          <p:cNvPr id="24" name="TextBox 23">
            <a:extLst>
              <a:ext uri="{FF2B5EF4-FFF2-40B4-BE49-F238E27FC236}">
                <a16:creationId xmlns:a16="http://schemas.microsoft.com/office/drawing/2014/main" id="{CAB1604F-046B-4B51-B1DF-14F40FD39FCC}"/>
              </a:ext>
            </a:extLst>
          </p:cNvPr>
          <p:cNvSpPr txBox="1"/>
          <p:nvPr/>
        </p:nvSpPr>
        <p:spPr>
          <a:xfrm>
            <a:off x="10925526" y="1396077"/>
            <a:ext cx="1190140" cy="646331"/>
          </a:xfrm>
          <a:prstGeom prst="rect">
            <a:avLst/>
          </a:prstGeom>
          <a:noFill/>
        </p:spPr>
        <p:txBody>
          <a:bodyPr wrap="square" rtlCol="0">
            <a:spAutoFit/>
          </a:bodyPr>
          <a:lstStyle/>
          <a:p>
            <a:r>
              <a:rPr lang="en-US" sz="1200" dirty="0"/>
              <a:t>States in the Northeast or Mid-Atlantic</a:t>
            </a:r>
          </a:p>
        </p:txBody>
      </p:sp>
      <p:sp>
        <p:nvSpPr>
          <p:cNvPr id="25" name="Slide Number Placeholder 3">
            <a:extLst>
              <a:ext uri="{FF2B5EF4-FFF2-40B4-BE49-F238E27FC236}">
                <a16:creationId xmlns:a16="http://schemas.microsoft.com/office/drawing/2014/main" id="{03E26615-B14C-4D4B-A322-B77CE23647D1}"/>
              </a:ext>
            </a:extLst>
          </p:cNvPr>
          <p:cNvSpPr txBox="1">
            <a:spLocks/>
          </p:cNvSpPr>
          <p:nvPr/>
        </p:nvSpPr>
        <p:spPr>
          <a:xfrm>
            <a:off x="11734801" y="6353381"/>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27A2E-198E-456F-A0AC-F4F9B8658A93}" type="slidenum">
              <a:rPr lang="en-US" sz="1600" smtClean="0"/>
              <a:pPr/>
              <a:t>11</a:t>
            </a:fld>
            <a:endParaRPr lang="en-US" sz="1600" dirty="0"/>
          </a:p>
        </p:txBody>
      </p:sp>
      <p:sp>
        <p:nvSpPr>
          <p:cNvPr id="26" name="TextBox 25">
            <a:extLst>
              <a:ext uri="{FF2B5EF4-FFF2-40B4-BE49-F238E27FC236}">
                <a16:creationId xmlns:a16="http://schemas.microsoft.com/office/drawing/2014/main" id="{506CAD8C-DCA1-4CF6-8A8A-76CD6A744352}"/>
              </a:ext>
            </a:extLst>
          </p:cNvPr>
          <p:cNvSpPr txBox="1"/>
          <p:nvPr/>
        </p:nvSpPr>
        <p:spPr>
          <a:xfrm>
            <a:off x="421979" y="257390"/>
            <a:ext cx="11104967" cy="707886"/>
          </a:xfrm>
          <a:prstGeom prst="rect">
            <a:avLst/>
          </a:prstGeom>
          <a:noFill/>
        </p:spPr>
        <p:txBody>
          <a:bodyPr wrap="square">
            <a:spAutoFit/>
          </a:bodyPr>
          <a:lstStyle/>
          <a:p>
            <a:pPr lvl="0"/>
            <a:r>
              <a:rPr lang="en-US" sz="2000" b="1" dirty="0">
                <a:solidFill>
                  <a:schemeClr val="tx2"/>
                </a:solidFill>
              </a:rPr>
              <a:t>Attainment is NOT enough: some individuals with postsecondary degrees or credentials </a:t>
            </a:r>
          </a:p>
          <a:p>
            <a:pPr lvl="0"/>
            <a:r>
              <a:rPr lang="en-US" sz="2000" b="1" dirty="0">
                <a:solidFill>
                  <a:schemeClr val="tx2"/>
                </a:solidFill>
              </a:rPr>
              <a:t>are not earning enough to support a family. </a:t>
            </a:r>
          </a:p>
        </p:txBody>
      </p:sp>
      <p:sp>
        <p:nvSpPr>
          <p:cNvPr id="28" name="TextBox 27">
            <a:extLst>
              <a:ext uri="{FF2B5EF4-FFF2-40B4-BE49-F238E27FC236}">
                <a16:creationId xmlns:a16="http://schemas.microsoft.com/office/drawing/2014/main" id="{C84EB2FC-DD06-4464-8E6E-D0B0F55A84B0}"/>
              </a:ext>
            </a:extLst>
          </p:cNvPr>
          <p:cNvSpPr txBox="1"/>
          <p:nvPr/>
        </p:nvSpPr>
        <p:spPr>
          <a:xfrm>
            <a:off x="7193478" y="4355390"/>
            <a:ext cx="485522" cy="338554"/>
          </a:xfrm>
          <a:prstGeom prst="rect">
            <a:avLst/>
          </a:prstGeom>
          <a:noFill/>
        </p:spPr>
        <p:txBody>
          <a:bodyPr wrap="square" rtlCol="0">
            <a:spAutoFit/>
          </a:bodyPr>
          <a:lstStyle/>
          <a:p>
            <a:r>
              <a:rPr lang="en-US" sz="1600" dirty="0"/>
              <a:t>#7</a:t>
            </a:r>
          </a:p>
        </p:txBody>
      </p:sp>
      <p:sp>
        <p:nvSpPr>
          <p:cNvPr id="29" name="TextBox 28">
            <a:extLst>
              <a:ext uri="{FF2B5EF4-FFF2-40B4-BE49-F238E27FC236}">
                <a16:creationId xmlns:a16="http://schemas.microsoft.com/office/drawing/2014/main" id="{3D6D1A01-3F2A-43CC-9369-CEAB61110164}"/>
              </a:ext>
            </a:extLst>
          </p:cNvPr>
          <p:cNvSpPr txBox="1"/>
          <p:nvPr/>
        </p:nvSpPr>
        <p:spPr>
          <a:xfrm>
            <a:off x="7217077" y="4917291"/>
            <a:ext cx="485522" cy="338554"/>
          </a:xfrm>
          <a:prstGeom prst="rect">
            <a:avLst/>
          </a:prstGeom>
          <a:noFill/>
        </p:spPr>
        <p:txBody>
          <a:bodyPr wrap="square" rtlCol="0">
            <a:spAutoFit/>
          </a:bodyPr>
          <a:lstStyle/>
          <a:p>
            <a:r>
              <a:rPr lang="en-US" sz="1600" dirty="0"/>
              <a:t>#8</a:t>
            </a:r>
          </a:p>
        </p:txBody>
      </p:sp>
      <p:sp>
        <p:nvSpPr>
          <p:cNvPr id="30" name="TextBox 29">
            <a:extLst>
              <a:ext uri="{FF2B5EF4-FFF2-40B4-BE49-F238E27FC236}">
                <a16:creationId xmlns:a16="http://schemas.microsoft.com/office/drawing/2014/main" id="{9B6817B0-3B6B-4100-B4B2-5EB9B7BD9215}"/>
              </a:ext>
            </a:extLst>
          </p:cNvPr>
          <p:cNvSpPr txBox="1"/>
          <p:nvPr/>
        </p:nvSpPr>
        <p:spPr>
          <a:xfrm>
            <a:off x="7239000" y="5449843"/>
            <a:ext cx="485522" cy="338554"/>
          </a:xfrm>
          <a:prstGeom prst="rect">
            <a:avLst/>
          </a:prstGeom>
          <a:noFill/>
        </p:spPr>
        <p:txBody>
          <a:bodyPr wrap="square" rtlCol="0">
            <a:spAutoFit/>
          </a:bodyPr>
          <a:lstStyle/>
          <a:p>
            <a:r>
              <a:rPr lang="en-US" sz="1600" dirty="0"/>
              <a:t>#9</a:t>
            </a:r>
          </a:p>
        </p:txBody>
      </p:sp>
    </p:spTree>
    <p:extLst>
      <p:ext uri="{BB962C8B-B14F-4D97-AF65-F5344CB8AC3E}">
        <p14:creationId xmlns:p14="http://schemas.microsoft.com/office/powerpoint/2010/main" val="289758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8E04-18C0-20CC-FC6E-26AB0355338D}"/>
              </a:ext>
            </a:extLst>
          </p:cNvPr>
          <p:cNvSpPr>
            <a:spLocks noGrp="1"/>
          </p:cNvSpPr>
          <p:nvPr>
            <p:ph type="title"/>
          </p:nvPr>
        </p:nvSpPr>
        <p:spPr>
          <a:xfrm>
            <a:off x="685800" y="37925"/>
            <a:ext cx="10972800" cy="516073"/>
          </a:xfrm>
        </p:spPr>
        <p:txBody>
          <a:bodyPr>
            <a:normAutofit fontScale="90000"/>
          </a:bodyPr>
          <a:lstStyle/>
          <a:p>
            <a:pPr marL="0" indent="0" algn="l">
              <a:buNone/>
            </a:pPr>
            <a:r>
              <a:rPr lang="en-US" sz="4000" b="1" dirty="0">
                <a:solidFill>
                  <a:srgbClr val="4471C4"/>
                </a:solidFill>
                <a:ea typeface="+mn-lt"/>
                <a:cs typeface="+mn-lt"/>
              </a:rPr>
              <a:t> </a:t>
            </a:r>
            <a:br>
              <a:rPr lang="en-US" sz="2800" dirty="0">
                <a:solidFill>
                  <a:srgbClr val="4471C4"/>
                </a:solidFill>
                <a:ea typeface="+mn-lt"/>
                <a:cs typeface="+mn-lt"/>
              </a:rPr>
            </a:br>
            <a:endParaRPr lang="en-US" dirty="0">
              <a:cs typeface="Calibri"/>
            </a:endParaRPr>
          </a:p>
        </p:txBody>
      </p:sp>
      <p:sp>
        <p:nvSpPr>
          <p:cNvPr id="4" name="Slide Number Placeholder 3">
            <a:extLst>
              <a:ext uri="{FF2B5EF4-FFF2-40B4-BE49-F238E27FC236}">
                <a16:creationId xmlns:a16="http://schemas.microsoft.com/office/drawing/2014/main" id="{BAC2A652-A3AC-BF27-8506-066497132E62}"/>
              </a:ext>
            </a:extLst>
          </p:cNvPr>
          <p:cNvSpPr>
            <a:spLocks noGrp="1"/>
          </p:cNvSpPr>
          <p:nvPr>
            <p:ph type="sldNum" sz="quarter" idx="12"/>
          </p:nvPr>
        </p:nvSpPr>
        <p:spPr>
          <a:xfrm>
            <a:off x="11734800" y="6096000"/>
            <a:ext cx="457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27A2E-198E-456F-A0AC-F4F9B8658A93}"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82E2DF5-29E9-4447-BCF9-8AA0CA26E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00" y="5711294"/>
            <a:ext cx="2971796" cy="908841"/>
          </a:xfrm>
          <a:prstGeom prst="rect">
            <a:avLst/>
          </a:prstGeom>
        </p:spPr>
      </p:pic>
      <p:pic>
        <p:nvPicPr>
          <p:cNvPr id="5" name="Picture 4">
            <a:extLst>
              <a:ext uri="{FF2B5EF4-FFF2-40B4-BE49-F238E27FC236}">
                <a16:creationId xmlns:a16="http://schemas.microsoft.com/office/drawing/2014/main" id="{F4E5F356-CACF-4BEC-B423-7F08A2C722B4}"/>
              </a:ext>
            </a:extLst>
          </p:cNvPr>
          <p:cNvPicPr>
            <a:picLocks noChangeAspect="1"/>
          </p:cNvPicPr>
          <p:nvPr/>
        </p:nvPicPr>
        <p:blipFill>
          <a:blip r:embed="rId4"/>
          <a:stretch>
            <a:fillRect/>
          </a:stretch>
        </p:blipFill>
        <p:spPr>
          <a:xfrm>
            <a:off x="0" y="685800"/>
            <a:ext cx="12192000" cy="4651974"/>
          </a:xfrm>
          <a:prstGeom prst="rect">
            <a:avLst/>
          </a:prstGeom>
        </p:spPr>
      </p:pic>
    </p:spTree>
    <p:extLst>
      <p:ext uri="{BB962C8B-B14F-4D97-AF65-F5344CB8AC3E}">
        <p14:creationId xmlns:p14="http://schemas.microsoft.com/office/powerpoint/2010/main" val="24562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86011-B0B1-2B3D-B4AD-357D4ADEBF5C}"/>
              </a:ext>
            </a:extLst>
          </p:cNvPr>
          <p:cNvSpPr>
            <a:spLocks noGrp="1"/>
          </p:cNvSpPr>
          <p:nvPr>
            <p:ph type="title"/>
          </p:nvPr>
        </p:nvSpPr>
        <p:spPr>
          <a:xfrm>
            <a:off x="641478" y="1661680"/>
            <a:ext cx="5073918" cy="591693"/>
          </a:xfrm>
        </p:spPr>
        <p:txBody>
          <a:bodyPr>
            <a:normAutofit/>
          </a:bodyPr>
          <a:lstStyle/>
          <a:p>
            <a:r>
              <a:rPr lang="en-US" sz="3200" dirty="0"/>
              <a:t>Effective Board Governance</a:t>
            </a:r>
          </a:p>
        </p:txBody>
      </p:sp>
      <p:sp>
        <p:nvSpPr>
          <p:cNvPr id="5" name="Date Placeholder 4">
            <a:extLst>
              <a:ext uri="{FF2B5EF4-FFF2-40B4-BE49-F238E27FC236}">
                <a16:creationId xmlns:a16="http://schemas.microsoft.com/office/drawing/2014/main" id="{1605ED17-315D-D7EF-EFB0-CC7DC9774F7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3DBD1-F259-4AEB-A7D9-D728D6E04490}" type="datetime1">
              <a:rPr kumimoji="0" lang="en-US" sz="1000" b="0" i="0" u="none" strike="noStrike" kern="1200" cap="none" spc="0" normalizeH="0" baseline="0" noProof="0" smtClean="0">
                <a:ln>
                  <a:noFill/>
                </a:ln>
                <a:solidFill>
                  <a:srgbClr val="999999">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4/8/2026</a:t>
            </a:fld>
            <a:endParaRPr kumimoji="0" lang="ru-RU" sz="1000" b="0" i="0" u="none" strike="noStrike" kern="1200" cap="none" spc="0" normalizeH="0" baseline="0" noProof="0" dirty="0">
              <a:ln>
                <a:noFill/>
              </a:ln>
              <a:solidFill>
                <a:srgbClr val="999999">
                  <a:lumMod val="50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4EC88F-17DD-A6EF-33D5-B190F1A0531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lumMod val="50000"/>
                  </a:srgbClr>
                </a:solidFill>
                <a:effectLst/>
                <a:uLnTx/>
                <a:uFillTx/>
                <a:latin typeface="Calibri" panose="020F0502020204030204"/>
                <a:ea typeface="+mn-ea"/>
                <a:cs typeface="+mn-cs"/>
              </a:rPr>
              <a:t>ADD A FOOTER</a:t>
            </a:r>
            <a:endParaRPr kumimoji="0" lang="ru-RU" sz="1000" b="0" i="0" u="none" strike="noStrike" kern="1200" cap="none" spc="0" normalizeH="0" baseline="0" noProof="0" dirty="0">
              <a:ln>
                <a:noFill/>
              </a:ln>
              <a:solidFill>
                <a:srgbClr val="999999">
                  <a:lumMod val="50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DED278-D2CD-546E-77DD-D931C5497F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ru-RU"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EF0C27A5-40BC-3C98-4735-91BEA55E18A5}"/>
              </a:ext>
            </a:extLst>
          </p:cNvPr>
          <p:cNvSpPr>
            <a:spLocks noGrp="1"/>
          </p:cNvSpPr>
          <p:nvPr>
            <p:ph type="body" idx="13"/>
          </p:nvPr>
        </p:nvSpPr>
        <p:spPr>
          <a:xfrm>
            <a:off x="830127" y="3908148"/>
            <a:ext cx="4584212" cy="994284"/>
          </a:xfrm>
        </p:spPr>
        <p:txBody>
          <a:bodyPr/>
          <a:lstStyle/>
          <a:p>
            <a:pPr marL="0" indent="0" algn="ctr">
              <a:buNone/>
            </a:pPr>
            <a:r>
              <a:rPr lang="en-US" sz="2000" dirty="0"/>
              <a:t>Facilitators:</a:t>
            </a:r>
          </a:p>
          <a:p>
            <a:pPr marL="0" indent="0" algn="ctr">
              <a:buNone/>
            </a:pPr>
            <a:r>
              <a:rPr lang="en-US" sz="2000" dirty="0"/>
              <a:t>Monday - Ken Burke, CPA</a:t>
            </a:r>
          </a:p>
          <a:p>
            <a:pPr marL="0" indent="0" algn="ctr">
              <a:buNone/>
            </a:pPr>
            <a:r>
              <a:rPr lang="en-US" sz="2000" dirty="0"/>
              <a:t>Tuesday – Mary Spilde, PhD</a:t>
            </a:r>
          </a:p>
        </p:txBody>
      </p:sp>
      <p:sp>
        <p:nvSpPr>
          <p:cNvPr id="9" name="Picture Placeholder 8">
            <a:extLst>
              <a:ext uri="{FF2B5EF4-FFF2-40B4-BE49-F238E27FC236}">
                <a16:creationId xmlns:a16="http://schemas.microsoft.com/office/drawing/2014/main" id="{0B47DFAA-5512-218B-F4F0-BE205439E748}"/>
              </a:ext>
            </a:extLst>
          </p:cNvPr>
          <p:cNvSpPr>
            <a:spLocks noGrp="1"/>
          </p:cNvSpPr>
          <p:nvPr>
            <p:ph type="pic" sz="quarter" idx="25"/>
          </p:nvPr>
        </p:nvSpPr>
        <p:spPr/>
        <p:txBody>
          <a:bodyPr/>
          <a:lstStyle/>
          <a:p>
            <a:endParaRPr lang="en-US" dirty="0"/>
          </a:p>
        </p:txBody>
      </p:sp>
      <p:sp>
        <p:nvSpPr>
          <p:cNvPr id="12" name="Subtitle 4">
            <a:extLst>
              <a:ext uri="{FF2B5EF4-FFF2-40B4-BE49-F238E27FC236}">
                <a16:creationId xmlns:a16="http://schemas.microsoft.com/office/drawing/2014/main" id="{733297A4-B4F2-CD29-D8DA-0FB3EC603C88}"/>
              </a:ext>
            </a:extLst>
          </p:cNvPr>
          <p:cNvSpPr txBox="1">
            <a:spLocks/>
          </p:cNvSpPr>
          <p:nvPr/>
        </p:nvSpPr>
        <p:spPr>
          <a:xfrm>
            <a:off x="561687" y="5435168"/>
            <a:ext cx="4737675" cy="771913"/>
          </a:xfrm>
          <a:prstGeom prst="rect">
            <a:avLst/>
          </a:prstGeom>
        </p:spPr>
        <p:txBody>
          <a:bodyPr vert="horz" lIns="3600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96556D"/>
                </a:solidFill>
                <a:effectLst/>
                <a:uLnTx/>
                <a:uFillTx/>
                <a:latin typeface="Calibri" panose="020F0502020204030204"/>
                <a:ea typeface="+mn-ea"/>
                <a:cs typeface="+mn-cs"/>
              </a:rPr>
              <a:t>The Voice of Community College Trustees</a:t>
            </a:r>
            <a:endParaRPr kumimoji="0" lang="ru-RU" sz="2800" b="1" i="1" u="none" strike="noStrike" kern="1200" cap="none" spc="0" normalizeH="0" baseline="0" noProof="0" dirty="0">
              <a:ln>
                <a:noFill/>
              </a:ln>
              <a:solidFill>
                <a:srgbClr val="96556D"/>
              </a:solidFill>
              <a:effectLst/>
              <a:uLnTx/>
              <a:uFillTx/>
              <a:latin typeface="Calibri" panose="020F0502020204030204"/>
              <a:ea typeface="+mn-ea"/>
              <a:cs typeface="+mn-cs"/>
            </a:endParaRPr>
          </a:p>
        </p:txBody>
      </p:sp>
      <p:pic>
        <p:nvPicPr>
          <p:cNvPr id="16" name="Picture Placeholder 15" descr="A group of people standing at a table&#10;&#10;Description automatically generated">
            <a:extLst>
              <a:ext uri="{FF2B5EF4-FFF2-40B4-BE49-F238E27FC236}">
                <a16:creationId xmlns:a16="http://schemas.microsoft.com/office/drawing/2014/main" id="{EFFFAC56-BE19-9804-E28D-D63EAC361BE7}"/>
              </a:ext>
            </a:extLst>
          </p:cNvPr>
          <p:cNvPicPr>
            <a:picLocks noGrp="1" noChangeAspect="1"/>
          </p:cNvPicPr>
          <p:nvPr>
            <p:ph type="pic" sz="quarter" idx="14"/>
          </p:nvPr>
        </p:nvPicPr>
        <p:blipFill>
          <a:blip r:embed="rId2"/>
          <a:srcRect l="18469" r="18469"/>
          <a:stretch>
            <a:fillRect/>
          </a:stretch>
        </p:blipFill>
        <p:spPr/>
      </p:pic>
      <p:sp>
        <p:nvSpPr>
          <p:cNvPr id="17" name="Subtitle 4">
            <a:extLst>
              <a:ext uri="{FF2B5EF4-FFF2-40B4-BE49-F238E27FC236}">
                <a16:creationId xmlns:a16="http://schemas.microsoft.com/office/drawing/2014/main" id="{660FC9D6-084A-0E4B-95AD-FCC4B8890253}"/>
              </a:ext>
            </a:extLst>
          </p:cNvPr>
          <p:cNvSpPr txBox="1">
            <a:spLocks/>
          </p:cNvSpPr>
          <p:nvPr/>
        </p:nvSpPr>
        <p:spPr>
          <a:xfrm>
            <a:off x="413174" y="518615"/>
            <a:ext cx="4886189" cy="906175"/>
          </a:xfrm>
          <a:prstGeom prst="rect">
            <a:avLst/>
          </a:prstGeom>
        </p:spPr>
        <p:txBody>
          <a:bodyPr vert="horz" lIns="3600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96556D"/>
                </a:solidFill>
                <a:effectLst/>
                <a:uLnTx/>
                <a:uFillTx/>
                <a:latin typeface="Calibri" panose="020F0502020204030204"/>
                <a:ea typeface="+mn-ea"/>
                <a:cs typeface="+mn-cs"/>
              </a:rPr>
              <a:t>Association of Community College Trustees</a:t>
            </a:r>
          </a:p>
        </p:txBody>
      </p:sp>
      <p:sp>
        <p:nvSpPr>
          <p:cNvPr id="13" name="Text Placeholder 12">
            <a:extLst>
              <a:ext uri="{FF2B5EF4-FFF2-40B4-BE49-F238E27FC236}">
                <a16:creationId xmlns:a16="http://schemas.microsoft.com/office/drawing/2014/main" id="{0778BB1E-C1F6-413B-1363-CCCF337F8C2E}"/>
              </a:ext>
            </a:extLst>
          </p:cNvPr>
          <p:cNvSpPr>
            <a:spLocks noGrp="1"/>
          </p:cNvSpPr>
          <p:nvPr>
            <p:ph type="body" idx="1"/>
          </p:nvPr>
        </p:nvSpPr>
        <p:spPr>
          <a:xfrm>
            <a:off x="641478" y="2393879"/>
            <a:ext cx="4362037" cy="1206533"/>
          </a:xfrm>
        </p:spPr>
        <p:txBody>
          <a:bodyPr>
            <a:normAutofit fontScale="85000" lnSpcReduction="20000"/>
          </a:bodyPr>
          <a:lstStyle/>
          <a:p>
            <a:pPr algn="ctr"/>
            <a:r>
              <a:rPr lang="en-US" sz="2000" dirty="0"/>
              <a:t>New Jersey Council</a:t>
            </a:r>
          </a:p>
          <a:p>
            <a:pPr algn="ctr"/>
            <a:r>
              <a:rPr lang="en-US" sz="2000" dirty="0"/>
              <a:t>Of County Colleges</a:t>
            </a:r>
          </a:p>
          <a:p>
            <a:pPr algn="ctr"/>
            <a:r>
              <a:rPr lang="en-US" sz="2000" dirty="0"/>
              <a:t>Monday, March 30, 2026</a:t>
            </a:r>
          </a:p>
          <a:p>
            <a:pPr algn="ctr"/>
            <a:r>
              <a:rPr lang="en-US" sz="2000" dirty="0"/>
              <a:t>Tuesday, March 31, 2026</a:t>
            </a:r>
          </a:p>
        </p:txBody>
      </p:sp>
    </p:spTree>
    <p:extLst>
      <p:ext uri="{BB962C8B-B14F-4D97-AF65-F5344CB8AC3E}">
        <p14:creationId xmlns:p14="http://schemas.microsoft.com/office/powerpoint/2010/main" val="417224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466B4-6D5D-4915-98E7-9439706C7210}"/>
              </a:ext>
            </a:extLst>
          </p:cNvPr>
          <p:cNvSpPr>
            <a:spLocks noGrp="1"/>
          </p:cNvSpPr>
          <p:nvPr>
            <p:ph type="title"/>
          </p:nvPr>
        </p:nvSpPr>
        <p:spPr>
          <a:xfrm>
            <a:off x="838200" y="451957"/>
            <a:ext cx="4981734" cy="1212315"/>
          </a:xfrm>
        </p:spPr>
        <p:txBody>
          <a:bodyPr vert="horz" lIns="91440" tIns="45720" rIns="91440" bIns="45720" rtlCol="0" anchor="b">
            <a:normAutofit/>
          </a:bodyPr>
          <a:lstStyle/>
          <a:p>
            <a:r>
              <a:rPr lang="en-US" sz="4000" dirty="0"/>
              <a:t>Good Governance</a:t>
            </a:r>
            <a:br>
              <a:rPr lang="en-US" sz="4000" dirty="0"/>
            </a:br>
            <a:endParaRPr lang="en-US" sz="2000" dirty="0"/>
          </a:p>
        </p:txBody>
      </p:sp>
      <p:cxnSp>
        <p:nvCxnSpPr>
          <p:cNvPr id="18" name="Straight Connector 17">
            <a:extLst>
              <a:ext uri="{FF2B5EF4-FFF2-40B4-BE49-F238E27FC236}">
                <a16:creationId xmlns:a16="http://schemas.microsoft.com/office/drawing/2014/main" id="{1A1687A6-FCCD-49CB-99E4-129D90A6A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1008782" y="1701532"/>
            <a:ext cx="4572000" cy="0"/>
          </a:xfrm>
          <a:prstGeom prst="line">
            <a:avLst/>
          </a:prstGeom>
          <a:ln w="19050">
            <a:solidFill>
              <a:srgbClr val="25285B"/>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87F14ED-8CB7-4F8B-B026-FEA48E6FD342}"/>
              </a:ext>
            </a:extLst>
          </p:cNvPr>
          <p:cNvSpPr>
            <a:spLocks noGrp="1"/>
          </p:cNvSpPr>
          <p:nvPr>
            <p:ph type="body" idx="13"/>
          </p:nvPr>
        </p:nvSpPr>
        <p:spPr>
          <a:xfrm>
            <a:off x="172422" y="1738793"/>
            <a:ext cx="5923577" cy="4436094"/>
          </a:xfrm>
        </p:spPr>
        <p:txBody>
          <a:bodyPr vert="horz" lIns="91440" tIns="45720" rIns="91440" bIns="45720" rtlCol="0">
            <a:normAutofit fontScale="92500" lnSpcReduction="10000"/>
          </a:bodyPr>
          <a:lstStyle/>
          <a:p>
            <a:endParaRPr lang="en-US" sz="3200" dirty="0"/>
          </a:p>
          <a:p>
            <a:pPr>
              <a:buClr>
                <a:srgbClr val="002060"/>
              </a:buClr>
            </a:pPr>
            <a:r>
              <a:rPr lang="en-US" sz="3200" dirty="0">
                <a:solidFill>
                  <a:srgbClr val="002060"/>
                </a:solidFill>
              </a:rPr>
              <a:t>Board’s power comes from acting as a team</a:t>
            </a:r>
          </a:p>
          <a:p>
            <a:pPr>
              <a:buClr>
                <a:srgbClr val="002060"/>
              </a:buClr>
            </a:pPr>
            <a:endParaRPr lang="en-US" sz="3200" dirty="0">
              <a:solidFill>
                <a:srgbClr val="002060"/>
              </a:solidFill>
            </a:endParaRPr>
          </a:p>
          <a:p>
            <a:pPr>
              <a:buClr>
                <a:srgbClr val="002060"/>
              </a:buClr>
            </a:pPr>
            <a:r>
              <a:rPr lang="en-US" sz="3200" dirty="0">
                <a:solidFill>
                  <a:srgbClr val="002060"/>
                </a:solidFill>
              </a:rPr>
              <a:t>No individual power </a:t>
            </a:r>
          </a:p>
          <a:p>
            <a:pPr>
              <a:buClr>
                <a:srgbClr val="002060"/>
              </a:buClr>
            </a:pPr>
            <a:endParaRPr lang="en-US" sz="3200" dirty="0">
              <a:solidFill>
                <a:srgbClr val="002060"/>
              </a:solidFill>
            </a:endParaRPr>
          </a:p>
          <a:p>
            <a:pPr>
              <a:buClr>
                <a:srgbClr val="002060"/>
              </a:buClr>
            </a:pPr>
            <a:r>
              <a:rPr lang="en-US" sz="3200" dirty="0">
                <a:solidFill>
                  <a:srgbClr val="002060"/>
                </a:solidFill>
              </a:rPr>
              <a:t>Paradox of hierarchy and partnership</a:t>
            </a:r>
          </a:p>
          <a:p>
            <a:pPr>
              <a:buClr>
                <a:srgbClr val="002060"/>
              </a:buClr>
            </a:pPr>
            <a:endParaRPr lang="en-US" sz="3200" dirty="0">
              <a:solidFill>
                <a:srgbClr val="002060"/>
              </a:solidFill>
            </a:endParaRPr>
          </a:p>
          <a:p>
            <a:pPr>
              <a:buClr>
                <a:srgbClr val="002060"/>
              </a:buClr>
            </a:pPr>
            <a:r>
              <a:rPr lang="en-US" sz="3200" dirty="0">
                <a:solidFill>
                  <a:srgbClr val="002060"/>
                </a:solidFill>
              </a:rPr>
              <a:t>Board and CEO on the same team</a:t>
            </a:r>
          </a:p>
          <a:p>
            <a:endParaRPr lang="en-US" sz="3200" dirty="0"/>
          </a:p>
          <a:p>
            <a:pPr marL="0" indent="0">
              <a:spcAft>
                <a:spcPts val="1200"/>
              </a:spcAft>
              <a:buNone/>
            </a:pPr>
            <a:endParaRPr lang="en-US" sz="3200" i="1" dirty="0"/>
          </a:p>
        </p:txBody>
      </p:sp>
      <p:sp>
        <p:nvSpPr>
          <p:cNvPr id="20" name="Rectangle 19">
            <a:extLst>
              <a:ext uri="{FF2B5EF4-FFF2-40B4-BE49-F238E27FC236}">
                <a16:creationId xmlns:a16="http://schemas.microsoft.com/office/drawing/2014/main" id="{5FD1953D-C7CA-46CA-93DC-1DBF145A0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6096000" y="0"/>
            <a:ext cx="6096000" cy="6858000"/>
          </a:xfrm>
          <a:prstGeom prst="rect">
            <a:avLst/>
          </a:prstGeom>
          <a:solidFill>
            <a:srgbClr val="25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64A263C-0EE8-4268-A7EB-106E31732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6560677" y="485775"/>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28ED032-C0D1-489C-9726-F57BF986B0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0846" y="643899"/>
            <a:ext cx="1633257" cy="2542032"/>
          </a:xfrm>
          <a:prstGeom prst="rect">
            <a:avLst/>
          </a:prstGeom>
        </p:spPr>
      </p:pic>
      <p:sp>
        <p:nvSpPr>
          <p:cNvPr id="24" name="Rectangle 23">
            <a:extLst>
              <a:ext uri="{FF2B5EF4-FFF2-40B4-BE49-F238E27FC236}">
                <a16:creationId xmlns:a16="http://schemas.microsoft.com/office/drawing/2014/main" id="{32E10D38-0BE1-487A-9249-977AFA4BE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H="1">
            <a:off x="8946169" y="481264"/>
            <a:ext cx="2212848" cy="2867303"/>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901E780-018A-4FDE-88D0-70A8CA27F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H="1">
            <a:off x="6551051" y="3509435"/>
            <a:ext cx="2212848" cy="2857076"/>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7CC673C-4A24-4FEB-B0A6-4836B4BAE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8943561" y="3511487"/>
            <a:ext cx="2783884" cy="2855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AA1E7A1-4082-43DA-AF3B-619D6E4370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96669">
            <a:off x="8573419" y="2516324"/>
            <a:ext cx="2958347" cy="3829577"/>
          </a:xfrm>
          <a:prstGeom prst="rect">
            <a:avLst/>
          </a:prstGeom>
        </p:spPr>
      </p:pic>
      <p:sp>
        <p:nvSpPr>
          <p:cNvPr id="7" name="Slide Number Placeholder 6">
            <a:extLst>
              <a:ext uri="{FF2B5EF4-FFF2-40B4-BE49-F238E27FC236}">
                <a16:creationId xmlns:a16="http://schemas.microsoft.com/office/drawing/2014/main" id="{00D88C13-BD59-4A95-A2E9-2D319147AF7C}"/>
              </a:ext>
            </a:extLst>
          </p:cNvPr>
          <p:cNvSpPr>
            <a:spLocks noGrp="1"/>
          </p:cNvSpPr>
          <p:nvPr>
            <p:ph type="sldNum" sz="quarter" idx="12"/>
          </p:nvPr>
        </p:nvSpPr>
        <p:spPr>
          <a:xfrm>
            <a:off x="9977108" y="6356350"/>
            <a:ext cx="1376692" cy="365125"/>
          </a:xfrm>
        </p:spPr>
        <p:txBody>
          <a:bodyPr vert="horz" lIns="91440" tIns="45720" rIns="91440" bIns="45720" rtlCol="0" anchor="ctr">
            <a:normAutofit/>
          </a:bodyPr>
          <a:lstStyle/>
          <a:p>
            <a:pPr algn="r">
              <a:spcAft>
                <a:spcPts val="600"/>
              </a:spcAft>
            </a:pPr>
            <a:fld id="{3CE5352E-9B9F-4EDC-8769-7FA3D3F814C7}" type="slidenum">
              <a:rPr lang="en-US" sz="1200">
                <a:solidFill>
                  <a:srgbClr val="FFFFFF">
                    <a:alpha val="80000"/>
                  </a:srgbClr>
                </a:solidFill>
              </a:rPr>
              <a:pPr algn="r">
                <a:spcAft>
                  <a:spcPts val="600"/>
                </a:spcAft>
              </a:pPr>
              <a:t>14</a:t>
            </a:fld>
            <a:endParaRPr lang="en-US" sz="1200" dirty="0">
              <a:solidFill>
                <a:srgbClr val="FFFFFF">
                  <a:alpha val="80000"/>
                </a:srgbClr>
              </a:solidFill>
            </a:endParaRPr>
          </a:p>
        </p:txBody>
      </p:sp>
      <p:pic>
        <p:nvPicPr>
          <p:cNvPr id="14" name="Picture 13">
            <a:extLst>
              <a:ext uri="{FF2B5EF4-FFF2-40B4-BE49-F238E27FC236}">
                <a16:creationId xmlns:a16="http://schemas.microsoft.com/office/drawing/2014/main" id="{064CC5E5-AD33-4390-95DB-B36A7C696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423" y="6137626"/>
            <a:ext cx="1153659" cy="437447"/>
          </a:xfrm>
          <a:prstGeom prst="rect">
            <a:avLst/>
          </a:prstGeom>
        </p:spPr>
      </p:pic>
      <p:sp>
        <p:nvSpPr>
          <p:cNvPr id="2" name="TextBox 1">
            <a:extLst>
              <a:ext uri="{FF2B5EF4-FFF2-40B4-BE49-F238E27FC236}">
                <a16:creationId xmlns:a16="http://schemas.microsoft.com/office/drawing/2014/main" id="{19041B45-BDF4-54F0-0476-E2A36270B447}"/>
              </a:ext>
            </a:extLst>
          </p:cNvPr>
          <p:cNvSpPr txBox="1"/>
          <p:nvPr/>
        </p:nvSpPr>
        <p:spPr>
          <a:xfrm>
            <a:off x="7355445" y="6611779"/>
            <a:ext cx="3318537" cy="246221"/>
          </a:xfrm>
          <a:prstGeom prst="rect">
            <a:avLst/>
          </a:prstGeom>
          <a:noFill/>
        </p:spPr>
        <p:txBody>
          <a:bodyPr wrap="none" rtlCol="0">
            <a:spAutoFit/>
          </a:bodyPr>
          <a:lstStyle/>
          <a:p>
            <a:r>
              <a:rPr lang="en-US" sz="1000" dirty="0">
                <a:solidFill>
                  <a:schemeClr val="bg1"/>
                </a:solidFill>
              </a:rPr>
              <a:t>©ACCT 2024 | Please do not reproduce without permission.</a:t>
            </a:r>
          </a:p>
        </p:txBody>
      </p:sp>
    </p:spTree>
    <p:extLst>
      <p:ext uri="{BB962C8B-B14F-4D97-AF65-F5344CB8AC3E}">
        <p14:creationId xmlns:p14="http://schemas.microsoft.com/office/powerpoint/2010/main" val="408125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D21FDD-940E-0B3A-147A-42D19C02FF3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ru-RU"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51B8F0F1-1E99-78F9-A84C-0503C5B6C0C1}"/>
              </a:ext>
            </a:extLst>
          </p:cNvPr>
          <p:cNvSpPr/>
          <p:nvPr/>
        </p:nvSpPr>
        <p:spPr>
          <a:xfrm>
            <a:off x="1607041" y="1620981"/>
            <a:ext cx="4634346" cy="4436941"/>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Leadership</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mr-IN" sz="1800" b="0" i="0" u="none" strike="noStrike" kern="1200" cap="none" spc="0" normalizeH="0" baseline="0" noProof="0" dirty="0">
                <a:ln>
                  <a:noFill/>
                </a:ln>
                <a:solidFill>
                  <a:srgbClr val="002060"/>
                </a:solidFill>
                <a:effectLst/>
                <a:uLnTx/>
                <a:uFillTx/>
                <a:latin typeface="Calibri" panose="020F0502020204030204"/>
                <a:ea typeface="+mn-ea"/>
                <a:cs typeface="Mangal" panose="02040503050203030202" pitchFamily="18" charset="0"/>
              </a:rPr>
              <a:t>–</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tone setting and creating a climate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Direct through policy making and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Oversight/monitoring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Delegation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Protect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Allocation of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Advocacy</a:t>
            </a:r>
          </a:p>
        </p:txBody>
      </p:sp>
      <p:sp>
        <p:nvSpPr>
          <p:cNvPr id="6" name="Oval 5">
            <a:extLst>
              <a:ext uri="{FF2B5EF4-FFF2-40B4-BE49-F238E27FC236}">
                <a16:creationId xmlns:a16="http://schemas.microsoft.com/office/drawing/2014/main" id="{7999C30E-FD07-BCFD-0EF2-ACA8A332E9AE}"/>
              </a:ext>
            </a:extLst>
          </p:cNvPr>
          <p:cNvSpPr/>
          <p:nvPr/>
        </p:nvSpPr>
        <p:spPr>
          <a:xfrm>
            <a:off x="5911993" y="1828799"/>
            <a:ext cx="4229101" cy="4229123"/>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3" marR="0" lvl="2"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President:</a:t>
            </a:r>
          </a:p>
          <a:p>
            <a:pPr marL="61913"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Administration</a:t>
            </a:r>
          </a:p>
          <a:p>
            <a:pPr marL="619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1913"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Execution of policies and planning</a:t>
            </a:r>
          </a:p>
          <a:p>
            <a:pPr marL="619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1913"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Management</a:t>
            </a:r>
          </a:p>
          <a:p>
            <a:pPr marL="619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1913"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Day-to day operations</a:t>
            </a:r>
          </a:p>
        </p:txBody>
      </p:sp>
      <p:sp>
        <p:nvSpPr>
          <p:cNvPr id="7" name="Title 3">
            <a:extLst>
              <a:ext uri="{FF2B5EF4-FFF2-40B4-BE49-F238E27FC236}">
                <a16:creationId xmlns:a16="http://schemas.microsoft.com/office/drawing/2014/main" id="{C874B04F-C4BA-89EB-7D65-970D23D7BD9F}"/>
              </a:ext>
            </a:extLst>
          </p:cNvPr>
          <p:cNvSpPr txBox="1">
            <a:spLocks/>
          </p:cNvSpPr>
          <p:nvPr/>
        </p:nvSpPr>
        <p:spPr>
          <a:xfrm>
            <a:off x="380132" y="473013"/>
            <a:ext cx="11063722" cy="1147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j-ea"/>
                <a:cs typeface="+mj-cs"/>
              </a:rPr>
              <a:t>Board Roles and Responsibilities</a:t>
            </a:r>
          </a:p>
        </p:txBody>
      </p:sp>
      <p:pic>
        <p:nvPicPr>
          <p:cNvPr id="8" name="Picture 7">
            <a:extLst>
              <a:ext uri="{FF2B5EF4-FFF2-40B4-BE49-F238E27FC236}">
                <a16:creationId xmlns:a16="http://schemas.microsoft.com/office/drawing/2014/main" id="{42E048A1-61AE-6E1F-688F-969736C659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9" name="TextBox 8">
            <a:extLst>
              <a:ext uri="{FF2B5EF4-FFF2-40B4-BE49-F238E27FC236}">
                <a16:creationId xmlns:a16="http://schemas.microsoft.com/office/drawing/2014/main" id="{86F46727-00F9-E623-BCDB-D47B38F352C8}"/>
              </a:ext>
            </a:extLst>
          </p:cNvPr>
          <p:cNvSpPr txBox="1"/>
          <p:nvPr/>
        </p:nvSpPr>
        <p:spPr>
          <a:xfrm>
            <a:off x="7066414" y="6646181"/>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5779"/>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2374607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3901-D24E-3C57-BE6E-988BD4801BBF}"/>
              </a:ext>
            </a:extLst>
          </p:cNvPr>
          <p:cNvSpPr>
            <a:spLocks noGrp="1"/>
          </p:cNvSpPr>
          <p:nvPr>
            <p:ph type="title"/>
          </p:nvPr>
        </p:nvSpPr>
        <p:spPr>
          <a:xfrm>
            <a:off x="6137031" y="209550"/>
            <a:ext cx="5216769" cy="1147763"/>
          </a:xfrm>
        </p:spPr>
        <p:txBody>
          <a:bodyPr vert="horz" lIns="91440" tIns="45720" rIns="91440" bIns="45720" rtlCol="0" anchor="ctr">
            <a:normAutofit fontScale="90000"/>
          </a:bodyPr>
          <a:lstStyle/>
          <a:p>
            <a:br>
              <a:rPr lang="en-US" kern="1200" dirty="0">
                <a:solidFill>
                  <a:srgbClr val="3F5779"/>
                </a:solidFill>
                <a:latin typeface="+mj-lt"/>
                <a:ea typeface="+mj-ea"/>
                <a:cs typeface="+mj-cs"/>
              </a:rPr>
            </a:br>
            <a:r>
              <a:rPr lang="en-US" kern="1200" dirty="0">
                <a:solidFill>
                  <a:srgbClr val="3F5779"/>
                </a:solidFill>
                <a:latin typeface="+mj-lt"/>
                <a:ea typeface="+mj-ea"/>
                <a:cs typeface="+mj-cs"/>
              </a:rPr>
              <a:t>Fiduciary Duties</a:t>
            </a:r>
            <a:endParaRPr lang="en-US" sz="2000" kern="1200" dirty="0">
              <a:solidFill>
                <a:srgbClr val="3F5779"/>
              </a:solidFill>
              <a:latin typeface="+mj-lt"/>
              <a:ea typeface="+mj-ea"/>
              <a:cs typeface="+mj-cs"/>
            </a:endParaRPr>
          </a:p>
        </p:txBody>
      </p:sp>
      <p:sp>
        <p:nvSpPr>
          <p:cNvPr id="4" name="Content Placeholder 4">
            <a:extLst>
              <a:ext uri="{FF2B5EF4-FFF2-40B4-BE49-F238E27FC236}">
                <a16:creationId xmlns:a16="http://schemas.microsoft.com/office/drawing/2014/main" id="{C4ECBEA1-4DEF-934C-0DA4-36619D0BF120}"/>
              </a:ext>
            </a:extLst>
          </p:cNvPr>
          <p:cNvSpPr txBox="1">
            <a:spLocks/>
          </p:cNvSpPr>
          <p:nvPr/>
        </p:nvSpPr>
        <p:spPr>
          <a:xfrm>
            <a:off x="6137031" y="1566026"/>
            <a:ext cx="5525282" cy="45522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14067">
                    <a:lumMod val="75000"/>
                  </a:srgbClr>
                </a:solidFill>
                <a:effectLst/>
                <a:uLnTx/>
                <a:uFillTx/>
                <a:latin typeface="Calibri" panose="020F0502020204030204"/>
                <a:ea typeface="+mn-ea"/>
                <a:cs typeface="+mn-cs"/>
              </a:rPr>
              <a:t>Duty of Care - engagement, attendance, informed, strategic, monitor</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14067">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14067">
                    <a:lumMod val="75000"/>
                  </a:srgbClr>
                </a:solidFill>
                <a:effectLst/>
                <a:uLnTx/>
                <a:uFillTx/>
                <a:latin typeface="Calibri" panose="020F0502020204030204"/>
                <a:ea typeface="+mn-ea"/>
                <a:cs typeface="+mn-cs"/>
              </a:rPr>
              <a:t>Duty of Loyalty – operate in the interest of the college, and entire community -not a special interest</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14067">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14067">
                    <a:lumMod val="75000"/>
                  </a:srgbClr>
                </a:solidFill>
                <a:effectLst/>
                <a:uLnTx/>
                <a:uFillTx/>
                <a:latin typeface="Calibri" panose="020F0502020204030204"/>
                <a:ea typeface="+mn-ea"/>
                <a:cs typeface="+mn-cs"/>
              </a:rPr>
              <a:t>Duty of Obedience – follow state and federal laws, system and college policies, act within the scope of these documents</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pic>
        <p:nvPicPr>
          <p:cNvPr id="1026" name="Picture 2" descr="What are Fiduciary Duties for a Retirement Plan">
            <a:extLst>
              <a:ext uri="{FF2B5EF4-FFF2-40B4-BE49-F238E27FC236}">
                <a16:creationId xmlns:a16="http://schemas.microsoft.com/office/drawing/2014/main" id="{E8AD4C6C-1491-1608-060A-217756C50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12" y="1228087"/>
            <a:ext cx="4985400" cy="33241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FA2AAE-BA7E-9A7C-B640-561D60E3E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7" name="TextBox 6">
            <a:extLst>
              <a:ext uri="{FF2B5EF4-FFF2-40B4-BE49-F238E27FC236}">
                <a16:creationId xmlns:a16="http://schemas.microsoft.com/office/drawing/2014/main" id="{12B533C4-E0F4-5BE0-3C50-7009775A55DD}"/>
              </a:ext>
            </a:extLst>
          </p:cNvPr>
          <p:cNvSpPr txBox="1"/>
          <p:nvPr/>
        </p:nvSpPr>
        <p:spPr>
          <a:xfrm>
            <a:off x="7066414" y="6646181"/>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2652911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GOVERN THROUGH POLICY</a:t>
            </a: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211016" y="1031632"/>
            <a:ext cx="3490728" cy="2555630"/>
          </a:xfrm>
        </p:spPr>
        <p:txBody>
          <a:bodyPr anchor="b">
            <a:normAutofit/>
          </a:bodyPr>
          <a:lstStyle/>
          <a:p>
            <a:pPr algn="r"/>
            <a:r>
              <a:rPr lang="en-US" sz="4000" dirty="0">
                <a:solidFill>
                  <a:srgbClr val="FFFFFF"/>
                </a:solidFill>
                <a:latin typeface="Arial" charset="0"/>
                <a:ea typeface="Arial" charset="0"/>
                <a:cs typeface="Arial" charset="0"/>
              </a:rPr>
              <a:t>Board’s Role</a:t>
            </a:r>
          </a:p>
        </p:txBody>
      </p:sp>
      <p:sp>
        <p:nvSpPr>
          <p:cNvPr id="3" name="TextBox 2"/>
          <p:cNvSpPr txBox="1"/>
          <p:nvPr/>
        </p:nvSpPr>
        <p:spPr>
          <a:xfrm>
            <a:off x="4288221" y="844062"/>
            <a:ext cx="7739657"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Govern as a whole body, not as an individual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Set a tone of respect and civility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Focus on listening to and learning from the external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Exercise fiduciary responsibility </a:t>
            </a:r>
            <a:r>
              <a:rPr kumimoji="0" lang="mr-IN"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charset="0"/>
              </a:rPr>
              <a: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duty of care, duty of loyalty, duty of obedience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Focus on strategic planning and leadership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Focus on policy making, not administering </a:t>
            </a:r>
            <a:r>
              <a:rPr kumimoji="0" lang="mr-IN"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charset="0"/>
              </a:rPr>
              <a: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the what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Powerfully delegate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Publicly support the CEO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Hold the CEO accountable through monitoring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Provide a contract with the CEO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Hire and evaluate the CEO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Monitor successes &amp; deficiencies of college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Know the financial status of the college</a:t>
            </a:r>
          </a:p>
        </p:txBody>
      </p:sp>
      <p:sp>
        <p:nvSpPr>
          <p:cNvPr id="6" name="TextBox 5">
            <a:extLst>
              <a:ext uri="{FF2B5EF4-FFF2-40B4-BE49-F238E27FC236}">
                <a16:creationId xmlns:a16="http://schemas.microsoft.com/office/drawing/2014/main" id="{CE55C68E-7FFB-0615-6C9C-011E8120D9F2}"/>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pic>
        <p:nvPicPr>
          <p:cNvPr id="7" name="Picture 6">
            <a:extLst>
              <a:ext uri="{FF2B5EF4-FFF2-40B4-BE49-F238E27FC236}">
                <a16:creationId xmlns:a16="http://schemas.microsoft.com/office/drawing/2014/main" id="{DD139D1A-79ED-5110-70A4-B4EDB480F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12" name="TextBox 11">
            <a:extLst>
              <a:ext uri="{FF2B5EF4-FFF2-40B4-BE49-F238E27FC236}">
                <a16:creationId xmlns:a16="http://schemas.microsoft.com/office/drawing/2014/main" id="{35498105-4415-26ED-39E0-256E8AC8C171}"/>
              </a:ext>
            </a:extLst>
          </p:cNvPr>
          <p:cNvSpPr txBox="1"/>
          <p:nvPr/>
        </p:nvSpPr>
        <p:spPr>
          <a:xfrm>
            <a:off x="4229326" y="152529"/>
            <a:ext cx="7387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Govern Through Policy</a:t>
            </a:r>
          </a:p>
        </p:txBody>
      </p:sp>
    </p:spTree>
    <p:extLst>
      <p:ext uri="{BB962C8B-B14F-4D97-AF65-F5344CB8AC3E}">
        <p14:creationId xmlns:p14="http://schemas.microsoft.com/office/powerpoint/2010/main" val="413925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3" name="Title 22"/>
          <p:cNvSpPr>
            <a:spLocks noGrp="1"/>
          </p:cNvSpPr>
          <p:nvPr>
            <p:ph type="title"/>
          </p:nvPr>
        </p:nvSpPr>
        <p:spPr>
          <a:xfrm>
            <a:off x="836612" y="446985"/>
            <a:ext cx="9535686" cy="568800"/>
          </a:xfrm>
        </p:spPr>
        <p:txBody>
          <a:bodyPr>
            <a:normAutofit fontScale="90000"/>
          </a:bodyPr>
          <a:lstStyle/>
          <a:p>
            <a:r>
              <a:rPr lang="en-US" dirty="0"/>
              <a:t>RESPONSIBILITIES</a:t>
            </a:r>
          </a:p>
        </p:txBody>
      </p:sp>
      <p:sp>
        <p:nvSpPr>
          <p:cNvPr id="7" name="Slide Number Placeholder 6">
            <a:extLst>
              <a:ext uri="{FF2B5EF4-FFF2-40B4-BE49-F238E27FC236}">
                <a16:creationId xmlns:a16="http://schemas.microsoft.com/office/drawing/2014/main" id="{00D88C13-BD59-4A95-A2E9-2D319147AF7C}"/>
              </a:ext>
            </a:extLst>
          </p:cNvPr>
          <p:cNvSpPr>
            <a:spLocks noGrp="1"/>
          </p:cNvSpPr>
          <p:nvPr>
            <p:ph type="sldNum" sz="quarter" idx="12"/>
          </p:nvPr>
        </p:nvSpPr>
        <p:spPr/>
        <p:txBody>
          <a:bodyPr vert="horz" lIns="91440" tIns="45720" rIns="91440" bIns="45720" rtlCol="0" anchor="ctr">
            <a:normAutofit/>
          </a:bodyPr>
          <a:lstStyle/>
          <a:p>
            <a:pPr algn="r">
              <a:spcAft>
                <a:spcPts val="600"/>
              </a:spcAft>
            </a:pPr>
            <a:fld id="{3CE5352E-9B9F-4EDC-8769-7FA3D3F814C7}" type="slidenum">
              <a:rPr lang="en-US" sz="1100">
                <a:solidFill>
                  <a:srgbClr val="898989"/>
                </a:solidFill>
              </a:rPr>
              <a:pPr algn="r">
                <a:spcAft>
                  <a:spcPts val="600"/>
                </a:spcAft>
              </a:pPr>
              <a:t>18</a:t>
            </a:fld>
            <a:endParaRPr lang="en-US" sz="1100" dirty="0">
              <a:solidFill>
                <a:srgbClr val="898989"/>
              </a:solidFill>
            </a:endParaRPr>
          </a:p>
        </p:txBody>
      </p:sp>
      <p:sp>
        <p:nvSpPr>
          <p:cNvPr id="25" name="Text Placeholder 24"/>
          <p:cNvSpPr>
            <a:spLocks noGrp="1"/>
          </p:cNvSpPr>
          <p:nvPr>
            <p:ph type="body" sz="quarter" idx="13"/>
          </p:nvPr>
        </p:nvSpPr>
        <p:spPr>
          <a:xfrm>
            <a:off x="836612" y="1278082"/>
            <a:ext cx="4820533" cy="4759036"/>
          </a:xfrm>
        </p:spPr>
        <p:txBody>
          <a:bodyPr>
            <a:normAutofit fontScale="85000" lnSpcReduction="10000"/>
          </a:bodyPr>
          <a:lstStyle/>
          <a:p>
            <a:pPr>
              <a:buClr>
                <a:srgbClr val="002060"/>
              </a:buClr>
            </a:pPr>
            <a:r>
              <a:rPr lang="en-US" sz="2800" dirty="0"/>
              <a:t>Set standards through policy setting</a:t>
            </a:r>
          </a:p>
          <a:p>
            <a:pPr>
              <a:buClr>
                <a:srgbClr val="002060"/>
              </a:buClr>
            </a:pPr>
            <a:r>
              <a:rPr lang="en-US" sz="2800" dirty="0"/>
              <a:t>Act as a unit with one voice </a:t>
            </a:r>
            <a:r>
              <a:rPr lang="mr-IN" sz="2800" dirty="0"/>
              <a:t>–</a:t>
            </a:r>
            <a:r>
              <a:rPr lang="en-US" sz="2800" dirty="0"/>
              <a:t>no power to act on own</a:t>
            </a:r>
          </a:p>
          <a:p>
            <a:pPr>
              <a:buClr>
                <a:srgbClr val="002060"/>
              </a:buClr>
            </a:pPr>
            <a:r>
              <a:rPr lang="en-US" sz="2800" dirty="0"/>
              <a:t>Work as a member of the board team</a:t>
            </a:r>
          </a:p>
          <a:p>
            <a:pPr>
              <a:buClr>
                <a:srgbClr val="002060"/>
              </a:buClr>
            </a:pPr>
            <a:r>
              <a:rPr lang="en-US" sz="2800" dirty="0"/>
              <a:t>Discourage partisan politics </a:t>
            </a:r>
            <a:r>
              <a:rPr lang="mr-IN" sz="2800" dirty="0"/>
              <a:t>–</a:t>
            </a:r>
            <a:r>
              <a:rPr lang="en-US" sz="2800" dirty="0"/>
              <a:t>allegiance to college not political party</a:t>
            </a:r>
          </a:p>
          <a:p>
            <a:pPr>
              <a:buClr>
                <a:srgbClr val="002060"/>
              </a:buClr>
            </a:pPr>
            <a:r>
              <a:rPr lang="en-US" sz="2800" dirty="0"/>
              <a:t>Represent the public for whom they hold the college in trust</a:t>
            </a:r>
          </a:p>
          <a:p>
            <a:pPr>
              <a:buClr>
                <a:srgbClr val="002060"/>
              </a:buClr>
            </a:pPr>
            <a:r>
              <a:rPr lang="en-US" sz="2800" dirty="0"/>
              <a:t>Govern transparently</a:t>
            </a:r>
          </a:p>
          <a:p>
            <a:pPr>
              <a:buClr>
                <a:srgbClr val="002060"/>
              </a:buClr>
            </a:pPr>
            <a:r>
              <a:rPr lang="en-US" sz="2800" dirty="0"/>
              <a:t>Set the college’s strategic direction</a:t>
            </a:r>
          </a:p>
          <a:p>
            <a:pPr>
              <a:buClr>
                <a:srgbClr val="002060"/>
              </a:buClr>
            </a:pPr>
            <a:r>
              <a:rPr lang="en-US" sz="2800" dirty="0"/>
              <a:t>Employ, evaluate and support the CEO</a:t>
            </a:r>
          </a:p>
          <a:p>
            <a:endParaRPr lang="en-US" dirty="0"/>
          </a:p>
        </p:txBody>
      </p:sp>
      <p:sp>
        <p:nvSpPr>
          <p:cNvPr id="29" name="Text Placeholder 28"/>
          <p:cNvSpPr>
            <a:spLocks noGrp="1"/>
          </p:cNvSpPr>
          <p:nvPr>
            <p:ph type="body" sz="quarter" idx="31"/>
          </p:nvPr>
        </p:nvSpPr>
        <p:spPr>
          <a:xfrm>
            <a:off x="6096000" y="1278082"/>
            <a:ext cx="5220323" cy="4416136"/>
          </a:xfrm>
          <a:solidFill>
            <a:schemeClr val="bg1"/>
          </a:solidFill>
          <a:ln/>
        </p:spPr>
        <p:style>
          <a:lnRef idx="3">
            <a:schemeClr val="lt1"/>
          </a:lnRef>
          <a:fillRef idx="1">
            <a:schemeClr val="accent2"/>
          </a:fillRef>
          <a:effectRef idx="1">
            <a:schemeClr val="accent2"/>
          </a:effectRef>
          <a:fontRef idx="minor">
            <a:schemeClr val="lt1"/>
          </a:fontRef>
        </p:style>
        <p:txBody>
          <a:bodyPr>
            <a:normAutofit lnSpcReduction="10000"/>
          </a:bodyPr>
          <a:lstStyle/>
          <a:p>
            <a:pPr>
              <a:buClr>
                <a:srgbClr val="002060"/>
              </a:buClr>
            </a:pPr>
            <a:r>
              <a:rPr lang="en-US" sz="2400" dirty="0">
                <a:solidFill>
                  <a:schemeClr val="tx1"/>
                </a:solidFill>
              </a:rPr>
              <a:t>Set realistic goals in collaboration with the president</a:t>
            </a:r>
          </a:p>
          <a:p>
            <a:pPr>
              <a:buClr>
                <a:srgbClr val="002060"/>
              </a:buClr>
            </a:pPr>
            <a:r>
              <a:rPr lang="en-US" sz="2400" dirty="0">
                <a:solidFill>
                  <a:schemeClr val="tx1"/>
                </a:solidFill>
              </a:rPr>
              <a:t>Define standards for quality and prudence through policy making</a:t>
            </a:r>
          </a:p>
          <a:p>
            <a:pPr>
              <a:buClr>
                <a:srgbClr val="002060"/>
              </a:buClr>
            </a:pPr>
            <a:r>
              <a:rPr lang="en-US" sz="2400" dirty="0">
                <a:solidFill>
                  <a:schemeClr val="tx1"/>
                </a:solidFill>
              </a:rPr>
              <a:t>Assure fiscal health and stability through establishing policy standards for stewardship of public funds</a:t>
            </a:r>
          </a:p>
          <a:p>
            <a:pPr>
              <a:buClr>
                <a:srgbClr val="002060"/>
              </a:buClr>
            </a:pPr>
            <a:r>
              <a:rPr lang="en-US" sz="2400" dirty="0">
                <a:solidFill>
                  <a:schemeClr val="tx1"/>
                </a:solidFill>
              </a:rPr>
              <a:t>Create a positive climate</a:t>
            </a:r>
          </a:p>
          <a:p>
            <a:pPr>
              <a:buClr>
                <a:srgbClr val="002060"/>
              </a:buClr>
            </a:pPr>
            <a:r>
              <a:rPr lang="en-US" sz="2400" dirty="0">
                <a:solidFill>
                  <a:schemeClr val="tx1"/>
                </a:solidFill>
              </a:rPr>
              <a:t>Monitor institutional performance</a:t>
            </a:r>
          </a:p>
          <a:p>
            <a:pPr>
              <a:buClr>
                <a:srgbClr val="002060"/>
              </a:buClr>
            </a:pPr>
            <a:r>
              <a:rPr lang="en-US" sz="2400" dirty="0">
                <a:solidFill>
                  <a:schemeClr val="tx1"/>
                </a:solidFill>
              </a:rPr>
              <a:t>Support and advocate for the college</a:t>
            </a:r>
          </a:p>
          <a:p>
            <a:pPr>
              <a:buClr>
                <a:srgbClr val="002060"/>
              </a:buClr>
            </a:pPr>
            <a:r>
              <a:rPr lang="en-US" sz="2400" dirty="0">
                <a:solidFill>
                  <a:schemeClr val="tx1"/>
                </a:solidFill>
              </a:rPr>
              <a:t>Make board a priority- do homework, attend college events, be an ambassador</a:t>
            </a:r>
          </a:p>
          <a:p>
            <a:endParaRPr lang="en-US" dirty="0"/>
          </a:p>
        </p:txBody>
      </p:sp>
      <p:pic>
        <p:nvPicPr>
          <p:cNvPr id="9" name="Picture 8">
            <a:extLst>
              <a:ext uri="{FF2B5EF4-FFF2-40B4-BE49-F238E27FC236}">
                <a16:creationId xmlns:a16="http://schemas.microsoft.com/office/drawing/2014/main" id="{3F7CC264-63D6-41D8-BB51-4359A9DD1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2" name="TextBox 1">
            <a:extLst>
              <a:ext uri="{FF2B5EF4-FFF2-40B4-BE49-F238E27FC236}">
                <a16:creationId xmlns:a16="http://schemas.microsoft.com/office/drawing/2014/main" id="{04878089-3FFA-854F-BA05-1A54EE7D8AB1}"/>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1244963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3100" kern="1200" dirty="0">
                <a:solidFill>
                  <a:srgbClr val="FFFFFF"/>
                </a:solidFill>
                <a:latin typeface="+mj-lt"/>
                <a:ea typeface="+mj-ea"/>
                <a:cs typeface="+mj-cs"/>
              </a:rPr>
              <a:t>Policy Categories</a:t>
            </a: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5574323" y="298937"/>
            <a:ext cx="6154615" cy="5912781"/>
          </a:xfrm>
        </p:spPr>
        <p:txBody>
          <a:bodyPr vert="horz" lIns="91440" tIns="45720" rIns="91440" bIns="45720" rtlCol="0" anchor="ctr">
            <a:normAutofit/>
          </a:bodyPr>
          <a:lstStyle/>
          <a:p>
            <a:r>
              <a:rPr lang="en-US" sz="2400" dirty="0">
                <a:solidFill>
                  <a:srgbClr val="000000"/>
                </a:solidFill>
              </a:rPr>
              <a:t>Outcome or Results Policies </a:t>
            </a:r>
            <a:r>
              <a:rPr lang="mr-IN" sz="2400" dirty="0">
                <a:solidFill>
                  <a:srgbClr val="000000"/>
                </a:solidFill>
              </a:rPr>
              <a:t>–</a:t>
            </a:r>
            <a:r>
              <a:rPr lang="en-US" sz="2400" dirty="0">
                <a:solidFill>
                  <a:srgbClr val="000000"/>
                </a:solidFill>
              </a:rPr>
              <a:t> (the “what”) defines what will be produced or offered, for whom and at what cost. Ends are not the services the college provides- they are the </a:t>
            </a:r>
            <a:r>
              <a:rPr lang="en-US" sz="2400" b="1" u="sng" dirty="0">
                <a:solidFill>
                  <a:srgbClr val="000000"/>
                </a:solidFill>
              </a:rPr>
              <a:t>results</a:t>
            </a:r>
            <a:r>
              <a:rPr lang="en-US" sz="2400" dirty="0">
                <a:solidFill>
                  <a:srgbClr val="000000"/>
                </a:solidFill>
              </a:rPr>
              <a:t> of the services. The “means“ )the “how” by which these policies are achieved is the work of the administration, faculty and staff</a:t>
            </a:r>
          </a:p>
          <a:p>
            <a:r>
              <a:rPr lang="en-US" sz="2400" dirty="0">
                <a:solidFill>
                  <a:srgbClr val="000000"/>
                </a:solidFill>
              </a:rPr>
              <a:t>Executive Limitations Policies define the boundaries or parameters for the President and employees within which the must work </a:t>
            </a:r>
          </a:p>
          <a:p>
            <a:r>
              <a:rPr lang="en-US" sz="2400" dirty="0">
                <a:solidFill>
                  <a:srgbClr val="000000"/>
                </a:solidFill>
              </a:rPr>
              <a:t>Governance Process </a:t>
            </a:r>
            <a:r>
              <a:rPr lang="mr-IN" sz="2400" dirty="0">
                <a:solidFill>
                  <a:srgbClr val="000000"/>
                </a:solidFill>
              </a:rPr>
              <a:t>–</a:t>
            </a:r>
            <a:r>
              <a:rPr lang="en-US" sz="2400" dirty="0">
                <a:solidFill>
                  <a:srgbClr val="000000"/>
                </a:solidFill>
              </a:rPr>
              <a:t> roles and responsibilities of the board</a:t>
            </a:r>
          </a:p>
          <a:p>
            <a:r>
              <a:rPr lang="en-US" sz="2400" dirty="0">
                <a:solidFill>
                  <a:srgbClr val="000000"/>
                </a:solidFill>
              </a:rPr>
              <a:t>Board-Staff Relationship Policies describe the delegation to and accountability of the CEO</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000">
                <a:solidFill>
                  <a:srgbClr val="898989"/>
                </a:solidFill>
              </a:rPr>
              <a:pPr>
                <a:spcAft>
                  <a:spcPts val="600"/>
                </a:spcAft>
              </a:pPr>
              <a:t>19</a:t>
            </a:fld>
            <a:endParaRPr lang="en-US" sz="1000" dirty="0">
              <a:solidFill>
                <a:srgbClr val="898989"/>
              </a:solidFill>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3" name="TextBox 2">
            <a:extLst>
              <a:ext uri="{FF2B5EF4-FFF2-40B4-BE49-F238E27FC236}">
                <a16:creationId xmlns:a16="http://schemas.microsoft.com/office/drawing/2014/main" id="{EC03B9D7-E130-C9C2-69E7-7BA51D824C81}"/>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64603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266700" y="76200"/>
            <a:ext cx="9144000" cy="197985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3" indent="0">
              <a:lnSpc>
                <a:spcPct val="170000"/>
              </a:lnSpc>
              <a:spcBef>
                <a:spcPts val="0"/>
              </a:spcBef>
              <a:spcAft>
                <a:spcPts val="600"/>
              </a:spcAft>
              <a:buFont typeface="Arial" panose="020B0604020202020204" pitchFamily="34" charset="0"/>
              <a:buNone/>
              <a:tabLst>
                <a:tab pos="1828800" algn="l"/>
              </a:tabLst>
            </a:pPr>
            <a:r>
              <a:rPr lang="en-US" sz="6000" b="1" dirty="0">
                <a:solidFill>
                  <a:srgbClr val="1A428A"/>
                </a:solidFill>
                <a:latin typeface="+mj-lt"/>
                <a:ea typeface="Franklin Gothic Book" panose="020B0503020102020204" pitchFamily="34" charset="0"/>
                <a:cs typeface="Times New Roman" panose="02020603050405020304" pitchFamily="18" charset="0"/>
              </a:rPr>
              <a:t>New Jersey Community College Virtual Trustee Leadership Academy  </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2" name="Rectangle 11">
            <a:extLst>
              <a:ext uri="{FF2B5EF4-FFF2-40B4-BE49-F238E27FC236}">
                <a16:creationId xmlns:a16="http://schemas.microsoft.com/office/drawing/2014/main" id="{4C021D8A-3027-4E6E-9AEC-B78B21E914BB}"/>
              </a:ext>
            </a:extLst>
          </p:cNvPr>
          <p:cNvSpPr/>
          <p:nvPr/>
        </p:nvSpPr>
        <p:spPr>
          <a:xfrm>
            <a:off x="516747" y="2851311"/>
            <a:ext cx="11446653" cy="2154436"/>
          </a:xfrm>
          <a:prstGeom prst="rect">
            <a:avLst/>
          </a:prstGeom>
        </p:spPr>
        <p:txBody>
          <a:bodyPr wrap="square">
            <a:spAutoFit/>
          </a:bodyPr>
          <a:lstStyle/>
          <a:p>
            <a:r>
              <a:rPr lang="en-US" sz="2200" b="1" dirty="0"/>
              <a:t>Welcome Remarks – Ice Breakers </a:t>
            </a:r>
          </a:p>
          <a:p>
            <a:endParaRPr lang="en-US" sz="2200" dirty="0"/>
          </a:p>
          <a:p>
            <a:r>
              <a:rPr lang="en-US" sz="2200" b="1" dirty="0"/>
              <a:t>Aaron Fichtner</a:t>
            </a:r>
            <a:r>
              <a:rPr lang="en-US" sz="2200" dirty="0"/>
              <a:t>, President, New Jersey Council of County Colleges </a:t>
            </a:r>
          </a:p>
          <a:p>
            <a:r>
              <a:rPr lang="en-US" sz="2400" dirty="0"/>
              <a:t>	</a:t>
            </a:r>
          </a:p>
          <a:p>
            <a:r>
              <a:rPr lang="en-US" sz="2200" b="1" dirty="0"/>
              <a:t>Ken Burke, Facilitator, </a:t>
            </a:r>
            <a:r>
              <a:rPr lang="en-US" sz="2200" dirty="0"/>
              <a:t>ACCT Consultant; Former Trustee, St. Petersburg College, Florida 	</a:t>
            </a:r>
          </a:p>
          <a:p>
            <a:pPr lvl="0"/>
            <a:endParaRPr lang="en-US" sz="2200" dirty="0"/>
          </a:p>
        </p:txBody>
      </p:sp>
      <p:pic>
        <p:nvPicPr>
          <p:cNvPr id="11" name="Picture 10" descr="Logo&#10;&#10;Description automatically generated">
            <a:extLst>
              <a:ext uri="{FF2B5EF4-FFF2-40B4-BE49-F238E27FC236}">
                <a16:creationId xmlns:a16="http://schemas.microsoft.com/office/drawing/2014/main" id="{4C5CC023-A299-4472-872F-C2B161AA3C9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48800" y="5898982"/>
            <a:ext cx="2133600" cy="738224"/>
          </a:xfrm>
          <a:prstGeom prst="rect">
            <a:avLst/>
          </a:prstGeom>
        </p:spPr>
      </p:pic>
      <p:sp>
        <p:nvSpPr>
          <p:cNvPr id="14" name="Slide Number Placeholder 3">
            <a:extLst>
              <a:ext uri="{FF2B5EF4-FFF2-40B4-BE49-F238E27FC236}">
                <a16:creationId xmlns:a16="http://schemas.microsoft.com/office/drawing/2014/main" id="{17A524B3-4D79-49D3-AE71-84B2C79C363C}"/>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a:t>
            </a:r>
          </a:p>
        </p:txBody>
      </p:sp>
    </p:spTree>
    <p:extLst>
      <p:ext uri="{BB962C8B-B14F-4D97-AF65-F5344CB8AC3E}">
        <p14:creationId xmlns:p14="http://schemas.microsoft.com/office/powerpoint/2010/main" val="1718395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3100" kern="1200" dirty="0">
                <a:solidFill>
                  <a:srgbClr val="FFFFFF"/>
                </a:solidFill>
                <a:latin typeface="+mj-lt"/>
                <a:ea typeface="+mj-ea"/>
                <a:cs typeface="+mj-cs"/>
              </a:rPr>
              <a:t>Board Power</a:t>
            </a: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a:bodyPr>
          <a:lstStyle/>
          <a:p>
            <a:pPr>
              <a:buClr>
                <a:srgbClr val="002060"/>
              </a:buClr>
            </a:pPr>
            <a:r>
              <a:rPr lang="en-US" sz="2400" dirty="0"/>
              <a:t>The board’s power lies in its policy making role</a:t>
            </a:r>
          </a:p>
          <a:p>
            <a:pPr>
              <a:buClr>
                <a:srgbClr val="002060"/>
              </a:buClr>
            </a:pPr>
            <a:endParaRPr lang="en-US" sz="2400" dirty="0"/>
          </a:p>
          <a:p>
            <a:pPr>
              <a:buClr>
                <a:srgbClr val="002060"/>
              </a:buClr>
            </a:pPr>
            <a:r>
              <a:rPr lang="en-US" sz="2400" dirty="0"/>
              <a:t>If the board believes the college is moving in the wrong direction that can be rectified through developing new policy or adding executive limitations</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000">
                <a:solidFill>
                  <a:srgbClr val="898989"/>
                </a:solidFill>
              </a:rPr>
              <a:pPr>
                <a:spcAft>
                  <a:spcPts val="600"/>
                </a:spcAft>
              </a:pPr>
              <a:t>20</a:t>
            </a:fld>
            <a:endParaRPr lang="en-US" sz="1000" dirty="0">
              <a:solidFill>
                <a:srgbClr val="898989"/>
              </a:solidFill>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3" name="TextBox 2">
            <a:extLst>
              <a:ext uri="{FF2B5EF4-FFF2-40B4-BE49-F238E27FC236}">
                <a16:creationId xmlns:a16="http://schemas.microsoft.com/office/drawing/2014/main" id="{3BCD8231-D30B-2BB4-5EC5-BD99E6474132}"/>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3228878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2800" dirty="0">
                <a:solidFill>
                  <a:schemeClr val="tx2"/>
                </a:solidFill>
              </a:rPr>
              <a:t>What is Governing through policy?</a:t>
            </a:r>
            <a:endParaRPr lang="en-US" sz="3100" kern="1200" dirty="0">
              <a:solidFill>
                <a:schemeClr val="tx2"/>
              </a:solidFill>
            </a:endParaRP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a:bodyPr>
          <a:lstStyle/>
          <a:p>
            <a:pPr>
              <a:buClr>
                <a:srgbClr val="002060"/>
              </a:buClr>
            </a:pPr>
            <a:r>
              <a:rPr lang="en-US" sz="2400" dirty="0"/>
              <a:t>Three Principles:</a:t>
            </a:r>
          </a:p>
          <a:p>
            <a:pPr>
              <a:buClr>
                <a:srgbClr val="002060"/>
              </a:buClr>
            </a:pPr>
            <a:endParaRPr lang="en-US" sz="1800" dirty="0"/>
          </a:p>
          <a:p>
            <a:pPr>
              <a:buClr>
                <a:srgbClr val="002060"/>
              </a:buClr>
            </a:pPr>
            <a:r>
              <a:rPr lang="en-US" sz="2400" dirty="0"/>
              <a:t>Board decisions are predominantly policy decisions - Look at all issues through a policy lens (the “what”) leaving the “how” to administration</a:t>
            </a:r>
          </a:p>
          <a:p>
            <a:pPr>
              <a:buClr>
                <a:srgbClr val="002060"/>
              </a:buClr>
            </a:pPr>
            <a:r>
              <a:rPr lang="en-US" sz="2400" dirty="0"/>
              <a:t>Policies are broad statements that set direction and standards for college operations</a:t>
            </a:r>
          </a:p>
          <a:p>
            <a:pPr>
              <a:buClr>
                <a:srgbClr val="002060"/>
              </a:buClr>
            </a:pPr>
            <a:r>
              <a:rPr lang="en-US" sz="2400" dirty="0"/>
              <a:t>Boards define and delegate </a:t>
            </a:r>
            <a:r>
              <a:rPr lang="mr-IN" sz="2400" dirty="0"/>
              <a:t>–</a:t>
            </a:r>
            <a:r>
              <a:rPr lang="en-US" sz="2400" dirty="0"/>
              <a:t> identify the direction up-front and parameters within which the staff operates</a:t>
            </a: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000">
                <a:solidFill>
                  <a:srgbClr val="898989"/>
                </a:solidFill>
              </a:rPr>
              <a:pPr>
                <a:spcAft>
                  <a:spcPts val="600"/>
                </a:spcAft>
              </a:pPr>
              <a:t>21</a:t>
            </a:fld>
            <a:endParaRPr lang="en-US" sz="1000" dirty="0">
              <a:solidFill>
                <a:srgbClr val="898989"/>
              </a:solidFill>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3" name="TextBox 2">
            <a:extLst>
              <a:ext uri="{FF2B5EF4-FFF2-40B4-BE49-F238E27FC236}">
                <a16:creationId xmlns:a16="http://schemas.microsoft.com/office/drawing/2014/main" id="{CDB409F2-B323-A4FB-19DF-6F74796A7877}"/>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96683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40079" y="2053641"/>
            <a:ext cx="4037429" cy="2760098"/>
          </a:xfrm>
        </p:spPr>
        <p:txBody>
          <a:bodyPr vert="horz" lIns="91440" tIns="45720" rIns="91440" bIns="45720" rtlCol="0" anchor="ctr">
            <a:normAutofit/>
          </a:bodyPr>
          <a:lstStyle/>
          <a:p>
            <a:r>
              <a:rPr lang="en-US" sz="3200" dirty="0">
                <a:solidFill>
                  <a:schemeClr val="bg1"/>
                </a:solidFill>
              </a:rPr>
              <a:t>Board Role in Policy Making</a:t>
            </a:r>
            <a:endParaRPr lang="en-US" sz="3100" kern="1200" dirty="0">
              <a:solidFill>
                <a:schemeClr val="bg1"/>
              </a:solidFill>
            </a:endParaRP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lnSpcReduction="10000"/>
          </a:bodyPr>
          <a:lstStyle/>
          <a:p>
            <a:r>
              <a:rPr lang="en-US" sz="2400" dirty="0">
                <a:solidFill>
                  <a:schemeClr val="accent6">
                    <a:lumMod val="75000"/>
                  </a:schemeClr>
                </a:solidFill>
              </a:rPr>
              <a:t>Establish a thoughtful and public policy making process</a:t>
            </a:r>
          </a:p>
          <a:p>
            <a:r>
              <a:rPr lang="en-US" sz="2400" dirty="0">
                <a:solidFill>
                  <a:schemeClr val="accent6">
                    <a:lumMod val="75000"/>
                  </a:schemeClr>
                </a:solidFill>
              </a:rPr>
              <a:t>Analyze policy proposals in light of ethical and legal standards</a:t>
            </a:r>
          </a:p>
          <a:p>
            <a:r>
              <a:rPr lang="en-US" sz="2400" dirty="0">
                <a:solidFill>
                  <a:schemeClr val="accent6">
                    <a:lumMod val="75000"/>
                  </a:schemeClr>
                </a:solidFill>
              </a:rPr>
              <a:t>Assure multiple perspectives have been considered</a:t>
            </a:r>
          </a:p>
          <a:p>
            <a:r>
              <a:rPr lang="en-US" sz="2400" dirty="0">
                <a:solidFill>
                  <a:schemeClr val="accent6">
                    <a:lumMod val="75000"/>
                  </a:schemeClr>
                </a:solidFill>
              </a:rPr>
              <a:t>Adopt broad policies that provide visionary direction and establish clear parameters</a:t>
            </a:r>
          </a:p>
          <a:p>
            <a:r>
              <a:rPr lang="en-US" sz="2400" dirty="0">
                <a:solidFill>
                  <a:schemeClr val="accent6">
                    <a:lumMod val="75000"/>
                  </a:schemeClr>
                </a:solidFill>
              </a:rPr>
              <a:t>Monitor policy implementation</a:t>
            </a:r>
          </a:p>
          <a:p>
            <a:r>
              <a:rPr lang="en-US" sz="2400" dirty="0">
                <a:solidFill>
                  <a:schemeClr val="accent6">
                    <a:lumMod val="75000"/>
                  </a:schemeClr>
                </a:solidFill>
              </a:rPr>
              <a:t>Ensure the policy is periodically reviewed and updated</a:t>
            </a:r>
          </a:p>
          <a:p>
            <a:r>
              <a:rPr lang="en-US" sz="2400" dirty="0">
                <a:solidFill>
                  <a:schemeClr val="accent6">
                    <a:lumMod val="75000"/>
                  </a:schemeClr>
                </a:solidFill>
              </a:rPr>
              <a:t>Center policy making on creating positive impacts on students and the community</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000">
                <a:solidFill>
                  <a:srgbClr val="898989"/>
                </a:solidFill>
              </a:rPr>
              <a:pPr>
                <a:spcAft>
                  <a:spcPts val="600"/>
                </a:spcAft>
              </a:pPr>
              <a:t>22</a:t>
            </a:fld>
            <a:endParaRPr lang="en-US" sz="1000" dirty="0">
              <a:solidFill>
                <a:srgbClr val="898989"/>
              </a:solidFill>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143423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246186" y="2053641"/>
            <a:ext cx="4818183" cy="2760098"/>
          </a:xfrm>
        </p:spPr>
        <p:txBody>
          <a:bodyPr vert="horz" lIns="91440" tIns="45720" rIns="91440" bIns="45720" rtlCol="0" anchor="ctr">
            <a:normAutofit/>
          </a:bodyPr>
          <a:lstStyle/>
          <a:p>
            <a:r>
              <a:rPr lang="en-US" sz="3200" dirty="0">
                <a:solidFill>
                  <a:schemeClr val="bg1"/>
                </a:solidFill>
              </a:rPr>
              <a:t>CEO’s Role in Policy Making</a:t>
            </a:r>
            <a:endParaRPr lang="en-US" sz="3100" kern="1200" dirty="0">
              <a:solidFill>
                <a:schemeClr val="bg1"/>
              </a:solidFill>
            </a:endParaRP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a:bodyPr>
          <a:lstStyle/>
          <a:p>
            <a:r>
              <a:rPr lang="en-US" sz="2400" dirty="0">
                <a:solidFill>
                  <a:schemeClr val="accent6">
                    <a:lumMod val="75000"/>
                  </a:schemeClr>
                </a:solidFill>
              </a:rPr>
              <a:t>Help define and manage  a thoughtful and public policymaking process</a:t>
            </a:r>
          </a:p>
          <a:p>
            <a:r>
              <a:rPr lang="en-US" sz="2400" dirty="0">
                <a:solidFill>
                  <a:schemeClr val="accent6">
                    <a:lumMod val="75000"/>
                  </a:schemeClr>
                </a:solidFill>
              </a:rPr>
              <a:t>Provide  policy analyses and present alternatives for board discussion </a:t>
            </a:r>
          </a:p>
          <a:p>
            <a:r>
              <a:rPr lang="en-US" sz="2400" dirty="0">
                <a:solidFill>
                  <a:schemeClr val="accent6">
                    <a:lumMod val="75000"/>
                  </a:schemeClr>
                </a:solidFill>
              </a:rPr>
              <a:t>Alert the board to political ramifications of proposed policy alternatives</a:t>
            </a:r>
          </a:p>
          <a:p>
            <a:r>
              <a:rPr lang="en-US" sz="2400" dirty="0">
                <a:solidFill>
                  <a:schemeClr val="accent6">
                    <a:lumMod val="75000"/>
                  </a:schemeClr>
                </a:solidFill>
              </a:rPr>
              <a:t>Provides information that enables the board to monitor policy implementation</a:t>
            </a:r>
          </a:p>
          <a:p>
            <a:r>
              <a:rPr lang="en-US" sz="2400" dirty="0">
                <a:solidFill>
                  <a:schemeClr val="accent6">
                    <a:lumMod val="75000"/>
                  </a:schemeClr>
                </a:solidFill>
              </a:rPr>
              <a:t>Ensures the board regularly evaluates and updates its policies</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000">
                <a:solidFill>
                  <a:srgbClr val="898989"/>
                </a:solidFill>
              </a:rPr>
              <a:pPr>
                <a:spcAft>
                  <a:spcPts val="600"/>
                </a:spcAft>
              </a:pPr>
              <a:t>23</a:t>
            </a:fld>
            <a:endParaRPr lang="en-US" sz="1000" dirty="0">
              <a:solidFill>
                <a:srgbClr val="898989"/>
              </a:solidFill>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3210251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094105" y="802955"/>
            <a:ext cx="4977976" cy="691737"/>
          </a:xfrm>
        </p:spPr>
        <p:txBody>
          <a:bodyPr vert="horz" lIns="91440" tIns="45720" rIns="91440" bIns="45720" rtlCol="0" anchor="ctr">
            <a:normAutofit/>
          </a:bodyPr>
          <a:lstStyle/>
          <a:p>
            <a:r>
              <a:rPr lang="en-US" sz="3100" b="0" kern="1200" dirty="0">
                <a:solidFill>
                  <a:schemeClr val="accent6">
                    <a:lumMod val="75000"/>
                  </a:schemeClr>
                </a:solidFill>
              </a:rPr>
              <a:t>SUMMARY</a:t>
            </a:r>
          </a:p>
        </p:txBody>
      </p:sp>
      <p:sp>
        <p:nvSpPr>
          <p:cNvPr id="1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descr="Group">
            <a:extLst>
              <a:ext uri="{FF2B5EF4-FFF2-40B4-BE49-F238E27FC236}">
                <a16:creationId xmlns:a16="http://schemas.microsoft.com/office/drawing/2014/main" id="{548531C2-1737-4AC2-AA22-F8116246018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2110154"/>
            <a:ext cx="4977578" cy="3950817"/>
          </a:xfrm>
        </p:spPr>
        <p:txBody>
          <a:bodyPr vert="horz" lIns="91440" tIns="45720" rIns="91440" bIns="45720" rtlCol="0" anchor="ctr">
            <a:normAutofit/>
          </a:bodyPr>
          <a:lstStyle/>
          <a:p>
            <a:pPr marL="0" indent="0">
              <a:buNone/>
            </a:pPr>
            <a:endParaRPr lang="en-US" sz="2000" dirty="0">
              <a:solidFill>
                <a:srgbClr val="000000"/>
              </a:solidFill>
            </a:endParaRPr>
          </a:p>
          <a:p>
            <a:pPr marL="0" indent="-228600">
              <a:buFont typeface="Arial" panose="020B0604020202020204" pitchFamily="34" charset="0"/>
              <a:buChar char="•"/>
            </a:pPr>
            <a:endParaRPr lang="en-US" sz="2000" dirty="0">
              <a:solidFill>
                <a:srgbClr val="000000"/>
              </a:solidFill>
            </a:endParaRPr>
          </a:p>
          <a:p>
            <a:pPr marL="0" indent="0">
              <a:buNone/>
            </a:pPr>
            <a:endParaRPr lang="en-US" sz="20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3CE5352E-9B9F-4EDC-8769-7FA3D3F814C7}" type="slidenum">
              <a:rPr lang="en-US" sz="1100">
                <a:solidFill>
                  <a:srgbClr val="898989"/>
                </a:solidFill>
              </a:rPr>
              <a:pPr>
                <a:spcAft>
                  <a:spcPts val="600"/>
                </a:spcAft>
              </a:pPr>
              <a:t>24</a:t>
            </a:fld>
            <a:endParaRPr lang="en-US" sz="1100" dirty="0">
              <a:solidFill>
                <a:srgbClr val="898989"/>
              </a:solidFill>
            </a:endParaRPr>
          </a:p>
        </p:txBody>
      </p:sp>
      <p:pic>
        <p:nvPicPr>
          <p:cNvPr id="9" name="Picture 8">
            <a:extLst>
              <a:ext uri="{FF2B5EF4-FFF2-40B4-BE49-F238E27FC236}">
                <a16:creationId xmlns:a16="http://schemas.microsoft.com/office/drawing/2014/main" id="{D55C4AC6-E300-4A67-93F5-93A2893CCA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3" name="Rectangle 2"/>
          <p:cNvSpPr/>
          <p:nvPr/>
        </p:nvSpPr>
        <p:spPr>
          <a:xfrm>
            <a:off x="6065128" y="2690336"/>
            <a:ext cx="5663810" cy="3046988"/>
          </a:xfrm>
          <a:prstGeom prst="rect">
            <a:avLst/>
          </a:prstGeom>
        </p:spPr>
        <p:txBody>
          <a:bodyPr wrap="square">
            <a:spAutoFit/>
          </a:bodyPr>
          <a:lstStyle/>
          <a:p>
            <a:r>
              <a:rPr lang="en-US" sz="2400" dirty="0">
                <a:solidFill>
                  <a:srgbClr val="002060"/>
                </a:solidFill>
              </a:rPr>
              <a:t>Policies are the voice of the board</a:t>
            </a:r>
          </a:p>
          <a:p>
            <a:endParaRPr lang="en-US" sz="2400" dirty="0">
              <a:solidFill>
                <a:srgbClr val="002060"/>
              </a:solidFill>
            </a:endParaRPr>
          </a:p>
          <a:p>
            <a:r>
              <a:rPr lang="en-US" sz="2400" dirty="0">
                <a:solidFill>
                  <a:srgbClr val="002060"/>
                </a:solidFill>
              </a:rPr>
              <a:t>They are living statements that frame the work of the board and the staff</a:t>
            </a:r>
          </a:p>
          <a:p>
            <a:endParaRPr lang="en-US" sz="2400" dirty="0">
              <a:solidFill>
                <a:srgbClr val="002060"/>
              </a:solidFill>
            </a:endParaRPr>
          </a:p>
          <a:p>
            <a:r>
              <a:rPr lang="en-US" sz="2400" dirty="0">
                <a:solidFill>
                  <a:srgbClr val="002060"/>
                </a:solidFill>
              </a:rPr>
              <a:t>Policies must be used by the board and staff </a:t>
            </a:r>
            <a:r>
              <a:rPr lang="mr-IN" sz="2400" dirty="0">
                <a:solidFill>
                  <a:srgbClr val="002060"/>
                </a:solidFill>
              </a:rPr>
              <a:t>–</a:t>
            </a:r>
            <a:r>
              <a:rPr lang="en-US" sz="2400" dirty="0">
                <a:solidFill>
                  <a:srgbClr val="002060"/>
                </a:solidFill>
              </a:rPr>
              <a:t> policy implications are discussed when issues are being explored</a:t>
            </a:r>
          </a:p>
        </p:txBody>
      </p:sp>
      <p:sp>
        <p:nvSpPr>
          <p:cNvPr id="4" name="TextBox 3">
            <a:extLst>
              <a:ext uri="{FF2B5EF4-FFF2-40B4-BE49-F238E27FC236}">
                <a16:creationId xmlns:a16="http://schemas.microsoft.com/office/drawing/2014/main" id="{82A5EC14-A4D6-9BB0-9A89-D2F2C92F2813}"/>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39488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7EFA5-F859-C760-FF31-4FD73BCA8A78}"/>
              </a:ext>
            </a:extLst>
          </p:cNvPr>
          <p:cNvSpPr>
            <a:spLocks noGrp="1"/>
          </p:cNvSpPr>
          <p:nvPr>
            <p:ph type="title"/>
          </p:nvPr>
        </p:nvSpPr>
        <p:spPr>
          <a:xfrm>
            <a:off x="997527" y="1104680"/>
            <a:ext cx="2857500" cy="568800"/>
          </a:xfrm>
        </p:spPr>
        <p:txBody>
          <a:bodyPr/>
          <a:lstStyle/>
          <a:p>
            <a:r>
              <a:rPr lang="en-US" dirty="0">
                <a:solidFill>
                  <a:srgbClr val="000000"/>
                </a:solidFill>
              </a:rPr>
              <a:t>GOVERNANCE</a:t>
            </a:r>
          </a:p>
        </p:txBody>
      </p:sp>
      <p:sp>
        <p:nvSpPr>
          <p:cNvPr id="7" name="Flowchart: Connector 6">
            <a:extLst>
              <a:ext uri="{FF2B5EF4-FFF2-40B4-BE49-F238E27FC236}">
                <a16:creationId xmlns:a16="http://schemas.microsoft.com/office/drawing/2014/main" id="{0A931F6B-2603-FDE9-9820-8DB4C331F96E}"/>
              </a:ext>
            </a:extLst>
          </p:cNvPr>
          <p:cNvSpPr/>
          <p:nvPr/>
        </p:nvSpPr>
        <p:spPr>
          <a:xfrm>
            <a:off x="592282" y="1828800"/>
            <a:ext cx="3844635" cy="3740727"/>
          </a:xfrm>
          <a:prstGeom prst="flowChartConnector">
            <a:avLst/>
          </a:prstGeom>
          <a:solidFill>
            <a:schemeClr val="bg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Statutory</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Fiduciary</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Policy Making</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Direction</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Delegation</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Oversight/Monitoring</a:t>
            </a:r>
          </a:p>
          <a:p>
            <a:pPr marL="2857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000" b="0" i="0" u="none" strike="noStrike" kern="1200" cap="none" spc="-80" normalizeH="0" baseline="0" noProof="0" dirty="0">
                <a:ln>
                  <a:noFill/>
                </a:ln>
                <a:solidFill>
                  <a:srgbClr val="000000"/>
                </a:solidFill>
                <a:effectLst/>
                <a:uLnTx/>
                <a:uFillTx/>
                <a:latin typeface="Calibri" panose="020F0502020204030204"/>
                <a:ea typeface="+mn-ea"/>
                <a:cs typeface="+mn-cs"/>
              </a:rPr>
              <a:t>Support and Protection </a:t>
            </a:r>
          </a:p>
        </p:txBody>
      </p:sp>
      <p:sp>
        <p:nvSpPr>
          <p:cNvPr id="10" name="Flowchart: Connector 9">
            <a:extLst>
              <a:ext uri="{FF2B5EF4-FFF2-40B4-BE49-F238E27FC236}">
                <a16:creationId xmlns:a16="http://schemas.microsoft.com/office/drawing/2014/main" id="{BD5811A7-C3A0-1717-5BDA-5082B4688E0E}"/>
              </a:ext>
            </a:extLst>
          </p:cNvPr>
          <p:cNvSpPr/>
          <p:nvPr/>
        </p:nvSpPr>
        <p:spPr>
          <a:xfrm>
            <a:off x="4173682" y="1828799"/>
            <a:ext cx="3844635" cy="3740727"/>
          </a:xfrm>
          <a:prstGeom prst="flowChartConnector">
            <a:avLst/>
          </a:prstGeom>
          <a:solidFill>
            <a:schemeClr val="bg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Strategic Planning</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Advocacy </a:t>
            </a:r>
          </a:p>
        </p:txBody>
      </p:sp>
      <p:sp>
        <p:nvSpPr>
          <p:cNvPr id="11" name="Flowchart: Connector 10">
            <a:extLst>
              <a:ext uri="{FF2B5EF4-FFF2-40B4-BE49-F238E27FC236}">
                <a16:creationId xmlns:a16="http://schemas.microsoft.com/office/drawing/2014/main" id="{F833D490-59D4-42CA-2D78-6E154BF59859}"/>
              </a:ext>
            </a:extLst>
          </p:cNvPr>
          <p:cNvSpPr/>
          <p:nvPr/>
        </p:nvSpPr>
        <p:spPr>
          <a:xfrm>
            <a:off x="7391400" y="1842655"/>
            <a:ext cx="3844635" cy="3740727"/>
          </a:xfrm>
          <a:prstGeom prst="flowChartConnector">
            <a:avLst/>
          </a:prstGeom>
          <a:solidFill>
            <a:schemeClr val="bg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Administration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Management</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Day-to-day Guidance</a:t>
            </a:r>
          </a:p>
        </p:txBody>
      </p:sp>
      <p:sp>
        <p:nvSpPr>
          <p:cNvPr id="12" name="Title 2">
            <a:extLst>
              <a:ext uri="{FF2B5EF4-FFF2-40B4-BE49-F238E27FC236}">
                <a16:creationId xmlns:a16="http://schemas.microsoft.com/office/drawing/2014/main" id="{E4AC4421-88FE-B1FE-2370-6B7C399ECD5B}"/>
              </a:ext>
            </a:extLst>
          </p:cNvPr>
          <p:cNvSpPr txBox="1">
            <a:spLocks/>
          </p:cNvSpPr>
          <p:nvPr/>
        </p:nvSpPr>
        <p:spPr>
          <a:xfrm>
            <a:off x="8018317" y="1104680"/>
            <a:ext cx="3474028" cy="568800"/>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a:ea typeface="+mj-ea"/>
                <a:cs typeface="+mj-cs"/>
              </a:rPr>
              <a:t>ADMINISTRATION</a:t>
            </a:r>
          </a:p>
        </p:txBody>
      </p:sp>
      <p:sp>
        <p:nvSpPr>
          <p:cNvPr id="13" name="Title 2">
            <a:extLst>
              <a:ext uri="{FF2B5EF4-FFF2-40B4-BE49-F238E27FC236}">
                <a16:creationId xmlns:a16="http://schemas.microsoft.com/office/drawing/2014/main" id="{4B22A203-C611-38C9-DFA6-1C56A2D22278}"/>
              </a:ext>
            </a:extLst>
          </p:cNvPr>
          <p:cNvSpPr txBox="1">
            <a:spLocks/>
          </p:cNvSpPr>
          <p:nvPr/>
        </p:nvSpPr>
        <p:spPr>
          <a:xfrm>
            <a:off x="4436916" y="1104680"/>
            <a:ext cx="3127666" cy="568800"/>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a:ea typeface="+mj-ea"/>
                <a:cs typeface="+mj-cs"/>
              </a:rPr>
              <a:t>CONSULTATION</a:t>
            </a:r>
          </a:p>
        </p:txBody>
      </p:sp>
      <p:sp>
        <p:nvSpPr>
          <p:cNvPr id="14" name="TextBox 13">
            <a:extLst>
              <a:ext uri="{FF2B5EF4-FFF2-40B4-BE49-F238E27FC236}">
                <a16:creationId xmlns:a16="http://schemas.microsoft.com/office/drawing/2014/main" id="{220D5C1B-2533-B751-7432-823C25EDB89D}"/>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5779"/>
                </a:solidFill>
                <a:effectLst/>
                <a:uLnTx/>
                <a:uFillTx/>
                <a:latin typeface="Calibri" panose="020F0502020204030204"/>
                <a:ea typeface="+mn-ea"/>
                <a:cs typeface="+mn-cs"/>
              </a:rPr>
              <a:t>©ACCT 2024 | Please do not reproduce without permission.</a:t>
            </a:r>
          </a:p>
        </p:txBody>
      </p:sp>
      <p:pic>
        <p:nvPicPr>
          <p:cNvPr id="15" name="Picture 14">
            <a:extLst>
              <a:ext uri="{FF2B5EF4-FFF2-40B4-BE49-F238E27FC236}">
                <a16:creationId xmlns:a16="http://schemas.microsoft.com/office/drawing/2014/main" id="{91BC18B4-CFCD-DD02-0D4E-3FFA25A4ED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1686395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5000" y="640823"/>
            <a:ext cx="3418659" cy="5583148"/>
          </a:xfrm>
        </p:spPr>
        <p:txBody>
          <a:bodyPr anchor="ctr">
            <a:normAutofit/>
          </a:bodyPr>
          <a:lstStyle/>
          <a:p>
            <a:r>
              <a:rPr lang="en-US" sz="5400" dirty="0">
                <a:latin typeface="Arial" charset="0"/>
                <a:ea typeface="Arial" charset="0"/>
                <a:cs typeface="Arial" charset="0"/>
              </a:rPr>
              <a:t>Board Role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5528037F-321E-CBD0-485B-459F9B42E910}"/>
              </a:ext>
            </a:extLst>
          </p:cNvPr>
          <p:cNvGraphicFramePr>
            <a:graphicFrameLocks noGrp="1"/>
          </p:cNvGraphicFramePr>
          <p:nvPr>
            <p:ph idx="1"/>
            <p:extLst>
              <p:ext uri="{D42A27DB-BD31-4B8C-83A1-F6EECF244321}">
                <p14:modId xmlns:p14="http://schemas.microsoft.com/office/powerpoint/2010/main" val="144924691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648018" y="5356579"/>
            <a:ext cx="1694556" cy="8673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charset="0"/>
                <a:ea typeface="Arial" charset="0"/>
                <a:cs typeface="Arial" charset="0"/>
              </a:rPr>
              <a:t>Monitor</a:t>
            </a:r>
          </a:p>
        </p:txBody>
      </p:sp>
      <p:pic>
        <p:nvPicPr>
          <p:cNvPr id="7" name="Picture 6">
            <a:extLst>
              <a:ext uri="{FF2B5EF4-FFF2-40B4-BE49-F238E27FC236}">
                <a16:creationId xmlns:a16="http://schemas.microsoft.com/office/drawing/2014/main" id="{3F7CC264-63D6-41D8-BB51-4359A9DD1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4" name="TextBox 3">
            <a:extLst>
              <a:ext uri="{FF2B5EF4-FFF2-40B4-BE49-F238E27FC236}">
                <a16:creationId xmlns:a16="http://schemas.microsoft.com/office/drawing/2014/main" id="{A9C30BDC-0A0D-226A-355E-907C1862A9E9}"/>
              </a:ext>
            </a:extLst>
          </p:cNvPr>
          <p:cNvSpPr txBox="1"/>
          <p:nvPr/>
        </p:nvSpPr>
        <p:spPr>
          <a:xfrm>
            <a:off x="7364188" y="6599796"/>
            <a:ext cx="33185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5779"/>
                </a:solidFill>
                <a:effectLst/>
                <a:uLnTx/>
                <a:uFillTx/>
                <a:latin typeface="Calibri" panose="020F0502020204030204"/>
                <a:ea typeface="+mn-ea"/>
                <a:cs typeface="+mn-cs"/>
              </a:rPr>
              <a:t>©ACCT 2024 | Please do not reproduce without permission.</a:t>
            </a:r>
          </a:p>
        </p:txBody>
      </p:sp>
    </p:spTree>
    <p:extLst>
      <p:ext uri="{BB962C8B-B14F-4D97-AF65-F5344CB8AC3E}">
        <p14:creationId xmlns:p14="http://schemas.microsoft.com/office/powerpoint/2010/main" val="406335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518159" y="708025"/>
            <a:ext cx="6050279" cy="1209675"/>
          </a:xfrm>
        </p:spPr>
        <p:txBody>
          <a:bodyPr vert="horz" lIns="91440" tIns="45720" rIns="91440" bIns="45720" rtlCol="0" anchor="ctr">
            <a:normAutofit/>
          </a:bodyPr>
          <a:lstStyle/>
          <a:p>
            <a:r>
              <a:rPr lang="en-US" sz="4400" dirty="0"/>
              <a:t>Set up for Success</a:t>
            </a:r>
          </a:p>
        </p:txBody>
      </p:sp>
      <p:cxnSp>
        <p:nvCxnSpPr>
          <p:cNvPr id="24" name="Straight Arrow Connector 1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381000" y="2316480"/>
            <a:ext cx="6324599" cy="4541519"/>
          </a:xfrm>
        </p:spPr>
        <p:txBody>
          <a:bodyPr vert="horz" lIns="91440" tIns="45720" rIns="91440" bIns="45720" rtlCol="0">
            <a:noAutofit/>
          </a:bodyPr>
          <a:lstStyle/>
          <a:p>
            <a:pPr marL="0" indent="0">
              <a:spcBef>
                <a:spcPts val="0"/>
              </a:spcBef>
              <a:buClr>
                <a:srgbClr val="002060"/>
              </a:buClr>
              <a:buNone/>
            </a:pPr>
            <a:endParaRPr lang="en-US" sz="1200" dirty="0">
              <a:solidFill>
                <a:srgbClr val="002060"/>
              </a:solidFill>
            </a:endParaRPr>
          </a:p>
          <a:p>
            <a:pPr>
              <a:spcBef>
                <a:spcPts val="1200"/>
              </a:spcBef>
              <a:buClr>
                <a:srgbClr val="002060"/>
              </a:buClr>
            </a:pPr>
            <a:r>
              <a:rPr lang="en-US" sz="3200" dirty="0">
                <a:solidFill>
                  <a:srgbClr val="002060"/>
                </a:solidFill>
              </a:rPr>
              <a:t>Good Board Governance</a:t>
            </a:r>
          </a:p>
          <a:p>
            <a:pPr>
              <a:spcBef>
                <a:spcPts val="1200"/>
              </a:spcBef>
              <a:buClr>
                <a:srgbClr val="002060"/>
              </a:buClr>
            </a:pPr>
            <a:r>
              <a:rPr lang="en-US" sz="3200" dirty="0">
                <a:solidFill>
                  <a:srgbClr val="002060"/>
                </a:solidFill>
              </a:rPr>
              <a:t>Effective Board/President Relations</a:t>
            </a:r>
          </a:p>
          <a:p>
            <a:pPr>
              <a:spcBef>
                <a:spcPts val="1200"/>
              </a:spcBef>
              <a:buClr>
                <a:srgbClr val="002060"/>
              </a:buClr>
            </a:pPr>
            <a:r>
              <a:rPr lang="en-US" sz="3200" dirty="0">
                <a:solidFill>
                  <a:srgbClr val="002060"/>
                </a:solidFill>
              </a:rPr>
              <a:t>Clear expectations and strategic priorities</a:t>
            </a:r>
          </a:p>
          <a:p>
            <a:pPr>
              <a:spcBef>
                <a:spcPts val="1200"/>
              </a:spcBef>
              <a:buClr>
                <a:srgbClr val="002060"/>
              </a:buClr>
            </a:pPr>
            <a:r>
              <a:rPr lang="en-US" sz="3200" dirty="0">
                <a:solidFill>
                  <a:srgbClr val="002060"/>
                </a:solidFill>
              </a:rPr>
              <a:t>Agreed upon evaluation system</a:t>
            </a:r>
          </a:p>
          <a:p>
            <a:pPr>
              <a:spcBef>
                <a:spcPts val="1200"/>
              </a:spcBef>
              <a:buClr>
                <a:srgbClr val="002060"/>
              </a:buClr>
            </a:pPr>
            <a:r>
              <a:rPr lang="en-US" sz="3200" dirty="0">
                <a:solidFill>
                  <a:srgbClr val="002060"/>
                </a:solidFill>
              </a:rPr>
              <a:t>Communication Protocols</a:t>
            </a:r>
          </a:p>
          <a:p>
            <a:pPr>
              <a:spcBef>
                <a:spcPts val="1200"/>
              </a:spcBef>
              <a:buClr>
                <a:srgbClr val="002060"/>
              </a:buClr>
            </a:pPr>
            <a:r>
              <a:rPr lang="en-US" sz="3200" dirty="0">
                <a:solidFill>
                  <a:srgbClr val="002060"/>
                </a:solidFill>
              </a:rPr>
              <a:t>Identifying what support looks like</a:t>
            </a:r>
          </a:p>
          <a:p>
            <a:pPr indent="-228600">
              <a:buFont typeface="Arial" panose="020B0604020202020204" pitchFamily="34" charset="0"/>
              <a:buChar char="•"/>
            </a:pPr>
            <a:endParaRPr lang="en-US" sz="3200" dirty="0"/>
          </a:p>
        </p:txBody>
      </p:sp>
      <p:pic>
        <p:nvPicPr>
          <p:cNvPr id="15" name="Picture Placeholder 14">
            <a:extLst>
              <a:ext uri="{FF2B5EF4-FFF2-40B4-BE49-F238E27FC236}">
                <a16:creationId xmlns:a16="http://schemas.microsoft.com/office/drawing/2014/main" id="{0318102F-83DC-4014-83D8-5D541F54D3D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flipH="1">
            <a:off x="6705600" y="289570"/>
            <a:ext cx="5486400" cy="562361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Picture 9">
            <a:extLst>
              <a:ext uri="{FF2B5EF4-FFF2-40B4-BE49-F238E27FC236}">
                <a16:creationId xmlns:a16="http://schemas.microsoft.com/office/drawing/2014/main" id="{F923B580-E780-4C72-809C-02E9D57BF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9" name="TextBox 8"/>
          <p:cNvSpPr txBox="1"/>
          <p:nvPr/>
        </p:nvSpPr>
        <p:spPr>
          <a:xfrm>
            <a:off x="1061900" y="1192696"/>
            <a:ext cx="6677370" cy="830997"/>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Board and CEO on the same team</a:t>
            </a:r>
          </a:p>
        </p:txBody>
      </p:sp>
      <p:sp>
        <p:nvSpPr>
          <p:cNvPr id="4" name="TextBox 3">
            <a:extLst>
              <a:ext uri="{FF2B5EF4-FFF2-40B4-BE49-F238E27FC236}">
                <a16:creationId xmlns:a16="http://schemas.microsoft.com/office/drawing/2014/main" id="{B0D99254-D624-BE1D-43EC-3AE1FDC274DC}"/>
              </a:ext>
            </a:extLst>
          </p:cNvPr>
          <p:cNvSpPr txBox="1"/>
          <p:nvPr/>
        </p:nvSpPr>
        <p:spPr>
          <a:xfrm>
            <a:off x="7364188" y="6599796"/>
            <a:ext cx="3318537" cy="246221"/>
          </a:xfrm>
          <a:prstGeom prst="rect">
            <a:avLst/>
          </a:prstGeom>
          <a:noFill/>
        </p:spPr>
        <p:txBody>
          <a:bodyPr wrap="none" rtlCol="0">
            <a:spAutoFit/>
          </a:bodyPr>
          <a:lstStyle/>
          <a:p>
            <a:r>
              <a:rPr lang="en-US" sz="1000" dirty="0"/>
              <a:t>©ACCT 2024 | Please do not reproduce without permission.</a:t>
            </a:r>
          </a:p>
        </p:txBody>
      </p:sp>
    </p:spTree>
    <p:extLst>
      <p:ext uri="{BB962C8B-B14F-4D97-AF65-F5344CB8AC3E}">
        <p14:creationId xmlns:p14="http://schemas.microsoft.com/office/powerpoint/2010/main" val="125731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6613" y="367308"/>
            <a:ext cx="9535686" cy="568800"/>
          </a:xfrm>
        </p:spPr>
        <p:txBody>
          <a:bodyPr>
            <a:normAutofit fontScale="90000"/>
          </a:bodyPr>
          <a:lstStyle/>
          <a:p>
            <a:r>
              <a:rPr lang="en-US" dirty="0">
                <a:solidFill>
                  <a:srgbClr val="002060"/>
                </a:solidFill>
              </a:rPr>
              <a:t>ESSENTIAL PRACTICES</a:t>
            </a:r>
          </a:p>
        </p:txBody>
      </p:sp>
      <p:sp>
        <p:nvSpPr>
          <p:cNvPr id="5" name="Content Placeholder 4"/>
          <p:cNvSpPr>
            <a:spLocks noGrp="1"/>
          </p:cNvSpPr>
          <p:nvPr>
            <p:ph sz="quarter" idx="31"/>
          </p:nvPr>
        </p:nvSpPr>
        <p:spPr>
          <a:xfrm>
            <a:off x="836613" y="1202866"/>
            <a:ext cx="4821237" cy="5081161"/>
          </a:xfrm>
        </p:spPr>
        <p:txBody>
          <a:bodyPr>
            <a:normAutofit lnSpcReduction="10000"/>
          </a:bodyPr>
          <a:lstStyle/>
          <a:p>
            <a:pPr marL="114300" indent="-114300">
              <a:buFont typeface="Arial" panose="020B0604020202020204" pitchFamily="34" charset="0"/>
              <a:buChar char="•"/>
            </a:pPr>
            <a:r>
              <a:rPr lang="en-US" sz="2200" dirty="0"/>
              <a:t>Board Retreats at least annually </a:t>
            </a:r>
            <a:r>
              <a:rPr lang="mr-IN" sz="2200" dirty="0"/>
              <a:t>–</a:t>
            </a:r>
            <a:r>
              <a:rPr lang="en-US" sz="2200" dirty="0"/>
              <a:t> time for deeper and richer conversations about issues that matter</a:t>
            </a:r>
          </a:p>
          <a:p>
            <a:pPr marL="114300" indent="-114300">
              <a:buFont typeface="Arial" panose="020B0604020202020204" pitchFamily="34" charset="0"/>
              <a:buChar char="•"/>
            </a:pPr>
            <a:r>
              <a:rPr lang="en-US" sz="2200" dirty="0"/>
              <a:t>Annual Board Assessment resulting in Board Goals relating to board operations and behavior</a:t>
            </a:r>
          </a:p>
          <a:p>
            <a:pPr marL="114300" indent="-114300">
              <a:buFont typeface="Arial" panose="020B0604020202020204" pitchFamily="34" charset="0"/>
              <a:buChar char="•"/>
            </a:pPr>
            <a:r>
              <a:rPr lang="en-US" sz="2200" dirty="0"/>
              <a:t>Agreement on what constitutes a high performing board and a commitment to act in compliance with that agreement</a:t>
            </a:r>
          </a:p>
          <a:p>
            <a:pPr marL="114300" indent="-114300">
              <a:buFont typeface="Arial" panose="020B0604020202020204" pitchFamily="34" charset="0"/>
              <a:buChar char="•"/>
            </a:pPr>
            <a:r>
              <a:rPr lang="en-US" sz="2200" dirty="0"/>
              <a:t>Professional Learning for Trustees </a:t>
            </a:r>
            <a:r>
              <a:rPr lang="mr-IN" sz="2200" dirty="0"/>
              <a:t>–</a:t>
            </a:r>
            <a:r>
              <a:rPr lang="en-US" sz="2200" dirty="0"/>
              <a:t> local onboarding/orientation, state associations, ACCT</a:t>
            </a:r>
          </a:p>
          <a:p>
            <a:pPr marL="114300" indent="-114300">
              <a:buFont typeface="Arial" panose="020B0604020202020204" pitchFamily="34" charset="0"/>
              <a:buChar char="•"/>
            </a:pPr>
            <a:r>
              <a:rPr lang="en-US" sz="2200" dirty="0"/>
              <a:t>Take time to team build and get to know each other</a:t>
            </a:r>
          </a:p>
          <a:p>
            <a:pPr marL="114300" indent="-114300">
              <a:buFont typeface="Arial" panose="020B0604020202020204" pitchFamily="34" charset="0"/>
              <a:buChar char="•"/>
            </a:pPr>
            <a:r>
              <a:rPr lang="en-US" sz="2200" dirty="0"/>
              <a:t>Use tools such as agenda development that focuses the board on action </a:t>
            </a:r>
          </a:p>
          <a:p>
            <a:endParaRPr lang="en-US" dirty="0"/>
          </a:p>
        </p:txBody>
      </p:sp>
      <p:sp>
        <p:nvSpPr>
          <p:cNvPr id="6" name="Content Placeholder 5"/>
          <p:cNvSpPr>
            <a:spLocks noGrp="1"/>
          </p:cNvSpPr>
          <p:nvPr>
            <p:ph sz="quarter" idx="32"/>
          </p:nvPr>
        </p:nvSpPr>
        <p:spPr>
          <a:xfrm>
            <a:off x="6670964" y="1202866"/>
            <a:ext cx="4998027" cy="5081161"/>
          </a:xfrm>
        </p:spPr>
        <p:txBody>
          <a:bodyPr>
            <a:normAutofit lnSpcReduction="10000"/>
          </a:bodyPr>
          <a:lstStyle/>
          <a:p>
            <a:pPr marL="114300" indent="-114300">
              <a:buFont typeface="Arial" panose="020B0604020202020204" pitchFamily="34" charset="0"/>
              <a:buChar char="•"/>
            </a:pPr>
            <a:r>
              <a:rPr lang="en-US" sz="2200" dirty="0"/>
              <a:t>Study sessions (also called work sessions or conference sessions) where boards take a more in-depth look at issues e.g. student success, equity to provide shared and deeper understanding of the issues and the policy implications</a:t>
            </a:r>
          </a:p>
          <a:p>
            <a:pPr marL="114300" indent="-114300">
              <a:buFont typeface="Arial" panose="020B0604020202020204" pitchFamily="34" charset="0"/>
              <a:buChar char="•"/>
            </a:pPr>
            <a:r>
              <a:rPr lang="en-US" sz="2200" dirty="0"/>
              <a:t>Identifying a short set of high-level strategic priorities and expectations annually which constitutes the CEO’s work plan and upon which they will be evaluated</a:t>
            </a:r>
          </a:p>
          <a:p>
            <a:pPr marL="114300" indent="-114300">
              <a:buFont typeface="Arial" panose="020B0604020202020204" pitchFamily="34" charset="0"/>
              <a:buChar char="•"/>
            </a:pPr>
            <a:r>
              <a:rPr lang="en-US" sz="2200" dirty="0"/>
              <a:t>Development of trusting relationships among board members and with the CEO</a:t>
            </a:r>
          </a:p>
          <a:p>
            <a:pPr marL="114300" indent="-114300">
              <a:buFont typeface="Arial" panose="020B0604020202020204" pitchFamily="34" charset="0"/>
              <a:buChar char="•"/>
            </a:pPr>
            <a:r>
              <a:rPr lang="en-US" sz="2200" dirty="0"/>
              <a:t>Candid discussion and agreement on what reciprocal support looks like for individual board members, for president and for the board as a whole</a:t>
            </a:r>
          </a:p>
          <a:p>
            <a:endParaRPr lang="en-US" dirty="0"/>
          </a:p>
        </p:txBody>
      </p:sp>
      <p:pic>
        <p:nvPicPr>
          <p:cNvPr id="9" name="Picture 8">
            <a:extLst>
              <a:ext uri="{FF2B5EF4-FFF2-40B4-BE49-F238E27FC236}">
                <a16:creationId xmlns:a16="http://schemas.microsoft.com/office/drawing/2014/main" id="{3F7CC264-63D6-41D8-BB51-4359A9DD1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4" name="TextBox 3">
            <a:extLst>
              <a:ext uri="{FF2B5EF4-FFF2-40B4-BE49-F238E27FC236}">
                <a16:creationId xmlns:a16="http://schemas.microsoft.com/office/drawing/2014/main" id="{C1D88AED-E68D-5F45-FA40-35A4410F57D7}"/>
              </a:ext>
            </a:extLst>
          </p:cNvPr>
          <p:cNvSpPr txBox="1"/>
          <p:nvPr/>
        </p:nvSpPr>
        <p:spPr>
          <a:xfrm>
            <a:off x="7364188" y="6599796"/>
            <a:ext cx="3318537" cy="246221"/>
          </a:xfrm>
          <a:prstGeom prst="rect">
            <a:avLst/>
          </a:prstGeom>
          <a:noFill/>
        </p:spPr>
        <p:txBody>
          <a:bodyPr wrap="none" rtlCol="0">
            <a:spAutoFit/>
          </a:bodyPr>
          <a:lstStyle/>
          <a:p>
            <a:r>
              <a:rPr lang="en-US" sz="1000" dirty="0"/>
              <a:t>©ACCT 2024 | Please do not reproduce without permission.</a:t>
            </a:r>
          </a:p>
        </p:txBody>
      </p:sp>
      <p:cxnSp>
        <p:nvCxnSpPr>
          <p:cNvPr id="8" name="Straight Connector 7">
            <a:extLst>
              <a:ext uri="{FF2B5EF4-FFF2-40B4-BE49-F238E27FC236}">
                <a16:creationId xmlns:a16="http://schemas.microsoft.com/office/drawing/2014/main" id="{1D9CC5F9-7C89-1759-90B9-BF1E1EA8C681}"/>
              </a:ext>
            </a:extLst>
          </p:cNvPr>
          <p:cNvCxnSpPr/>
          <p:nvPr/>
        </p:nvCxnSpPr>
        <p:spPr>
          <a:xfrm>
            <a:off x="6096000" y="1202866"/>
            <a:ext cx="0" cy="52878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47F754-24F3-0265-78DC-805586A43845}"/>
              </a:ext>
            </a:extLst>
          </p:cNvPr>
          <p:cNvCxnSpPr/>
          <p:nvPr/>
        </p:nvCxnSpPr>
        <p:spPr>
          <a:xfrm>
            <a:off x="820882" y="946499"/>
            <a:ext cx="10848109"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478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F3BB6-D604-40EF-B6E4-7E9D5A55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050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D275970-DE74-4B7C-B19F-56166D6F9DDB}"/>
              </a:ext>
            </a:extLst>
          </p:cNvPr>
          <p:cNvSpPr txBox="1">
            <a:spLocks/>
          </p:cNvSpPr>
          <p:nvPr/>
        </p:nvSpPr>
        <p:spPr>
          <a:xfrm>
            <a:off x="76200" y="1051274"/>
            <a:ext cx="11527175" cy="39824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u="sng" dirty="0">
                <a:solidFill>
                  <a:srgbClr val="1A428A"/>
                </a:solidFill>
                <a:latin typeface="+mj-lt"/>
                <a:cs typeface="Times New Roman" panose="02020603050405020304" pitchFamily="18" charset="0"/>
              </a:rPr>
              <a:t>COUNCIL MISSION  </a:t>
            </a:r>
          </a:p>
          <a:p>
            <a:pPr lvl="1">
              <a:buFont typeface="Wingdings" panose="05000000000000000000" pitchFamily="2" charset="2"/>
              <a:buChar char="§"/>
            </a:pPr>
            <a:r>
              <a:rPr lang="en-US" sz="1800" dirty="0"/>
              <a:t>Provides leadership for collaboration and innovation of community colleges to advance economic and educational opportunity and economic impact.</a:t>
            </a:r>
          </a:p>
          <a:p>
            <a:pPr marL="0" indent="0">
              <a:buNone/>
            </a:pPr>
            <a:r>
              <a:rPr lang="en-US" sz="1800" dirty="0"/>
              <a:t> </a:t>
            </a:r>
          </a:p>
          <a:p>
            <a:r>
              <a:rPr lang="en-US" sz="1800" b="1" u="sng" dirty="0">
                <a:solidFill>
                  <a:srgbClr val="1A428A"/>
                </a:solidFill>
                <a:latin typeface="+mj-lt"/>
                <a:cs typeface="Times New Roman" panose="02020603050405020304" pitchFamily="18" charset="0"/>
              </a:rPr>
              <a:t>STRUCTURE OF THE COUNCIL</a:t>
            </a:r>
          </a:p>
          <a:p>
            <a:pPr lvl="1">
              <a:buFont typeface="Wingdings" panose="05000000000000000000" pitchFamily="2" charset="2"/>
              <a:buChar char="§"/>
            </a:pPr>
            <a:r>
              <a:rPr lang="en-US" sz="1800" dirty="0"/>
              <a:t>Nonprofit organization enshrined in state law: 18A:64A-26-29.</a:t>
            </a:r>
          </a:p>
          <a:p>
            <a:pPr lvl="1">
              <a:buFont typeface="Wingdings" panose="05000000000000000000" pitchFamily="2" charset="2"/>
              <a:buChar char="§"/>
            </a:pPr>
            <a:r>
              <a:rPr lang="en-US" sz="1800" dirty="0"/>
              <a:t>Governed by the Presidents and Trustee Chairs of all Community Colleges in the state.</a:t>
            </a:r>
          </a:p>
          <a:p>
            <a:pPr lvl="1">
              <a:buFont typeface="Wingdings" panose="05000000000000000000" pitchFamily="2" charset="2"/>
              <a:buChar char="§"/>
            </a:pPr>
            <a:r>
              <a:rPr lang="en-US" sz="1800" dirty="0"/>
              <a:t>Committees of Presidents and Trustees perform key functions.</a:t>
            </a:r>
          </a:p>
          <a:p>
            <a:pPr lvl="1">
              <a:buFont typeface="Wingdings" panose="05000000000000000000" pitchFamily="2" charset="2"/>
              <a:buChar char="§"/>
            </a:pPr>
            <a:r>
              <a:rPr lang="en-US" sz="1800" dirty="0"/>
              <a:t>Funded by assessment of dues from the community colleges (determined annually by the Council), and by state, federal, and philanthropic grant funds to support specific priority initiatives.</a:t>
            </a:r>
          </a:p>
          <a:p>
            <a:endParaRPr lang="en-US" sz="1800" b="1" u="sng" dirty="0">
              <a:solidFill>
                <a:srgbClr val="1A428A"/>
              </a:solidFill>
              <a:latin typeface="+mj-lt"/>
              <a:cs typeface="Times New Roman" panose="02020603050405020304" pitchFamily="18" charset="0"/>
            </a:endParaRPr>
          </a:p>
          <a:p>
            <a:r>
              <a:rPr lang="en-US" sz="1800" b="1" u="sng" dirty="0">
                <a:solidFill>
                  <a:srgbClr val="1A428A"/>
                </a:solidFill>
                <a:latin typeface="+mj-lt"/>
                <a:cs typeface="Times New Roman" panose="02020603050405020304" pitchFamily="18" charset="0"/>
              </a:rPr>
              <a:t>KEY FUNCTIONS</a:t>
            </a:r>
            <a:endParaRPr lang="en-US" sz="1800" dirty="0"/>
          </a:p>
        </p:txBody>
      </p:sp>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516956" y="5988641"/>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755775" y="6202625"/>
            <a:ext cx="35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13" name="Content Placeholder 2">
            <a:extLst>
              <a:ext uri="{FF2B5EF4-FFF2-40B4-BE49-F238E27FC236}">
                <a16:creationId xmlns:a16="http://schemas.microsoft.com/office/drawing/2014/main" id="{E7B7D11B-61A4-4D10-92A8-93888BF27DB7}"/>
              </a:ext>
            </a:extLst>
          </p:cNvPr>
          <p:cNvSpPr txBox="1">
            <a:spLocks/>
          </p:cNvSpPr>
          <p:nvPr/>
        </p:nvSpPr>
        <p:spPr>
          <a:xfrm>
            <a:off x="228600" y="208526"/>
            <a:ext cx="7676965" cy="842748"/>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3" indent="0">
              <a:spcBef>
                <a:spcPts val="0"/>
              </a:spcBef>
              <a:spcAft>
                <a:spcPts val="600"/>
              </a:spcAft>
              <a:buFont typeface="Arial" panose="020B0604020202020204" pitchFamily="34" charset="0"/>
              <a:buNone/>
              <a:tabLst>
                <a:tab pos="1828800" algn="l"/>
              </a:tabLst>
            </a:pPr>
            <a:r>
              <a:rPr lang="en-US" sz="6000" b="1" dirty="0">
                <a:solidFill>
                  <a:srgbClr val="1A428A"/>
                </a:solidFill>
                <a:latin typeface="+mj-lt"/>
                <a:ea typeface="Franklin Gothic Book" panose="020B0503020102020204" pitchFamily="34" charset="0"/>
                <a:cs typeface="Times New Roman" panose="02020603050405020304" pitchFamily="18" charset="0"/>
              </a:rPr>
              <a:t>New Jersey Community College Virtual </a:t>
            </a:r>
          </a:p>
          <a:p>
            <a:pPr marL="0" lvl="3" indent="0">
              <a:spcBef>
                <a:spcPts val="0"/>
              </a:spcBef>
              <a:spcAft>
                <a:spcPts val="600"/>
              </a:spcAft>
              <a:buFont typeface="Arial" panose="020B0604020202020204" pitchFamily="34" charset="0"/>
              <a:buNone/>
              <a:tabLst>
                <a:tab pos="1828800" algn="l"/>
              </a:tabLst>
            </a:pPr>
            <a:r>
              <a:rPr lang="en-US" sz="6000" b="1" dirty="0">
                <a:solidFill>
                  <a:srgbClr val="1A428A"/>
                </a:solidFill>
                <a:latin typeface="+mj-lt"/>
                <a:ea typeface="Franklin Gothic Book" panose="020B0503020102020204" pitchFamily="34" charset="0"/>
                <a:cs typeface="Times New Roman" panose="02020603050405020304" pitchFamily="18" charset="0"/>
              </a:rPr>
              <a:t>Trustee Leadership Academy  </a:t>
            </a:r>
          </a:p>
        </p:txBody>
      </p:sp>
      <p:pic>
        <p:nvPicPr>
          <p:cNvPr id="14" name="Picture 13">
            <a:extLst>
              <a:ext uri="{FF2B5EF4-FFF2-40B4-BE49-F238E27FC236}">
                <a16:creationId xmlns:a16="http://schemas.microsoft.com/office/drawing/2014/main" id="{BCB180F4-447C-430A-A7CE-5D3D75180665}"/>
              </a:ext>
            </a:extLst>
          </p:cNvPr>
          <p:cNvPicPr/>
          <p:nvPr/>
        </p:nvPicPr>
        <p:blipFill>
          <a:blip r:embed="rId4" cstate="print">
            <a:extLst>
              <a:ext uri="{28A0092B-C50C-407E-A947-70E740481C1C}">
                <a14:useLocalDpi xmlns:a14="http://schemas.microsoft.com/office/drawing/2010/main" val="0"/>
              </a:ext>
            </a:extLst>
          </a:blip>
          <a:srcRect/>
          <a:stretch/>
        </p:blipFill>
        <p:spPr>
          <a:xfrm>
            <a:off x="9529425" y="64060"/>
            <a:ext cx="2662575" cy="832054"/>
          </a:xfrm>
          <a:prstGeom prst="rect">
            <a:avLst/>
          </a:prstGeom>
        </p:spPr>
      </p:pic>
      <p:sp>
        <p:nvSpPr>
          <p:cNvPr id="5" name="TextBox 4">
            <a:extLst>
              <a:ext uri="{FF2B5EF4-FFF2-40B4-BE49-F238E27FC236}">
                <a16:creationId xmlns:a16="http://schemas.microsoft.com/office/drawing/2014/main" id="{01F53DE1-2BCF-4D8A-860A-4DAD11BAF9F3}"/>
              </a:ext>
            </a:extLst>
          </p:cNvPr>
          <p:cNvSpPr txBox="1"/>
          <p:nvPr/>
        </p:nvSpPr>
        <p:spPr>
          <a:xfrm>
            <a:off x="228600" y="6326308"/>
            <a:ext cx="5210850" cy="646331"/>
          </a:xfrm>
          <a:prstGeom prst="rect">
            <a:avLst/>
          </a:prstGeom>
          <a:noFill/>
        </p:spPr>
        <p:txBody>
          <a:bodyPr wrap="none" rtlCol="0">
            <a:spAutoFit/>
          </a:bodyPr>
          <a:lstStyle/>
          <a:p>
            <a:r>
              <a:rPr lang="en-US" dirty="0"/>
              <a:t>For more information: </a:t>
            </a:r>
            <a:r>
              <a:rPr lang="en-US" u="sng" dirty="0">
                <a:hlinkClick r:id="rId5"/>
              </a:rPr>
              <a:t>www.njcommunitycolleges.org</a:t>
            </a:r>
            <a:endParaRPr lang="en-US" dirty="0"/>
          </a:p>
          <a:p>
            <a:endParaRPr lang="en-US" dirty="0"/>
          </a:p>
        </p:txBody>
      </p:sp>
      <p:sp>
        <p:nvSpPr>
          <p:cNvPr id="18" name="TextBox 17">
            <a:extLst>
              <a:ext uri="{FF2B5EF4-FFF2-40B4-BE49-F238E27FC236}">
                <a16:creationId xmlns:a16="http://schemas.microsoft.com/office/drawing/2014/main" id="{FA10B3A3-7CE4-46F7-9666-B6A4DEF0131D}"/>
              </a:ext>
            </a:extLst>
          </p:cNvPr>
          <p:cNvSpPr txBox="1"/>
          <p:nvPr/>
        </p:nvSpPr>
        <p:spPr>
          <a:xfrm>
            <a:off x="3733800" y="5056866"/>
            <a:ext cx="3048000" cy="369332"/>
          </a:xfrm>
          <a:prstGeom prst="rect">
            <a:avLst/>
          </a:prstGeom>
          <a:noFill/>
          <a:ln>
            <a:solidFill>
              <a:schemeClr val="tx1"/>
            </a:solidFill>
          </a:ln>
        </p:spPr>
        <p:txBody>
          <a:bodyPr wrap="square" rtlCol="0">
            <a:spAutoFit/>
          </a:bodyPr>
          <a:lstStyle/>
          <a:p>
            <a:pPr algn="ctr"/>
            <a:r>
              <a:rPr lang="en-US" b="1" dirty="0">
                <a:solidFill>
                  <a:srgbClr val="1A428A"/>
                </a:solidFill>
                <a:cs typeface="Times New Roman" panose="02020603050405020304" pitchFamily="18" charset="0"/>
              </a:rPr>
              <a:t>State Policy</a:t>
            </a:r>
          </a:p>
        </p:txBody>
      </p:sp>
      <p:sp>
        <p:nvSpPr>
          <p:cNvPr id="19" name="TextBox 18">
            <a:extLst>
              <a:ext uri="{FF2B5EF4-FFF2-40B4-BE49-F238E27FC236}">
                <a16:creationId xmlns:a16="http://schemas.microsoft.com/office/drawing/2014/main" id="{2CCAEAF0-9A58-42C7-B6FE-8E134ADA12DF}"/>
              </a:ext>
            </a:extLst>
          </p:cNvPr>
          <p:cNvSpPr txBox="1"/>
          <p:nvPr/>
        </p:nvSpPr>
        <p:spPr>
          <a:xfrm>
            <a:off x="1021047" y="5056866"/>
            <a:ext cx="2632436" cy="369332"/>
          </a:xfrm>
          <a:prstGeom prst="rect">
            <a:avLst/>
          </a:prstGeom>
          <a:noFill/>
          <a:ln>
            <a:solidFill>
              <a:schemeClr val="tx1"/>
            </a:solidFill>
          </a:ln>
        </p:spPr>
        <p:txBody>
          <a:bodyPr wrap="square" rtlCol="0">
            <a:spAutoFit/>
          </a:bodyPr>
          <a:lstStyle/>
          <a:p>
            <a:pPr algn="ctr"/>
            <a:r>
              <a:rPr lang="en-US" b="1" dirty="0">
                <a:solidFill>
                  <a:srgbClr val="1A428A"/>
                </a:solidFill>
                <a:cs typeface="Times New Roman" panose="02020603050405020304" pitchFamily="18" charset="0"/>
              </a:rPr>
              <a:t>Vision</a:t>
            </a:r>
          </a:p>
        </p:txBody>
      </p:sp>
      <p:sp>
        <p:nvSpPr>
          <p:cNvPr id="20" name="TextBox 19">
            <a:extLst>
              <a:ext uri="{FF2B5EF4-FFF2-40B4-BE49-F238E27FC236}">
                <a16:creationId xmlns:a16="http://schemas.microsoft.com/office/drawing/2014/main" id="{29F84C59-3F8E-4023-8DBA-8B0D64998FA4}"/>
              </a:ext>
            </a:extLst>
          </p:cNvPr>
          <p:cNvSpPr txBox="1"/>
          <p:nvPr/>
        </p:nvSpPr>
        <p:spPr>
          <a:xfrm>
            <a:off x="6862117" y="5050934"/>
            <a:ext cx="4312954" cy="369332"/>
          </a:xfrm>
          <a:prstGeom prst="rect">
            <a:avLst/>
          </a:prstGeom>
          <a:noFill/>
          <a:ln>
            <a:solidFill>
              <a:schemeClr val="tx1"/>
            </a:solidFill>
          </a:ln>
        </p:spPr>
        <p:txBody>
          <a:bodyPr wrap="square" rtlCol="0">
            <a:spAutoFit/>
          </a:bodyPr>
          <a:lstStyle/>
          <a:p>
            <a:pPr algn="ctr"/>
            <a:r>
              <a:rPr lang="en-US" b="1" dirty="0">
                <a:solidFill>
                  <a:srgbClr val="1A428A"/>
                </a:solidFill>
                <a:cs typeface="Times New Roman" panose="02020603050405020304" pitchFamily="18" charset="0"/>
              </a:rPr>
              <a:t>Collaboration</a:t>
            </a:r>
          </a:p>
        </p:txBody>
      </p:sp>
      <p:sp>
        <p:nvSpPr>
          <p:cNvPr id="21" name="TextBox 20">
            <a:extLst>
              <a:ext uri="{FF2B5EF4-FFF2-40B4-BE49-F238E27FC236}">
                <a16:creationId xmlns:a16="http://schemas.microsoft.com/office/drawing/2014/main" id="{68FFA9E0-6DA6-416E-93FA-1C13FB245601}"/>
              </a:ext>
            </a:extLst>
          </p:cNvPr>
          <p:cNvSpPr txBox="1"/>
          <p:nvPr/>
        </p:nvSpPr>
        <p:spPr>
          <a:xfrm>
            <a:off x="1021047" y="5516126"/>
            <a:ext cx="5332512" cy="369332"/>
          </a:xfrm>
          <a:prstGeom prst="rect">
            <a:avLst/>
          </a:prstGeom>
          <a:noFill/>
          <a:ln>
            <a:solidFill>
              <a:schemeClr val="tx1"/>
            </a:solidFill>
          </a:ln>
        </p:spPr>
        <p:txBody>
          <a:bodyPr wrap="square" rtlCol="0">
            <a:spAutoFit/>
          </a:bodyPr>
          <a:lstStyle/>
          <a:p>
            <a:pPr algn="ctr"/>
            <a:r>
              <a:rPr lang="en-US" b="1" dirty="0">
                <a:solidFill>
                  <a:srgbClr val="1A428A"/>
                </a:solidFill>
                <a:cs typeface="Times New Roman" panose="02020603050405020304" pitchFamily="18" charset="0"/>
              </a:rPr>
              <a:t>Initiatives</a:t>
            </a:r>
          </a:p>
        </p:txBody>
      </p:sp>
      <p:sp>
        <p:nvSpPr>
          <p:cNvPr id="22" name="TextBox 21">
            <a:extLst>
              <a:ext uri="{FF2B5EF4-FFF2-40B4-BE49-F238E27FC236}">
                <a16:creationId xmlns:a16="http://schemas.microsoft.com/office/drawing/2014/main" id="{036123B1-C37D-4C0F-A4B6-49FD45E8FBDF}"/>
              </a:ext>
            </a:extLst>
          </p:cNvPr>
          <p:cNvSpPr txBox="1"/>
          <p:nvPr/>
        </p:nvSpPr>
        <p:spPr>
          <a:xfrm>
            <a:off x="6477000" y="5516126"/>
            <a:ext cx="4693953" cy="369332"/>
          </a:xfrm>
          <a:prstGeom prst="rect">
            <a:avLst/>
          </a:prstGeom>
          <a:noFill/>
          <a:ln>
            <a:solidFill>
              <a:schemeClr val="tx1"/>
            </a:solidFill>
          </a:ln>
        </p:spPr>
        <p:txBody>
          <a:bodyPr wrap="square" rtlCol="0">
            <a:spAutoFit/>
          </a:bodyPr>
          <a:lstStyle/>
          <a:p>
            <a:pPr algn="ctr"/>
            <a:r>
              <a:rPr lang="en-US" b="1" dirty="0">
                <a:solidFill>
                  <a:srgbClr val="1A428A"/>
                </a:solidFill>
                <a:cs typeface="Times New Roman" panose="02020603050405020304" pitchFamily="18" charset="0"/>
              </a:rPr>
              <a:t>Statewide Partnerships</a:t>
            </a:r>
          </a:p>
        </p:txBody>
      </p:sp>
    </p:spTree>
    <p:extLst>
      <p:ext uri="{BB962C8B-B14F-4D97-AF65-F5344CB8AC3E}">
        <p14:creationId xmlns:p14="http://schemas.microsoft.com/office/powerpoint/2010/main" val="2348651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35902" y="900273"/>
            <a:ext cx="10134600" cy="95515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9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50080" y="2916800"/>
            <a:ext cx="11384720" cy="3407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Franklin Gothic Book" panose="020B050302010202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48800" y="6016076"/>
            <a:ext cx="2133600" cy="738224"/>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3"/>
            <a:ext cx="9104939" cy="54752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4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14</a:t>
            </a:r>
          </a:p>
        </p:txBody>
      </p:sp>
      <p:sp>
        <p:nvSpPr>
          <p:cNvPr id="15" name="Content Placeholder 2">
            <a:extLst>
              <a:ext uri="{FF2B5EF4-FFF2-40B4-BE49-F238E27FC236}">
                <a16:creationId xmlns:a16="http://schemas.microsoft.com/office/drawing/2014/main" id="{11470FFA-4C36-4CDC-B1AF-1D77AA66EB1D}"/>
              </a:ext>
            </a:extLst>
          </p:cNvPr>
          <p:cNvSpPr txBox="1">
            <a:spLocks/>
          </p:cNvSpPr>
          <p:nvPr/>
        </p:nvSpPr>
        <p:spPr>
          <a:xfrm>
            <a:off x="343861" y="2124314"/>
            <a:ext cx="11009939" cy="36345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Franklin Gothic Book" panose="020B0503020102020204" pitchFamily="34" charset="0"/>
                <a:cs typeface="Times New Roman" panose="02020603050405020304" pitchFamily="18" charset="0"/>
              </a:rPr>
              <a:t>Requirements of the </a:t>
            </a: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Senator Byron M. Baer Open Public Meetings Act</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endParaRPr kumimoji="0" lang="en-US" sz="5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endParaRP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Requirements of the Open Public Records Act (N.J.S. 47:1A-1 et seq.)</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endPar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endParaRP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endPar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endParaRP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endPar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endParaRP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4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Note: Your college’s counsel guides the efforts of your college to meet these legal requirements and can provide additional information as needed.</a:t>
            </a:r>
          </a:p>
        </p:txBody>
      </p:sp>
    </p:spTree>
    <p:extLst>
      <p:ext uri="{BB962C8B-B14F-4D97-AF65-F5344CB8AC3E}">
        <p14:creationId xmlns:p14="http://schemas.microsoft.com/office/powerpoint/2010/main" val="1897178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35902" y="900273"/>
            <a:ext cx="10134600" cy="95515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9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50080" y="2916800"/>
            <a:ext cx="11384720" cy="340779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N.J.S.A. 10:4-6. “Senator Byron M. Baer Open Public Meetings Act.”</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endParaRPr kumimoji="0" lang="en-US" sz="500" b="0" i="0" u="none" strike="noStrike" kern="1200" cap="none" spc="0" normalizeH="0" baseline="0" noProof="0" dirty="0">
              <a:ln>
                <a:noFill/>
              </a:ln>
              <a:solidFill>
                <a:prstClr val="black"/>
              </a:solidFill>
              <a:effectLst/>
              <a:uLnTx/>
              <a:uFillTx/>
              <a:latin typeface="Calibri"/>
              <a:ea typeface="+mn-ea"/>
              <a:cs typeface="+mn-cs"/>
            </a:endParaRP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The Legislature finds and declares that the right of the public to be present at all meetings of public bodies, and to witness in full detail all phases of the deliberation, policy formulation, and decision making of public bodies, is vital to the enhancement and proper functioning of the democratic process; that secrecy in public affairs undermines the faith of the public in government and the public’s effectiveness in fulfilling its role in a democratic society, and hereby declares it to be the public policy of this State to insure the right of its citizens to have adequate advance notice of and the right to attend all meetings of public bodies at which any business affecting the public is discussed or acted upon in any way except only in those circumstances where otherwise the public interest would be clearly endangered or the personal privacy or guaranteed rights of individuals would be clearly in danger of unwarranted invasion.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Franklin Gothic Book" panose="020B050302010202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48800" y="6016076"/>
            <a:ext cx="2133600" cy="738224"/>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3"/>
            <a:ext cx="9104939" cy="54752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4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a:t>
            </a:r>
          </a:p>
        </p:txBody>
      </p:sp>
      <p:sp>
        <p:nvSpPr>
          <p:cNvPr id="15" name="Content Placeholder 2">
            <a:extLst>
              <a:ext uri="{FF2B5EF4-FFF2-40B4-BE49-F238E27FC236}">
                <a16:creationId xmlns:a16="http://schemas.microsoft.com/office/drawing/2014/main" id="{11470FFA-4C36-4CDC-B1AF-1D77AA66EB1D}"/>
              </a:ext>
            </a:extLst>
          </p:cNvPr>
          <p:cNvSpPr txBox="1">
            <a:spLocks/>
          </p:cNvSpPr>
          <p:nvPr/>
        </p:nvSpPr>
        <p:spPr>
          <a:xfrm>
            <a:off x="343860" y="2007930"/>
            <a:ext cx="11009939" cy="6408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Franklin Gothic Book" panose="020B0503020102020204" pitchFamily="34" charset="0"/>
                <a:cs typeface="Times New Roman" panose="02020603050405020304" pitchFamily="18" charset="0"/>
              </a:rPr>
              <a:t>Requirements of the </a:t>
            </a: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Senator Byron M. Baer Open Public Meetings Act</a:t>
            </a:r>
          </a:p>
        </p:txBody>
      </p:sp>
    </p:spTree>
    <p:extLst>
      <p:ext uri="{BB962C8B-B14F-4D97-AF65-F5344CB8AC3E}">
        <p14:creationId xmlns:p14="http://schemas.microsoft.com/office/powerpoint/2010/main" val="3001620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43859" y="612775"/>
            <a:ext cx="10134600" cy="54752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Governing</a:t>
            </a: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43859" y="2314517"/>
            <a:ext cx="11238541" cy="3905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N.J.S.A. 10:4-6. “Senator Byron M. Baer Open Public Meetings Act.”</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“Meeting” </a:t>
            </a:r>
            <a:r>
              <a:rPr kumimoji="0" lang="en-US" sz="1800" b="0" i="0" u="none" strike="noStrike" kern="1200" cap="none" spc="0" normalizeH="0" baseline="0" noProof="0" dirty="0">
                <a:ln>
                  <a:noFill/>
                </a:ln>
                <a:solidFill>
                  <a:prstClr val="black"/>
                </a:solidFill>
                <a:effectLst/>
                <a:uLnTx/>
                <a:uFillTx/>
                <a:latin typeface="Calibri"/>
                <a:ea typeface="+mn-ea"/>
                <a:cs typeface="+mn-cs"/>
              </a:rPr>
              <a:t>means and includes any gathering whether corporeal or by means of communication equipment, which is attended by, or open to, all of the members of a public body, held with the intent, on the part of the members of the body present, </a:t>
            </a:r>
            <a:r>
              <a:rPr kumimoji="0" lang="en-US" sz="1800" b="0" i="0" u="sng" strike="noStrike" kern="1200" cap="none" spc="0" normalizeH="0" baseline="0" noProof="0" dirty="0">
                <a:ln>
                  <a:noFill/>
                </a:ln>
                <a:solidFill>
                  <a:prstClr val="black"/>
                </a:solidFill>
                <a:effectLst/>
                <a:uLnTx/>
                <a:uFillTx/>
                <a:latin typeface="Calibri"/>
                <a:ea typeface="+mn-ea"/>
                <a:cs typeface="+mn-cs"/>
              </a:rPr>
              <a:t>to discuss or act as a unit upon the specific public business of that body.</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Meeting </a:t>
            </a:r>
            <a:r>
              <a:rPr kumimoji="0" lang="en-US" sz="1800" b="0" i="1" u="sng" strike="noStrike" kern="1200" cap="none" spc="0" normalizeH="0" baseline="0" noProof="0" dirty="0">
                <a:ln>
                  <a:noFill/>
                </a:ln>
                <a:solidFill>
                  <a:prstClr val="black"/>
                </a:solidFill>
                <a:effectLst/>
                <a:uLnTx/>
                <a:uFillTx/>
                <a:latin typeface="Calibri"/>
                <a:ea typeface="+mn-ea"/>
                <a:cs typeface="+mn-cs"/>
              </a:rPr>
              <a:t>does not</a:t>
            </a:r>
            <a:r>
              <a:rPr kumimoji="0" lang="en-US" sz="1800" b="0" i="1" u="none" strike="noStrike" kern="1200" cap="none" spc="0" normalizeH="0" baseline="0" noProof="0" dirty="0">
                <a:ln>
                  <a:noFill/>
                </a:ln>
                <a:solidFill>
                  <a:prstClr val="black"/>
                </a:solidFill>
                <a:effectLst/>
                <a:uLnTx/>
                <a:uFillTx/>
                <a:latin typeface="Calibri"/>
                <a:ea typeface="+mn-ea"/>
                <a:cs typeface="+mn-cs"/>
              </a:rPr>
              <a:t> mean or include any such gathering:</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(1) attended by less than an effective majority of the members of a public body, or </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attended by or open to all the members of three or more similar public bodies at a convention or similar gathering.</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Franklin Gothic Book" panose="020B050302010202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48800" y="6016076"/>
            <a:ext cx="2133600" cy="738224"/>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3"/>
            <a:ext cx="9104939" cy="54752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16</a:t>
            </a:r>
          </a:p>
        </p:txBody>
      </p:sp>
      <p:sp>
        <p:nvSpPr>
          <p:cNvPr id="15" name="Content Placeholder 2">
            <a:extLst>
              <a:ext uri="{FF2B5EF4-FFF2-40B4-BE49-F238E27FC236}">
                <a16:creationId xmlns:a16="http://schemas.microsoft.com/office/drawing/2014/main" id="{11470FFA-4C36-4CDC-B1AF-1D77AA66EB1D}"/>
              </a:ext>
            </a:extLst>
          </p:cNvPr>
          <p:cNvSpPr txBox="1">
            <a:spLocks/>
          </p:cNvSpPr>
          <p:nvPr/>
        </p:nvSpPr>
        <p:spPr>
          <a:xfrm>
            <a:off x="343860" y="1497808"/>
            <a:ext cx="11009939" cy="6408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Franklin Gothic Book" panose="020B0503020102020204" pitchFamily="34" charset="0"/>
                <a:cs typeface="Times New Roman" panose="02020603050405020304" pitchFamily="18" charset="0"/>
              </a:rPr>
              <a:t>Requirements of the </a:t>
            </a: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Senator Byron M. Baer Open Public Meetings Act</a:t>
            </a:r>
          </a:p>
        </p:txBody>
      </p:sp>
    </p:spTree>
    <p:extLst>
      <p:ext uri="{BB962C8B-B14F-4D97-AF65-F5344CB8AC3E}">
        <p14:creationId xmlns:p14="http://schemas.microsoft.com/office/powerpoint/2010/main" val="2746088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43860" y="868220"/>
            <a:ext cx="10134600" cy="4271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60793" y="2065140"/>
            <a:ext cx="11238540" cy="4113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N.J.S.A. 10:4-6. “Senator Byron M. Baer Open Public Meetings Act.”</a:t>
            </a: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“Adequate notice” </a:t>
            </a:r>
            <a:r>
              <a:rPr kumimoji="0" lang="en-US" sz="1800" b="0" i="0" u="none" strike="noStrike" kern="1200" cap="none" spc="0" normalizeH="0" baseline="0" noProof="0" dirty="0">
                <a:ln>
                  <a:noFill/>
                </a:ln>
                <a:solidFill>
                  <a:prstClr val="black"/>
                </a:solidFill>
                <a:effectLst/>
                <a:uLnTx/>
                <a:uFillTx/>
                <a:latin typeface="Calibri"/>
                <a:ea typeface="+mn-ea"/>
                <a:cs typeface="+mn-cs"/>
              </a:rPr>
              <a:t>means written advance notice of at least 48 hours, giving the time, date, location and, to the extent known, the agenda of any regular, special or rescheduled meeting, which notice shall accurately state whether formal action may or may not be taken.</a:t>
            </a: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endParaRPr kumimoji="0" lang="en-US" sz="1600" b="0" i="0" u="none" strike="noStrike" kern="1200" cap="none" spc="0" normalizeH="0" baseline="0" noProof="0" dirty="0">
              <a:ln>
                <a:noFill/>
              </a:ln>
              <a:solidFill>
                <a:srgbClr val="020304"/>
              </a:solidFill>
              <a:effectLst/>
              <a:uLnTx/>
              <a:uFillTx/>
              <a:latin typeface="redonda"/>
              <a:ea typeface="+mn-ea"/>
              <a:cs typeface="+mn-cs"/>
            </a:endParaRPr>
          </a:p>
          <a:p>
            <a:pPr marL="0" marR="0" lvl="3" indent="0" algn="l" defTabSz="914400" rtl="0" eaLnBrk="1" fontAlgn="auto" latinLnBrk="0" hangingPunct="1">
              <a:lnSpc>
                <a:spcPct val="160000"/>
              </a:lnSpc>
              <a:spcBef>
                <a:spcPts val="0"/>
              </a:spcBef>
              <a:spcAft>
                <a:spcPts val="600"/>
              </a:spcAft>
              <a:buClrTx/>
              <a:buSzTx/>
              <a:buFont typeface="Arial" panose="020B0604020202020204" pitchFamily="34" charset="0"/>
              <a:buNone/>
              <a:tabLst>
                <a:tab pos="18288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Public entities must publish their legal notices on their website.</a:t>
            </a: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115550" y="6247325"/>
            <a:ext cx="1600200" cy="534475"/>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3"/>
            <a:ext cx="9104939" cy="54752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17</a:t>
            </a:r>
          </a:p>
        </p:txBody>
      </p:sp>
      <p:sp>
        <p:nvSpPr>
          <p:cNvPr id="15" name="Content Placeholder 2">
            <a:extLst>
              <a:ext uri="{FF2B5EF4-FFF2-40B4-BE49-F238E27FC236}">
                <a16:creationId xmlns:a16="http://schemas.microsoft.com/office/drawing/2014/main" id="{11470FFA-4C36-4CDC-B1AF-1D77AA66EB1D}"/>
              </a:ext>
            </a:extLst>
          </p:cNvPr>
          <p:cNvSpPr txBox="1">
            <a:spLocks/>
          </p:cNvSpPr>
          <p:nvPr/>
        </p:nvSpPr>
        <p:spPr>
          <a:xfrm>
            <a:off x="328309" y="1532249"/>
            <a:ext cx="11009939" cy="6408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Franklin Gothic Book" panose="020B0503020102020204" pitchFamily="34" charset="0"/>
                <a:cs typeface="Times New Roman" panose="02020603050405020304" pitchFamily="18" charset="0"/>
              </a:rPr>
              <a:t>Requirements of the </a:t>
            </a: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Senator Byron M. Baer Open Public Meetings Act</a:t>
            </a:r>
          </a:p>
        </p:txBody>
      </p:sp>
    </p:spTree>
    <p:extLst>
      <p:ext uri="{BB962C8B-B14F-4D97-AF65-F5344CB8AC3E}">
        <p14:creationId xmlns:p14="http://schemas.microsoft.com/office/powerpoint/2010/main" val="231493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35902" y="900273"/>
            <a:ext cx="10134600" cy="95515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22454" y="2578814"/>
            <a:ext cx="10497945" cy="3393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N.J.S. 47:1A-1 requires that:</a:t>
            </a: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a:p>
            <a:pPr marL="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285750" marR="0" lvl="3" indent="-285750" algn="l" defTabSz="914400" rtl="0" eaLnBrk="1" fontAlgn="auto" latinLnBrk="0" hangingPunct="1">
              <a:lnSpc>
                <a:spcPct val="160000"/>
              </a:lnSpc>
              <a:spcBef>
                <a:spcPts val="0"/>
              </a:spcBef>
              <a:spcAft>
                <a:spcPts val="600"/>
              </a:spcAft>
              <a:buClrTx/>
              <a:buSzTx/>
              <a:buFont typeface="Wingdings" panose="05000000000000000000" pitchFamily="2" charset="2"/>
              <a:buChar char="§"/>
              <a:tabLst>
                <a:tab pos="1828800" algn="l"/>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Government records must be readily accessible for inspection, copying, or examination by its citizens, with  certain exceptions, for the protection of the public interest. </a:t>
            </a:r>
          </a:p>
          <a:p>
            <a:pPr marL="285750" marR="0" lvl="3" indent="-285750" algn="l" defTabSz="914400" rtl="0" eaLnBrk="1" fontAlgn="auto" latinLnBrk="0" hangingPunct="1">
              <a:lnSpc>
                <a:spcPct val="160000"/>
              </a:lnSpc>
              <a:spcBef>
                <a:spcPts val="0"/>
              </a:spcBef>
              <a:spcAft>
                <a:spcPts val="600"/>
              </a:spcAft>
              <a:buClrTx/>
              <a:buSzTx/>
              <a:buFont typeface="Wingdings" panose="05000000000000000000" pitchFamily="2" charset="2"/>
              <a:buChar char="§"/>
              <a:tabLst>
                <a:tab pos="1828800" algn="l"/>
              </a:tabLst>
              <a:defRPr/>
            </a:pPr>
            <a:endParaRPr kumimoji="0" lang="en-US" sz="500" b="0" i="0" u="none" strike="noStrike" kern="1200" cap="none" spc="0" normalizeH="0" baseline="0" noProof="0" dirty="0">
              <a:ln>
                <a:noFill/>
              </a:ln>
              <a:solidFill>
                <a:prstClr val="black"/>
              </a:solidFill>
              <a:effectLst/>
              <a:uLnTx/>
              <a:uFillTx/>
              <a:latin typeface="Calibri"/>
              <a:ea typeface="+mn-ea"/>
              <a:cs typeface="+mn-cs"/>
            </a:endParaRPr>
          </a:p>
          <a:p>
            <a:pPr marL="285750" marR="0" lvl="3" indent="-285750" algn="l" defTabSz="914400" rtl="0" eaLnBrk="1" fontAlgn="auto" latinLnBrk="0" hangingPunct="1">
              <a:lnSpc>
                <a:spcPct val="160000"/>
              </a:lnSpc>
              <a:spcBef>
                <a:spcPts val="0"/>
              </a:spcBef>
              <a:spcAft>
                <a:spcPts val="600"/>
              </a:spcAft>
              <a:buClrTx/>
              <a:buSzTx/>
              <a:buFont typeface="Wingdings" panose="05000000000000000000" pitchFamily="2" charset="2"/>
              <a:buChar char="§"/>
              <a:tabLst>
                <a:tab pos="1828800" algn="l"/>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Any limitations on the right of access to government records must be interpreted in favor of the public’s right of access. </a:t>
            </a:r>
          </a:p>
          <a:p>
            <a:pPr marL="285750" marR="0" lvl="3" indent="-285750" algn="l" defTabSz="914400" rtl="0" eaLnBrk="1" fontAlgn="auto" latinLnBrk="0" hangingPunct="1">
              <a:lnSpc>
                <a:spcPct val="160000"/>
              </a:lnSpc>
              <a:spcBef>
                <a:spcPts val="0"/>
              </a:spcBef>
              <a:spcAft>
                <a:spcPts val="600"/>
              </a:spcAft>
              <a:buClrTx/>
              <a:buSzTx/>
              <a:buFont typeface="Wingdings" panose="05000000000000000000" pitchFamily="2" charset="2"/>
              <a:buChar char="§"/>
              <a:tabLst>
                <a:tab pos="1828800" algn="l"/>
              </a:tabLst>
              <a:defRPr/>
            </a:pPr>
            <a:endParaRPr kumimoji="0" lang="en-US" sz="500" b="0" i="0" u="none" strike="noStrike" kern="1200" cap="none" spc="0" normalizeH="0" baseline="0" noProof="0" dirty="0">
              <a:ln>
                <a:noFill/>
              </a:ln>
              <a:solidFill>
                <a:prstClr val="black"/>
              </a:solidFill>
              <a:effectLst/>
              <a:uLnTx/>
              <a:uFillTx/>
              <a:latin typeface="Calibri"/>
              <a:ea typeface="+mn-ea"/>
              <a:cs typeface="+mn-cs"/>
            </a:endParaRPr>
          </a:p>
          <a:p>
            <a:pPr marL="285750" marR="0" lvl="3" indent="-285750" algn="l" defTabSz="914400" rtl="0" eaLnBrk="1" fontAlgn="auto" latinLnBrk="0" hangingPunct="1">
              <a:lnSpc>
                <a:spcPct val="160000"/>
              </a:lnSpc>
              <a:spcBef>
                <a:spcPts val="0"/>
              </a:spcBef>
              <a:spcAft>
                <a:spcPts val="600"/>
              </a:spcAft>
              <a:buClrTx/>
              <a:buSzTx/>
              <a:buFont typeface="Wingdings" panose="05000000000000000000" pitchFamily="2" charset="2"/>
              <a:buChar char="§"/>
              <a:tabLst>
                <a:tab pos="1828800" algn="l"/>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public agency has a responsibility and an obligation to protect a citizen’s personal information that is in the possession of a public agency when disclosure of that information would violate the citizen’s reasonable expectation of privacy. </a:t>
            </a: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48800" y="6016076"/>
            <a:ext cx="2133600" cy="738224"/>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3"/>
            <a:ext cx="9104939" cy="48982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18</a:t>
            </a:r>
          </a:p>
        </p:txBody>
      </p:sp>
      <p:sp>
        <p:nvSpPr>
          <p:cNvPr id="15" name="Content Placeholder 2">
            <a:extLst>
              <a:ext uri="{FF2B5EF4-FFF2-40B4-BE49-F238E27FC236}">
                <a16:creationId xmlns:a16="http://schemas.microsoft.com/office/drawing/2014/main" id="{11470FFA-4C36-4CDC-B1AF-1D77AA66EB1D}"/>
              </a:ext>
            </a:extLst>
          </p:cNvPr>
          <p:cNvSpPr txBox="1">
            <a:spLocks/>
          </p:cNvSpPr>
          <p:nvPr/>
        </p:nvSpPr>
        <p:spPr>
          <a:xfrm>
            <a:off x="343860" y="1910025"/>
            <a:ext cx="11009939" cy="4728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Requirements of the Open Public Records Act (N.J.S. 47:1A-1 et seq.)</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endPar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147169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35902" y="900273"/>
            <a:ext cx="11094098" cy="4728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43861" y="2329166"/>
            <a:ext cx="11162340" cy="4071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OPRA defines a “government record” as: </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Any paper, written or printed book, document, drawing, map, plan, photograph, microfilm, data processed or image processed document, information stored or maintained electronically or by sound-recording or in a similar device, or any copy thereof, that has been made, maintained or kept on file . . . or that has been received in the course of his or its official business.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3" indent="0" algn="l" defTabSz="914400" rtl="0" eaLnBrk="1" fontAlgn="auto" latinLnBrk="0" hangingPunct="1">
              <a:lnSpc>
                <a:spcPct val="170000"/>
              </a:lnSpc>
              <a:spcBef>
                <a:spcPts val="1000"/>
              </a:spcBef>
              <a:spcAft>
                <a:spcPts val="600"/>
              </a:spcAft>
              <a:buClrTx/>
              <a:buSzTx/>
              <a:buFont typeface="Arial" panose="020B0604020202020204" pitchFamily="34" charset="0"/>
              <a:buNone/>
              <a:tabLst>
                <a:tab pos="1828800"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Simply stated, a “government record” means any record that has been made, maintained, or kept on file, or that has been received in the course of official business. </a:t>
            </a: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848850" y="6199700"/>
            <a:ext cx="1752600" cy="582100"/>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4"/>
            <a:ext cx="7657139" cy="33489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19</a:t>
            </a:r>
          </a:p>
        </p:txBody>
      </p:sp>
      <p:sp>
        <p:nvSpPr>
          <p:cNvPr id="9" name="Content Placeholder 2">
            <a:extLst>
              <a:ext uri="{FF2B5EF4-FFF2-40B4-BE49-F238E27FC236}">
                <a16:creationId xmlns:a16="http://schemas.microsoft.com/office/drawing/2014/main" id="{775D6EEE-D3B8-4995-9F06-0C8F9E1AEEDD}"/>
              </a:ext>
            </a:extLst>
          </p:cNvPr>
          <p:cNvSpPr txBox="1">
            <a:spLocks/>
          </p:cNvSpPr>
          <p:nvPr/>
        </p:nvSpPr>
        <p:spPr>
          <a:xfrm>
            <a:off x="335902" y="1614719"/>
            <a:ext cx="11009939" cy="4728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Requirements of the Open Public Records Act (N.J.S. 47:1A-1 et seq.)</a:t>
            </a:r>
          </a:p>
        </p:txBody>
      </p:sp>
    </p:spTree>
    <p:extLst>
      <p:ext uri="{BB962C8B-B14F-4D97-AF65-F5344CB8AC3E}">
        <p14:creationId xmlns:p14="http://schemas.microsoft.com/office/powerpoint/2010/main" val="1055744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335902" y="900273"/>
            <a:ext cx="11094098" cy="4728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Review of NJ Laws &amp; Requirements of Community College Governing Boards and its Members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sp>
        <p:nvSpPr>
          <p:cNvPr id="11" name="Content Placeholder 2">
            <a:extLst>
              <a:ext uri="{FF2B5EF4-FFF2-40B4-BE49-F238E27FC236}">
                <a16:creationId xmlns:a16="http://schemas.microsoft.com/office/drawing/2014/main" id="{640E74E9-5CAA-4049-9C04-855F9A263329}"/>
              </a:ext>
            </a:extLst>
          </p:cNvPr>
          <p:cNvSpPr txBox="1">
            <a:spLocks/>
          </p:cNvSpPr>
          <p:nvPr/>
        </p:nvSpPr>
        <p:spPr>
          <a:xfrm>
            <a:off x="343861" y="2616125"/>
            <a:ext cx="11162340" cy="3341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OPRA allows for 40 exemptions, including most significantly: </a:t>
            </a:r>
          </a:p>
          <a:p>
            <a:pPr marL="342900" marR="0" lvl="3" indent="-342900" algn="l" defTabSz="914400" rtl="0" eaLnBrk="1" fontAlgn="auto" latinLnBrk="0" hangingPunct="1">
              <a:lnSpc>
                <a:spcPct val="170000"/>
              </a:lnSpc>
              <a:spcBef>
                <a:spcPts val="1000"/>
              </a:spcBef>
              <a:spcAft>
                <a:spcPts val="600"/>
              </a:spcAft>
              <a:buClrTx/>
              <a:buSzTx/>
              <a:buFont typeface="Arial" panose="020B0604020202020204" pitchFamily="34" charset="0"/>
              <a:buAutoNum type="arabicPeriod"/>
              <a:tabLst>
                <a:tab pos="1828800"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Privacy Interest - “a public agency has a responsibility and an obligation to safeguard from public access a citizen's personal information with which it has been entrusted when disclosure thereof would violate the citizen's reasonable expectation of privacy.”</a:t>
            </a:r>
          </a:p>
          <a:p>
            <a:pPr marL="342900" marR="0" lvl="3" indent="-342900" algn="l" defTabSz="914400" rtl="0" eaLnBrk="1" fontAlgn="auto" latinLnBrk="0" hangingPunct="1">
              <a:lnSpc>
                <a:spcPct val="170000"/>
              </a:lnSpc>
              <a:spcBef>
                <a:spcPts val="1000"/>
              </a:spcBef>
              <a:spcAft>
                <a:spcPts val="600"/>
              </a:spcAft>
              <a:buClrTx/>
              <a:buSzTx/>
              <a:buFont typeface="Arial" panose="020B0604020202020204" pitchFamily="34" charset="0"/>
              <a:buAutoNum type="arabicPeriod"/>
              <a:tabLst>
                <a:tab pos="1828800"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Inter-agency or intra-agency advisory, consultative or deliberative material. </a:t>
            </a:r>
          </a:p>
          <a:p>
            <a:pPr marL="0" marR="0" lvl="3"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1828800" algn="l"/>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2576297E-C136-4E8C-9D3E-F318AE7B6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848850" y="6199700"/>
            <a:ext cx="1752600" cy="582100"/>
          </a:xfrm>
          <a:prstGeom prst="rect">
            <a:avLst/>
          </a:prstGeom>
        </p:spPr>
      </p:pic>
      <p:sp>
        <p:nvSpPr>
          <p:cNvPr id="13" name="Content Placeholder 2">
            <a:extLst>
              <a:ext uri="{FF2B5EF4-FFF2-40B4-BE49-F238E27FC236}">
                <a16:creationId xmlns:a16="http://schemas.microsoft.com/office/drawing/2014/main" id="{CACD10A4-E76D-4752-B13E-FBD371477509}"/>
              </a:ext>
            </a:extLst>
          </p:cNvPr>
          <p:cNvSpPr txBox="1">
            <a:spLocks/>
          </p:cNvSpPr>
          <p:nvPr/>
        </p:nvSpPr>
        <p:spPr>
          <a:xfrm>
            <a:off x="343861" y="214474"/>
            <a:ext cx="7657139" cy="33489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0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Trustee Leadership Academy  </a:t>
            </a:r>
          </a:p>
        </p:txBody>
      </p:sp>
      <p:sp>
        <p:nvSpPr>
          <p:cNvPr id="14" name="Slide Number Placeholder 3">
            <a:extLst>
              <a:ext uri="{FF2B5EF4-FFF2-40B4-BE49-F238E27FC236}">
                <a16:creationId xmlns:a16="http://schemas.microsoft.com/office/drawing/2014/main" id="{6FA2B42C-D319-4F15-A9A6-1E6DBCC8E7BD}"/>
              </a:ext>
            </a:extLst>
          </p:cNvPr>
          <p:cNvSpPr txBox="1">
            <a:spLocks/>
          </p:cNvSpPr>
          <p:nvPr/>
        </p:nvSpPr>
        <p:spPr>
          <a:xfrm>
            <a:off x="11734800" y="6219825"/>
            <a:ext cx="457200" cy="3619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a:t>
            </a:r>
          </a:p>
        </p:txBody>
      </p:sp>
      <p:sp>
        <p:nvSpPr>
          <p:cNvPr id="9" name="Content Placeholder 2">
            <a:extLst>
              <a:ext uri="{FF2B5EF4-FFF2-40B4-BE49-F238E27FC236}">
                <a16:creationId xmlns:a16="http://schemas.microsoft.com/office/drawing/2014/main" id="{775D6EEE-D3B8-4995-9F06-0C8F9E1AEEDD}"/>
              </a:ext>
            </a:extLst>
          </p:cNvPr>
          <p:cNvSpPr txBox="1">
            <a:spLocks/>
          </p:cNvSpPr>
          <p:nvPr/>
        </p:nvSpPr>
        <p:spPr>
          <a:xfrm>
            <a:off x="335902" y="1614719"/>
            <a:ext cx="11009939" cy="4728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2800" b="0" i="0" u="none" strike="noStrike" kern="1200" cap="none" spc="0" normalizeH="0" baseline="0" noProof="0" dirty="0">
                <a:ln>
                  <a:noFill/>
                </a:ln>
                <a:solidFill>
                  <a:srgbClr val="1A428A"/>
                </a:solidFill>
                <a:effectLst/>
                <a:uLnTx/>
                <a:uFillTx/>
                <a:latin typeface="Calibri" panose="020F0502020204030204" pitchFamily="34" charset="0"/>
                <a:ea typeface="+mn-ea"/>
                <a:cs typeface="Times New Roman" panose="02020603050405020304" pitchFamily="18" charset="0"/>
              </a:rPr>
              <a:t>Requirements of the Open Public Records Act (N.J.S. 47:1A-1 et seq.)</a:t>
            </a:r>
          </a:p>
        </p:txBody>
      </p:sp>
    </p:spTree>
    <p:extLst>
      <p:ext uri="{BB962C8B-B14F-4D97-AF65-F5344CB8AC3E}">
        <p14:creationId xmlns:p14="http://schemas.microsoft.com/office/powerpoint/2010/main" val="224720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08165" y="6063069"/>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649075" y="6219825"/>
            <a:ext cx="462300" cy="3429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9F27A2E-198E-456F-A0AC-F4F9B8658A93}"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E7B7D11B-61A4-4D10-92A8-93888BF27DB7}"/>
              </a:ext>
            </a:extLst>
          </p:cNvPr>
          <p:cNvSpPr txBox="1">
            <a:spLocks/>
          </p:cNvSpPr>
          <p:nvPr/>
        </p:nvSpPr>
        <p:spPr>
          <a:xfrm>
            <a:off x="228600" y="208526"/>
            <a:ext cx="7676965" cy="84274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15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New Jersey Community College Virtual </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828800" algn="l"/>
              </a:tabLst>
              <a:defRPr/>
            </a:pPr>
            <a:r>
              <a:rPr kumimoji="0" lang="en-US" sz="1500" b="1" i="0" u="none" strike="noStrike" kern="1200" cap="none" spc="0" normalizeH="0" baseline="0" noProof="0" dirty="0">
                <a:ln>
                  <a:noFill/>
                </a:ln>
                <a:solidFill>
                  <a:srgbClr val="1A428A"/>
                </a:solidFill>
                <a:effectLst/>
                <a:uLnTx/>
                <a:uFillTx/>
                <a:latin typeface="Calibri"/>
                <a:ea typeface="Franklin Gothic Book" panose="020B0503020102020204" pitchFamily="34" charset="0"/>
                <a:cs typeface="Times New Roman" panose="02020603050405020304" pitchFamily="18" charset="0"/>
              </a:rPr>
              <a:t>Trustee Leadership Academy  </a:t>
            </a:r>
          </a:p>
        </p:txBody>
      </p:sp>
      <p:sp>
        <p:nvSpPr>
          <p:cNvPr id="14" name="Content Placeholder 2">
            <a:extLst>
              <a:ext uri="{FF2B5EF4-FFF2-40B4-BE49-F238E27FC236}">
                <a16:creationId xmlns:a16="http://schemas.microsoft.com/office/drawing/2014/main" id="{CB7E7B81-61BD-46FF-B7B3-911B70EB997B}"/>
              </a:ext>
            </a:extLst>
          </p:cNvPr>
          <p:cNvSpPr txBox="1">
            <a:spLocks/>
          </p:cNvSpPr>
          <p:nvPr/>
        </p:nvSpPr>
        <p:spPr>
          <a:xfrm>
            <a:off x="424296" y="1032771"/>
            <a:ext cx="9024504" cy="76200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Council Meetings and Events for 2026</a:t>
            </a:r>
          </a:p>
        </p:txBody>
      </p:sp>
      <p:sp>
        <p:nvSpPr>
          <p:cNvPr id="15" name="Content Placeholder 2">
            <a:extLst>
              <a:ext uri="{FF2B5EF4-FFF2-40B4-BE49-F238E27FC236}">
                <a16:creationId xmlns:a16="http://schemas.microsoft.com/office/drawing/2014/main" id="{03B120CB-320C-4FCB-85DF-69C8CBEFF176}"/>
              </a:ext>
            </a:extLst>
          </p:cNvPr>
          <p:cNvSpPr txBox="1">
            <a:spLocks/>
          </p:cNvSpPr>
          <p:nvPr/>
        </p:nvSpPr>
        <p:spPr>
          <a:xfrm>
            <a:off x="456429" y="1794772"/>
            <a:ext cx="10838925" cy="458545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1A428A"/>
                </a:solidFill>
                <a:effectLst/>
                <a:uLnTx/>
                <a:uFillTx/>
                <a:latin typeface="Calibri"/>
                <a:ea typeface="+mn-ea"/>
                <a:cs typeface="Times New Roman" panose="02020603050405020304" pitchFamily="18" charset="0"/>
              </a:rPr>
              <a:t>COUNCIL MEETINGS: QUARTERLY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a:ln>
                <a:noFill/>
              </a:ln>
              <a:solidFill>
                <a:srgbClr val="1A428A"/>
              </a:solidFill>
              <a:effectLst/>
              <a:uLnTx/>
              <a:uFillTx/>
              <a:latin typeface="Calibri"/>
              <a:ea typeface="+mn-ea"/>
              <a:cs typeface="Times New Roman" panose="02020603050405020304" pitchFamily="18" charset="0"/>
            </a:endParaRPr>
          </a:p>
          <a:p>
            <a:pPr marL="8001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a:ea typeface="Arial Nova" panose="020B0504020202020204" pitchFamily="34" charset="0"/>
                <a:cs typeface="Arial Nova" panose="020B0504020202020204" pitchFamily="34" charset="0"/>
              </a:rPr>
              <a:t>Monday, June 15, 2026, Virtual</a:t>
            </a:r>
          </a:p>
          <a:p>
            <a:pPr marL="8001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a:ea typeface="Arial Nova" panose="020B0504020202020204" pitchFamily="34" charset="0"/>
                <a:cs typeface="Arial Nova" panose="020B0504020202020204" pitchFamily="34" charset="0"/>
              </a:rPr>
              <a:t>Monday, September 14, 2026, Middlesex College</a:t>
            </a:r>
          </a:p>
          <a:p>
            <a:pPr marL="8001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a:ea typeface="Arial Nova" panose="020B0504020202020204" pitchFamily="34" charset="0"/>
                <a:cs typeface="Arial Nova" panose="020B0504020202020204" pitchFamily="34" charset="0"/>
              </a:rPr>
              <a:t>Monday, November 16, 2026, Middlesex College </a:t>
            </a:r>
          </a:p>
          <a:p>
            <a:pPr marL="57150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a:ln>
                <a:noFill/>
              </a:ln>
              <a:solidFill>
                <a:srgbClr val="1A428A"/>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1A428A"/>
                </a:solidFill>
                <a:effectLst/>
                <a:uLnTx/>
                <a:uFillTx/>
                <a:latin typeface="Calibri"/>
                <a:ea typeface="+mn-ea"/>
                <a:cs typeface="Times New Roman" panose="02020603050405020304" pitchFamily="18" charset="0"/>
              </a:rPr>
              <a:t>NEW JERSEY COMMUNITY COLLEGE OPPORTUNITY SUMMIT</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sz="25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Atlantic City, NJ, June 9-11, 2026</a:t>
            </a:r>
          </a:p>
        </p:txBody>
      </p:sp>
    </p:spTree>
    <p:extLst>
      <p:ext uri="{BB962C8B-B14F-4D97-AF65-F5344CB8AC3E}">
        <p14:creationId xmlns:p14="http://schemas.microsoft.com/office/powerpoint/2010/main" val="3823945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991ED-C8EA-4D81-9633-2CAD4A8FA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8189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AE7E389A-F390-4C3D-9CC1-06BD80A7B4D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D5B2BC59-134D-4AFC-B52F-67591CAB8762}"/>
              </a:ext>
            </a:extLst>
          </p:cNvPr>
          <p:cNvSpPr>
            <a:spLocks noGrp="1"/>
          </p:cNvSpPr>
          <p:nvPr>
            <p:ph type="ctrTitle"/>
          </p:nvPr>
        </p:nvSpPr>
        <p:spPr>
          <a:xfrm>
            <a:off x="458724" y="2116900"/>
            <a:ext cx="11274552" cy="3144032"/>
          </a:xfrm>
        </p:spPr>
        <p:txBody>
          <a:bodyPr>
            <a:normAutofit/>
          </a:bodyPr>
          <a:lstStyle/>
          <a:p>
            <a:r>
              <a:rPr lang="en-US" dirty="0"/>
              <a:t>New Jersey Trustees</a:t>
            </a:r>
            <a:br>
              <a:rPr lang="en-US" dirty="0"/>
            </a:br>
            <a:r>
              <a:rPr lang="en-US" dirty="0"/>
              <a:t>March 31</a:t>
            </a:r>
            <a:r>
              <a:rPr lang="en-US"/>
              <a:t>, 2026</a:t>
            </a:r>
            <a:br>
              <a:rPr lang="en-US" dirty="0"/>
            </a:br>
            <a:r>
              <a:rPr lang="en-US" dirty="0"/>
              <a:t>Mary Spilde, PhD, Facilitator</a:t>
            </a:r>
            <a:endParaRPr lang="ru-RU" dirty="0"/>
          </a:p>
        </p:txBody>
      </p:sp>
      <p:sp>
        <p:nvSpPr>
          <p:cNvPr id="5" name="Subtitle 4">
            <a:extLst>
              <a:ext uri="{FF2B5EF4-FFF2-40B4-BE49-F238E27FC236}">
                <a16:creationId xmlns:a16="http://schemas.microsoft.com/office/drawing/2014/main" id="{B39A2B74-3287-4C03-80AF-662CC92EF148}"/>
              </a:ext>
            </a:extLst>
          </p:cNvPr>
          <p:cNvSpPr>
            <a:spLocks noGrp="1"/>
          </p:cNvSpPr>
          <p:nvPr>
            <p:ph type="subTitle" idx="1"/>
          </p:nvPr>
        </p:nvSpPr>
        <p:spPr>
          <a:xfrm>
            <a:off x="458724" y="5348614"/>
            <a:ext cx="11274552" cy="1052185"/>
          </a:xfrm>
        </p:spPr>
        <p:txBody>
          <a:bodyPr/>
          <a:lstStyle/>
          <a:p>
            <a:r>
              <a:rPr lang="en-US" dirty="0"/>
              <a:t>The Voice of Community College Trustees</a:t>
            </a:r>
            <a:endParaRPr lang="ru-RU" dirty="0"/>
          </a:p>
        </p:txBody>
      </p:sp>
    </p:spTree>
    <p:extLst>
      <p:ext uri="{BB962C8B-B14F-4D97-AF65-F5344CB8AC3E}">
        <p14:creationId xmlns:p14="http://schemas.microsoft.com/office/powerpoint/2010/main" val="1670252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563987" y="675332"/>
            <a:ext cx="8414904" cy="4728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r>
              <a:rPr lang="en-US" sz="2600" b="1" dirty="0">
                <a:solidFill>
                  <a:srgbClr val="1A428A"/>
                </a:solidFill>
                <a:latin typeface="+mj-lt"/>
                <a:cs typeface="Times New Roman" panose="02020603050405020304" pitchFamily="18" charset="0"/>
              </a:rPr>
              <a:t>VISION						</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08165" y="6063069"/>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755775" y="6202625"/>
            <a:ext cx="35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2" name="TextBox 1">
            <a:extLst>
              <a:ext uri="{FF2B5EF4-FFF2-40B4-BE49-F238E27FC236}">
                <a16:creationId xmlns:a16="http://schemas.microsoft.com/office/drawing/2014/main" id="{4A9295FF-55C1-4336-BEE3-477F97A84E0E}"/>
              </a:ext>
            </a:extLst>
          </p:cNvPr>
          <p:cNvSpPr txBox="1"/>
          <p:nvPr/>
        </p:nvSpPr>
        <p:spPr>
          <a:xfrm>
            <a:off x="613049" y="1107043"/>
            <a:ext cx="11142725" cy="4493538"/>
          </a:xfrm>
          <a:prstGeom prst="rect">
            <a:avLst/>
          </a:prstGeom>
          <a:noFill/>
          <a:ln w="9525">
            <a:solidFill>
              <a:schemeClr val="tx1"/>
            </a:solidFill>
          </a:ln>
        </p:spPr>
        <p:txBody>
          <a:bodyPr wrap="square" rtlCol="0">
            <a:spAutoFit/>
          </a:bodyPr>
          <a:lstStyle/>
          <a:p>
            <a:pPr lvl="0"/>
            <a:r>
              <a:rPr lang="en-US" sz="2000" b="1" dirty="0"/>
              <a:t>Develops a shared vision for community colleges based on extensive collaboration and involvement of all 18 community colleges</a:t>
            </a:r>
          </a:p>
          <a:p>
            <a:pPr lvl="0"/>
            <a:endParaRPr lang="en-US" sz="2000" b="1" dirty="0"/>
          </a:p>
          <a:p>
            <a:pPr lvl="0"/>
            <a:r>
              <a:rPr lang="en-US" sz="2000" dirty="0"/>
              <a:t>The Council released the Opportunity Agenda in Spring 2024, updated in Fall 2025 that is guiding all efforts of the Council.</a:t>
            </a:r>
          </a:p>
          <a:p>
            <a:pPr marL="285750" lvl="0" indent="-285750">
              <a:buFont typeface="Arial" panose="020B0604020202020204" pitchFamily="34" charset="0"/>
              <a:buChar char="•"/>
            </a:pPr>
            <a:endParaRPr lang="en-US" sz="2000" b="1" dirty="0"/>
          </a:p>
          <a:p>
            <a:pPr lvl="0"/>
            <a:r>
              <a:rPr lang="en-US" sz="2000" dirty="0"/>
              <a:t>The Agenda is built around 4 Pillars:</a:t>
            </a:r>
          </a:p>
          <a:p>
            <a:pPr marL="285750" lvl="0" indent="-285750">
              <a:buFont typeface="Arial" panose="020B0604020202020204" pitchFamily="34" charset="0"/>
              <a:buChar char="•"/>
            </a:pPr>
            <a:endParaRPr lang="en-US" sz="2000" b="1" dirty="0"/>
          </a:p>
          <a:p>
            <a:r>
              <a:rPr lang="en-US" u="sng" dirty="0"/>
              <a:t>Pillar 1: </a:t>
            </a:r>
            <a:r>
              <a:rPr lang="en-US" dirty="0"/>
              <a:t>Helping All High School Students Access Pathways to Postsecondary and Career Success</a:t>
            </a:r>
          </a:p>
          <a:p>
            <a:pPr lvl="0"/>
            <a:endParaRPr lang="en-US" dirty="0"/>
          </a:p>
          <a:p>
            <a:pPr lvl="0"/>
            <a:r>
              <a:rPr lang="en-US" u="sng" dirty="0"/>
              <a:t>Pillar 2:</a:t>
            </a:r>
            <a:r>
              <a:rPr lang="en-US" dirty="0"/>
              <a:t> Fostering Student Success and Completion in Postsecondary Education and Training</a:t>
            </a:r>
          </a:p>
          <a:p>
            <a:endParaRPr lang="en-US" dirty="0"/>
          </a:p>
          <a:p>
            <a:r>
              <a:rPr lang="en-US" u="sng" dirty="0"/>
              <a:t>Pillar 3:</a:t>
            </a:r>
            <a:r>
              <a:rPr lang="en-US" dirty="0"/>
              <a:t> Building Transparent, Seamless, and Stackable Pathways That Respond to the Changing Economy</a:t>
            </a:r>
          </a:p>
          <a:p>
            <a:br>
              <a:rPr lang="en-US" dirty="0"/>
            </a:br>
            <a:r>
              <a:rPr lang="en-US" u="sng" dirty="0"/>
              <a:t>Pillar 4:</a:t>
            </a:r>
            <a:r>
              <a:rPr lang="en-US" dirty="0"/>
              <a:t> Helping Adults Attain the Credentials They Need for Career Mobility and Labor Market Success</a:t>
            </a:r>
            <a:endParaRPr lang="en-US" sz="2000" dirty="0"/>
          </a:p>
        </p:txBody>
      </p:sp>
    </p:spTree>
    <p:extLst>
      <p:ext uri="{BB962C8B-B14F-4D97-AF65-F5344CB8AC3E}">
        <p14:creationId xmlns:p14="http://schemas.microsoft.com/office/powerpoint/2010/main" val="3814471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4524" y="0"/>
            <a:ext cx="5434965" cy="1014730"/>
          </a:xfrm>
          <a:prstGeom prst="rect">
            <a:avLst/>
          </a:prstGeom>
          <a:solidFill>
            <a:srgbClr val="A51E50"/>
          </a:solidFill>
        </p:spPr>
        <p:txBody>
          <a:bodyPr vert="horz" wrap="square" lIns="0" tIns="304800" rIns="0" bIns="0" rtlCol="0">
            <a:spAutoFit/>
          </a:bodyPr>
          <a:lstStyle/>
          <a:p>
            <a:pPr marL="474980">
              <a:lnSpc>
                <a:spcPct val="100000"/>
              </a:lnSpc>
              <a:spcBef>
                <a:spcPts val="2400"/>
              </a:spcBef>
            </a:pPr>
            <a:r>
              <a:rPr spc="-120" dirty="0"/>
              <a:t>THREATS</a:t>
            </a:r>
            <a:r>
              <a:rPr spc="-125" dirty="0"/>
              <a:t> </a:t>
            </a:r>
            <a:r>
              <a:rPr spc="-60" dirty="0"/>
              <a:t>OR</a:t>
            </a:r>
            <a:r>
              <a:rPr spc="-114" dirty="0"/>
              <a:t> </a:t>
            </a:r>
            <a:r>
              <a:rPr spc="-10" dirty="0"/>
              <a:t>OPPORTUNITIES...</a:t>
            </a:r>
          </a:p>
        </p:txBody>
      </p:sp>
      <p:pic>
        <p:nvPicPr>
          <p:cNvPr id="3" name="object 3"/>
          <p:cNvPicPr/>
          <p:nvPr/>
        </p:nvPicPr>
        <p:blipFill>
          <a:blip r:embed="rId2" cstate="print"/>
          <a:stretch>
            <a:fillRect/>
          </a:stretch>
        </p:blipFill>
        <p:spPr>
          <a:xfrm>
            <a:off x="0" y="0"/>
            <a:ext cx="1924050" cy="6857999"/>
          </a:xfrm>
          <a:prstGeom prst="rect">
            <a:avLst/>
          </a:prstGeom>
        </p:spPr>
      </p:pic>
      <p:pic>
        <p:nvPicPr>
          <p:cNvPr id="4" name="object 4"/>
          <p:cNvPicPr/>
          <p:nvPr/>
        </p:nvPicPr>
        <p:blipFill>
          <a:blip r:embed="rId3" cstate="print"/>
          <a:stretch>
            <a:fillRect/>
          </a:stretch>
        </p:blipFill>
        <p:spPr>
          <a:xfrm>
            <a:off x="2390775" y="1771675"/>
            <a:ext cx="714375" cy="714336"/>
          </a:xfrm>
          <a:prstGeom prst="rect">
            <a:avLst/>
          </a:prstGeom>
        </p:spPr>
      </p:pic>
      <p:sp>
        <p:nvSpPr>
          <p:cNvPr id="5" name="object 5"/>
          <p:cNvSpPr txBox="1"/>
          <p:nvPr/>
        </p:nvSpPr>
        <p:spPr>
          <a:xfrm>
            <a:off x="3287267" y="1707667"/>
            <a:ext cx="3211195" cy="1768475"/>
          </a:xfrm>
          <a:prstGeom prst="rect">
            <a:avLst/>
          </a:prstGeom>
        </p:spPr>
        <p:txBody>
          <a:bodyPr vert="horz" wrap="square" lIns="0" tIns="12065" rIns="0" bIns="0" rtlCol="0">
            <a:spAutoFit/>
          </a:bodyPr>
          <a:lstStyle/>
          <a:p>
            <a:pPr marL="12700" marR="1203325" lvl="0" indent="0" algn="l" defTabSz="914400" rtl="0" eaLnBrk="1" fontAlgn="auto" latinLnBrk="0" hangingPunct="1">
              <a:lnSpc>
                <a:spcPct val="116100"/>
              </a:lnSpc>
              <a:spcBef>
                <a:spcPts val="95"/>
              </a:spcBef>
              <a:spcAft>
                <a:spcPts val="0"/>
              </a:spcAft>
              <a:buClrTx/>
              <a:buSzTx/>
              <a:buFontTx/>
              <a:buNone/>
              <a:tabLst/>
              <a:defRPr/>
            </a:pPr>
            <a:r>
              <a:rPr kumimoji="0" sz="2100" b="0" i="0" u="none" strike="noStrike" kern="1200" cap="none" spc="0" normalizeH="0" baseline="0" noProof="0" dirty="0">
                <a:ln>
                  <a:noFill/>
                </a:ln>
                <a:solidFill>
                  <a:srgbClr val="3F5779"/>
                </a:solidFill>
                <a:effectLst/>
                <a:uLnTx/>
                <a:uFillTx/>
                <a:latin typeface="Arial"/>
                <a:ea typeface="+mn-ea"/>
                <a:cs typeface="Arial"/>
              </a:rPr>
              <a:t>Rising</a:t>
            </a:r>
            <a:r>
              <a:rPr kumimoji="0" sz="2100" b="0" i="0" u="none" strike="noStrike" kern="1200" cap="none" spc="-145" normalizeH="0" baseline="0" noProof="0" dirty="0">
                <a:ln>
                  <a:noFill/>
                </a:ln>
                <a:solidFill>
                  <a:srgbClr val="3F5779"/>
                </a:solidFill>
                <a:effectLst/>
                <a:uLnTx/>
                <a:uFillTx/>
                <a:latin typeface="Arial"/>
                <a:ea typeface="+mn-ea"/>
                <a:cs typeface="Arial"/>
              </a:rPr>
              <a:t> </a:t>
            </a:r>
            <a:r>
              <a:rPr kumimoji="0" sz="2100" b="0" i="0" u="none" strike="noStrike" kern="1200" cap="none" spc="-10" normalizeH="0" baseline="0" noProof="0" dirty="0">
                <a:ln>
                  <a:noFill/>
                </a:ln>
                <a:solidFill>
                  <a:srgbClr val="3F5779"/>
                </a:solidFill>
                <a:effectLst/>
                <a:uLnTx/>
                <a:uFillTx/>
                <a:latin typeface="Arial"/>
                <a:ea typeface="+mn-ea"/>
                <a:cs typeface="Arial"/>
              </a:rPr>
              <a:t>Employee Expectations</a:t>
            </a:r>
            <a:endParaRPr kumimoji="0" sz="2100" b="0" i="0" u="none" strike="noStrike" kern="1200" cap="none" spc="0" normalizeH="0" baseline="0" noProof="0" dirty="0">
              <a:ln>
                <a:noFill/>
              </a:ln>
              <a:solidFill>
                <a:srgbClr val="3F5779"/>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00" b="0" i="0" u="none" strike="noStrike" kern="1200" cap="none" spc="0" normalizeH="0" baseline="0" noProof="0" dirty="0">
              <a:ln>
                <a:noFill/>
              </a:ln>
              <a:solidFill>
                <a:srgbClr val="3F5779"/>
              </a:solidFill>
              <a:effectLst/>
              <a:uLnTx/>
              <a:uFillTx/>
              <a:latin typeface="Arial"/>
              <a:ea typeface="+mn-ea"/>
              <a:cs typeface="Arial"/>
            </a:endParaRPr>
          </a:p>
          <a:p>
            <a:pPr marL="0" marR="0" lvl="0" indent="0" algn="l" defTabSz="914400" rtl="0" eaLnBrk="1" fontAlgn="auto" latinLnBrk="0" hangingPunct="1">
              <a:lnSpc>
                <a:spcPct val="100000"/>
              </a:lnSpc>
              <a:spcBef>
                <a:spcPts val="525"/>
              </a:spcBef>
              <a:spcAft>
                <a:spcPts val="0"/>
              </a:spcAft>
              <a:buClrTx/>
              <a:buSzTx/>
              <a:buFontTx/>
              <a:buNone/>
              <a:tabLst/>
              <a:defRPr/>
            </a:pPr>
            <a:endParaRPr kumimoji="0" sz="2100" b="0" i="0" u="none" strike="noStrike" kern="1200" cap="none" spc="0" normalizeH="0" baseline="0" noProof="0" dirty="0">
              <a:ln>
                <a:noFill/>
              </a:ln>
              <a:solidFill>
                <a:srgbClr val="3F5779"/>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100" b="0" i="0" u="none" strike="noStrike" kern="1200" cap="none" spc="0" normalizeH="0" baseline="0" noProof="0" dirty="0">
                <a:ln>
                  <a:noFill/>
                </a:ln>
                <a:solidFill>
                  <a:srgbClr val="3F5779"/>
                </a:solidFill>
                <a:effectLst/>
                <a:uLnTx/>
                <a:uFillTx/>
                <a:latin typeface="Arial"/>
                <a:ea typeface="+mn-ea"/>
                <a:cs typeface="Arial"/>
              </a:rPr>
              <a:t>Unbelievable</a:t>
            </a:r>
            <a:r>
              <a:rPr kumimoji="0" sz="2100" b="0" i="0" u="none" strike="noStrike" kern="1200" cap="none" spc="280" normalizeH="0" baseline="0" noProof="0" dirty="0">
                <a:ln>
                  <a:noFill/>
                </a:ln>
                <a:solidFill>
                  <a:srgbClr val="3F5779"/>
                </a:solidFill>
                <a:effectLst/>
                <a:uLnTx/>
                <a:uFillTx/>
                <a:latin typeface="Arial"/>
                <a:ea typeface="+mn-ea"/>
                <a:cs typeface="Arial"/>
              </a:rPr>
              <a:t> </a:t>
            </a:r>
            <a:r>
              <a:rPr kumimoji="0" sz="2100" b="0" i="0" u="none" strike="noStrike" kern="1200" cap="none" spc="55" normalizeH="0" baseline="0" noProof="0" dirty="0">
                <a:ln>
                  <a:noFill/>
                </a:ln>
                <a:solidFill>
                  <a:srgbClr val="3F5779"/>
                </a:solidFill>
                <a:effectLst/>
                <a:uLnTx/>
                <a:uFillTx/>
                <a:latin typeface="Arial"/>
                <a:ea typeface="+mn-ea"/>
                <a:cs typeface="Arial"/>
              </a:rPr>
              <a:t>Competition</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6" name="object 6"/>
          <p:cNvPicPr/>
          <p:nvPr/>
        </p:nvPicPr>
        <p:blipFill>
          <a:blip r:embed="rId4" cstate="print"/>
          <a:stretch>
            <a:fillRect/>
          </a:stretch>
        </p:blipFill>
        <p:spPr>
          <a:xfrm>
            <a:off x="2390775" y="2962275"/>
            <a:ext cx="714374" cy="714375"/>
          </a:xfrm>
          <a:prstGeom prst="rect">
            <a:avLst/>
          </a:prstGeom>
        </p:spPr>
      </p:pic>
      <p:pic>
        <p:nvPicPr>
          <p:cNvPr id="7" name="object 7"/>
          <p:cNvPicPr/>
          <p:nvPr/>
        </p:nvPicPr>
        <p:blipFill>
          <a:blip r:embed="rId5" cstate="print"/>
          <a:stretch>
            <a:fillRect/>
          </a:stretch>
        </p:blipFill>
        <p:spPr>
          <a:xfrm>
            <a:off x="2390787" y="4152900"/>
            <a:ext cx="714336" cy="714375"/>
          </a:xfrm>
          <a:prstGeom prst="rect">
            <a:avLst/>
          </a:prstGeom>
        </p:spPr>
      </p:pic>
      <p:sp>
        <p:nvSpPr>
          <p:cNvPr id="8" name="object 8"/>
          <p:cNvSpPr txBox="1"/>
          <p:nvPr/>
        </p:nvSpPr>
        <p:spPr>
          <a:xfrm>
            <a:off x="3287267" y="4320413"/>
            <a:ext cx="219646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50" normalizeH="0" baseline="0" noProof="0" dirty="0">
                <a:ln>
                  <a:noFill/>
                </a:ln>
                <a:solidFill>
                  <a:srgbClr val="3F5779"/>
                </a:solidFill>
                <a:effectLst/>
                <a:uLnTx/>
                <a:uFillTx/>
                <a:latin typeface="Arial"/>
                <a:ea typeface="+mn-ea"/>
                <a:cs typeface="Arial"/>
              </a:rPr>
              <a:t>Political</a:t>
            </a:r>
            <a:r>
              <a:rPr kumimoji="0" sz="2100" b="0" i="0" u="none" strike="noStrike" kern="1200" cap="none" spc="-70" normalizeH="0" baseline="0" noProof="0" dirty="0">
                <a:ln>
                  <a:noFill/>
                </a:ln>
                <a:solidFill>
                  <a:srgbClr val="3F5779"/>
                </a:solidFill>
                <a:effectLst/>
                <a:uLnTx/>
                <a:uFillTx/>
                <a:latin typeface="Arial"/>
                <a:ea typeface="+mn-ea"/>
                <a:cs typeface="Arial"/>
              </a:rPr>
              <a:t> </a:t>
            </a:r>
            <a:r>
              <a:rPr kumimoji="0" sz="2100" b="0" i="0" u="none" strike="noStrike" kern="1200" cap="none" spc="35" normalizeH="0" baseline="0" noProof="0" dirty="0">
                <a:ln>
                  <a:noFill/>
                </a:ln>
                <a:solidFill>
                  <a:srgbClr val="3F5779"/>
                </a:solidFill>
                <a:effectLst/>
                <a:uLnTx/>
                <a:uFillTx/>
                <a:latin typeface="Arial"/>
                <a:ea typeface="+mn-ea"/>
                <a:cs typeface="Arial"/>
              </a:rPr>
              <a:t>incursion</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9" name="object 9"/>
          <p:cNvPicPr/>
          <p:nvPr/>
        </p:nvPicPr>
        <p:blipFill>
          <a:blip r:embed="rId6" cstate="print"/>
          <a:stretch>
            <a:fillRect/>
          </a:stretch>
        </p:blipFill>
        <p:spPr>
          <a:xfrm>
            <a:off x="2390775" y="5343525"/>
            <a:ext cx="714375" cy="714374"/>
          </a:xfrm>
          <a:prstGeom prst="rect">
            <a:avLst/>
          </a:prstGeom>
        </p:spPr>
      </p:pic>
      <p:sp>
        <p:nvSpPr>
          <p:cNvPr id="10" name="object 10"/>
          <p:cNvSpPr txBox="1"/>
          <p:nvPr/>
        </p:nvSpPr>
        <p:spPr>
          <a:xfrm>
            <a:off x="3287267" y="5511038"/>
            <a:ext cx="2835910"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75" normalizeH="0" baseline="0" noProof="0" dirty="0">
                <a:ln>
                  <a:noFill/>
                </a:ln>
                <a:solidFill>
                  <a:srgbClr val="3F5779"/>
                </a:solidFill>
                <a:effectLst/>
                <a:uLnTx/>
                <a:uFillTx/>
                <a:latin typeface="Arial"/>
                <a:ea typeface="+mn-ea"/>
                <a:cs typeface="Arial"/>
              </a:rPr>
              <a:t>Mental</a:t>
            </a:r>
            <a:r>
              <a:rPr kumimoji="0" sz="2100" b="0" i="0" u="none" strike="noStrike" kern="1200" cap="none" spc="-90" normalizeH="0" baseline="0" noProof="0" dirty="0">
                <a:ln>
                  <a:noFill/>
                </a:ln>
                <a:solidFill>
                  <a:srgbClr val="3F5779"/>
                </a:solidFill>
                <a:effectLst/>
                <a:uLnTx/>
                <a:uFillTx/>
                <a:latin typeface="Arial"/>
                <a:ea typeface="+mn-ea"/>
                <a:cs typeface="Arial"/>
              </a:rPr>
              <a:t> </a:t>
            </a:r>
            <a:r>
              <a:rPr kumimoji="0" sz="2100" b="0" i="0" u="none" strike="noStrike" kern="1200" cap="none" spc="60" normalizeH="0" baseline="0" noProof="0" dirty="0">
                <a:ln>
                  <a:noFill/>
                </a:ln>
                <a:solidFill>
                  <a:srgbClr val="3F5779"/>
                </a:solidFill>
                <a:effectLst/>
                <a:uLnTx/>
                <a:uFillTx/>
                <a:latin typeface="Arial"/>
                <a:ea typeface="+mn-ea"/>
                <a:cs typeface="Arial"/>
              </a:rPr>
              <a:t>Health</a:t>
            </a:r>
            <a:r>
              <a:rPr kumimoji="0" sz="2100" b="0" i="0" u="none" strike="noStrike" kern="1200" cap="none" spc="-85" normalizeH="0" baseline="0" noProof="0" dirty="0">
                <a:ln>
                  <a:noFill/>
                </a:ln>
                <a:solidFill>
                  <a:srgbClr val="3F5779"/>
                </a:solidFill>
                <a:effectLst/>
                <a:uLnTx/>
                <a:uFillTx/>
                <a:latin typeface="Arial"/>
                <a:ea typeface="+mn-ea"/>
                <a:cs typeface="Arial"/>
              </a:rPr>
              <a:t> </a:t>
            </a:r>
            <a:r>
              <a:rPr kumimoji="0" sz="2100" b="0" i="0" u="none" strike="noStrike" kern="1200" cap="none" spc="70" normalizeH="0" baseline="0" noProof="0" dirty="0">
                <a:ln>
                  <a:noFill/>
                </a:ln>
                <a:solidFill>
                  <a:srgbClr val="3F5779"/>
                </a:solidFill>
                <a:effectLst/>
                <a:uLnTx/>
                <a:uFillTx/>
                <a:latin typeface="Arial"/>
                <a:ea typeface="+mn-ea"/>
                <a:cs typeface="Arial"/>
              </a:rPr>
              <a:t>&amp;</a:t>
            </a:r>
            <a:r>
              <a:rPr kumimoji="0" sz="2100" b="0" i="0" u="none" strike="noStrike" kern="1200" cap="none" spc="-85" normalizeH="0" baseline="0" noProof="0" dirty="0">
                <a:ln>
                  <a:noFill/>
                </a:ln>
                <a:solidFill>
                  <a:srgbClr val="3F5779"/>
                </a:solidFill>
                <a:effectLst/>
                <a:uLnTx/>
                <a:uFillTx/>
                <a:latin typeface="Arial"/>
                <a:ea typeface="+mn-ea"/>
                <a:cs typeface="Arial"/>
              </a:rPr>
              <a:t> </a:t>
            </a:r>
            <a:r>
              <a:rPr kumimoji="0" sz="2100" b="0" i="0" u="none" strike="noStrike" kern="1200" cap="none" spc="-10" normalizeH="0" baseline="0" noProof="0" dirty="0">
                <a:ln>
                  <a:noFill/>
                </a:ln>
                <a:solidFill>
                  <a:srgbClr val="3F5779"/>
                </a:solidFill>
                <a:effectLst/>
                <a:uLnTx/>
                <a:uFillTx/>
                <a:latin typeface="Arial"/>
                <a:ea typeface="+mn-ea"/>
                <a:cs typeface="Arial"/>
              </a:rPr>
              <a:t>Stress</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11" name="object 11"/>
          <p:cNvPicPr/>
          <p:nvPr/>
        </p:nvPicPr>
        <p:blipFill>
          <a:blip r:embed="rId7" cstate="print"/>
          <a:stretch>
            <a:fillRect/>
          </a:stretch>
        </p:blipFill>
        <p:spPr>
          <a:xfrm>
            <a:off x="7286625" y="1782494"/>
            <a:ext cx="714375" cy="692684"/>
          </a:xfrm>
          <a:prstGeom prst="rect">
            <a:avLst/>
          </a:prstGeom>
        </p:spPr>
      </p:pic>
      <p:sp>
        <p:nvSpPr>
          <p:cNvPr id="12" name="object 12"/>
          <p:cNvSpPr txBox="1"/>
          <p:nvPr/>
        </p:nvSpPr>
        <p:spPr>
          <a:xfrm>
            <a:off x="8183118" y="1939163"/>
            <a:ext cx="1710689"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0" normalizeH="0" baseline="0" noProof="0" dirty="0">
                <a:ln>
                  <a:noFill/>
                </a:ln>
                <a:solidFill>
                  <a:srgbClr val="3F5779"/>
                </a:solidFill>
                <a:effectLst/>
                <a:uLnTx/>
                <a:uFillTx/>
                <a:latin typeface="Arial"/>
                <a:ea typeface="+mn-ea"/>
                <a:cs typeface="Arial"/>
              </a:rPr>
              <a:t>Generative</a:t>
            </a:r>
            <a:r>
              <a:rPr kumimoji="0" sz="2100" b="0" i="0" u="none" strike="noStrike" kern="1200" cap="none" spc="215" normalizeH="0" baseline="0" noProof="0" dirty="0">
                <a:ln>
                  <a:noFill/>
                </a:ln>
                <a:solidFill>
                  <a:srgbClr val="3F5779"/>
                </a:solidFill>
                <a:effectLst/>
                <a:uLnTx/>
                <a:uFillTx/>
                <a:latin typeface="Arial"/>
                <a:ea typeface="+mn-ea"/>
                <a:cs typeface="Arial"/>
              </a:rPr>
              <a:t> </a:t>
            </a:r>
            <a:r>
              <a:rPr kumimoji="0" sz="2100" b="0" i="0" u="none" strike="noStrike" kern="1200" cap="none" spc="35" normalizeH="0" baseline="0" noProof="0" dirty="0">
                <a:ln>
                  <a:noFill/>
                </a:ln>
                <a:solidFill>
                  <a:srgbClr val="3F5779"/>
                </a:solidFill>
                <a:effectLst/>
                <a:uLnTx/>
                <a:uFillTx/>
                <a:latin typeface="Arial"/>
                <a:ea typeface="+mn-ea"/>
                <a:cs typeface="Arial"/>
              </a:rPr>
              <a:t>AI</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13" name="object 13"/>
          <p:cNvPicPr/>
          <p:nvPr/>
        </p:nvPicPr>
        <p:blipFill>
          <a:blip r:embed="rId8" cstate="print"/>
          <a:stretch>
            <a:fillRect/>
          </a:stretch>
        </p:blipFill>
        <p:spPr>
          <a:xfrm>
            <a:off x="7286625" y="2962275"/>
            <a:ext cx="714374" cy="714375"/>
          </a:xfrm>
          <a:prstGeom prst="rect">
            <a:avLst/>
          </a:prstGeom>
        </p:spPr>
      </p:pic>
      <p:sp>
        <p:nvSpPr>
          <p:cNvPr id="14" name="object 14"/>
          <p:cNvSpPr txBox="1"/>
          <p:nvPr/>
        </p:nvSpPr>
        <p:spPr>
          <a:xfrm>
            <a:off x="8183118" y="3129788"/>
            <a:ext cx="219519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60" normalizeH="0" baseline="0" noProof="0" dirty="0">
                <a:ln>
                  <a:noFill/>
                </a:ln>
                <a:solidFill>
                  <a:srgbClr val="3F5779"/>
                </a:solidFill>
                <a:effectLst/>
                <a:uLnTx/>
                <a:uFillTx/>
                <a:latin typeface="Arial"/>
                <a:ea typeface="+mn-ea"/>
                <a:cs typeface="Arial"/>
              </a:rPr>
              <a:t>Fungibility</a:t>
            </a:r>
            <a:r>
              <a:rPr kumimoji="0" sz="2100" b="0" i="0" u="none" strike="noStrike" kern="1200" cap="none" spc="-95" normalizeH="0" baseline="0" noProof="0" dirty="0">
                <a:ln>
                  <a:noFill/>
                </a:ln>
                <a:solidFill>
                  <a:srgbClr val="3F5779"/>
                </a:solidFill>
                <a:effectLst/>
                <a:uLnTx/>
                <a:uFillTx/>
                <a:latin typeface="Arial"/>
                <a:ea typeface="+mn-ea"/>
                <a:cs typeface="Arial"/>
              </a:rPr>
              <a:t> </a:t>
            </a:r>
            <a:r>
              <a:rPr kumimoji="0" sz="2100" b="0" i="0" u="none" strike="noStrike" kern="1200" cap="none" spc="40" normalizeH="0" baseline="0" noProof="0" dirty="0">
                <a:ln>
                  <a:noFill/>
                </a:ln>
                <a:solidFill>
                  <a:srgbClr val="3F5779"/>
                </a:solidFill>
                <a:effectLst/>
                <a:uLnTx/>
                <a:uFillTx/>
                <a:latin typeface="Arial"/>
                <a:ea typeface="+mn-ea"/>
                <a:cs typeface="Arial"/>
              </a:rPr>
              <a:t>Threat</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15" name="object 15"/>
          <p:cNvPicPr/>
          <p:nvPr/>
        </p:nvPicPr>
        <p:blipFill>
          <a:blip r:embed="rId9" cstate="print"/>
          <a:stretch>
            <a:fillRect/>
          </a:stretch>
        </p:blipFill>
        <p:spPr>
          <a:xfrm>
            <a:off x="7286625" y="4152900"/>
            <a:ext cx="714375" cy="714374"/>
          </a:xfrm>
          <a:prstGeom prst="rect">
            <a:avLst/>
          </a:prstGeom>
        </p:spPr>
      </p:pic>
      <p:sp>
        <p:nvSpPr>
          <p:cNvPr id="16" name="object 16"/>
          <p:cNvSpPr txBox="1"/>
          <p:nvPr/>
        </p:nvSpPr>
        <p:spPr>
          <a:xfrm>
            <a:off x="8183118" y="4320413"/>
            <a:ext cx="207835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60" normalizeH="0" baseline="0" noProof="0" dirty="0">
                <a:ln>
                  <a:noFill/>
                </a:ln>
                <a:solidFill>
                  <a:srgbClr val="3F5779"/>
                </a:solidFill>
                <a:effectLst/>
                <a:uLnTx/>
                <a:uFillTx/>
                <a:latin typeface="Arial"/>
                <a:ea typeface="+mn-ea"/>
                <a:cs typeface="Arial"/>
              </a:rPr>
              <a:t>Welfare</a:t>
            </a:r>
            <a:r>
              <a:rPr kumimoji="0" sz="2100" b="0" i="0" u="none" strike="noStrike" kern="1200" cap="none" spc="-80" normalizeH="0" baseline="0" noProof="0" dirty="0">
                <a:ln>
                  <a:noFill/>
                </a:ln>
                <a:solidFill>
                  <a:srgbClr val="3F5779"/>
                </a:solidFill>
                <a:effectLst/>
                <a:uLnTx/>
                <a:uFillTx/>
                <a:latin typeface="Arial"/>
                <a:ea typeface="+mn-ea"/>
                <a:cs typeface="Arial"/>
              </a:rPr>
              <a:t> </a:t>
            </a:r>
            <a:r>
              <a:rPr kumimoji="0" sz="2100" b="0" i="0" u="none" strike="noStrike" kern="1200" cap="none" spc="-20" normalizeH="0" baseline="0" noProof="0" dirty="0">
                <a:ln>
                  <a:noFill/>
                </a:ln>
                <a:solidFill>
                  <a:srgbClr val="3F5779"/>
                </a:solidFill>
                <a:effectLst/>
                <a:uLnTx/>
                <a:uFillTx/>
                <a:latin typeface="Arial"/>
                <a:ea typeface="+mn-ea"/>
                <a:cs typeface="Arial"/>
              </a:rPr>
              <a:t>Agency?</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pic>
        <p:nvPicPr>
          <p:cNvPr id="17" name="object 17"/>
          <p:cNvPicPr/>
          <p:nvPr/>
        </p:nvPicPr>
        <p:blipFill>
          <a:blip r:embed="rId10" cstate="print"/>
          <a:stretch>
            <a:fillRect/>
          </a:stretch>
        </p:blipFill>
        <p:spPr>
          <a:xfrm>
            <a:off x="7286625" y="5343525"/>
            <a:ext cx="714374" cy="714375"/>
          </a:xfrm>
          <a:prstGeom prst="rect">
            <a:avLst/>
          </a:prstGeom>
        </p:spPr>
      </p:pic>
      <p:sp>
        <p:nvSpPr>
          <p:cNvPr id="18" name="object 18"/>
          <p:cNvSpPr txBox="1"/>
          <p:nvPr/>
        </p:nvSpPr>
        <p:spPr>
          <a:xfrm>
            <a:off x="8183118" y="5511038"/>
            <a:ext cx="247205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100" b="0" i="0" u="none" strike="noStrike" kern="1200" cap="none" spc="55" normalizeH="0" baseline="0" noProof="0" dirty="0">
                <a:ln>
                  <a:noFill/>
                </a:ln>
                <a:solidFill>
                  <a:srgbClr val="3F5779"/>
                </a:solidFill>
                <a:effectLst/>
                <a:uLnTx/>
                <a:uFillTx/>
                <a:latin typeface="Arial"/>
                <a:ea typeface="+mn-ea"/>
                <a:cs typeface="Arial"/>
              </a:rPr>
              <a:t>New</a:t>
            </a:r>
            <a:r>
              <a:rPr kumimoji="0" sz="2100" b="0" i="0" u="none" strike="noStrike" kern="1200" cap="none" spc="-85" normalizeH="0" baseline="0" noProof="0" dirty="0">
                <a:ln>
                  <a:noFill/>
                </a:ln>
                <a:solidFill>
                  <a:srgbClr val="3F5779"/>
                </a:solidFill>
                <a:effectLst/>
                <a:uLnTx/>
                <a:uFillTx/>
                <a:latin typeface="Arial"/>
                <a:ea typeface="+mn-ea"/>
                <a:cs typeface="Arial"/>
              </a:rPr>
              <a:t> </a:t>
            </a:r>
            <a:r>
              <a:rPr kumimoji="0" sz="2100" b="0" i="0" u="none" strike="noStrike" kern="1200" cap="none" spc="60" normalizeH="0" baseline="0" noProof="0" dirty="0">
                <a:ln>
                  <a:noFill/>
                </a:ln>
                <a:solidFill>
                  <a:srgbClr val="3F5779"/>
                </a:solidFill>
                <a:effectLst/>
                <a:uLnTx/>
                <a:uFillTx/>
                <a:latin typeface="Arial"/>
                <a:ea typeface="+mn-ea"/>
                <a:cs typeface="Arial"/>
              </a:rPr>
              <a:t>Administration</a:t>
            </a:r>
            <a:endParaRPr kumimoji="0" sz="2100" b="0" i="0" u="none" strike="noStrike" kern="1200" cap="none" spc="0" normalizeH="0" baseline="0" noProof="0" dirty="0">
              <a:ln>
                <a:noFill/>
              </a:ln>
              <a:solidFill>
                <a:srgbClr val="3F5779"/>
              </a:solidFill>
              <a:effectLst/>
              <a:uLnTx/>
              <a:uFillTx/>
              <a:latin typeface="Arial"/>
              <a:ea typeface="+mn-ea"/>
              <a:cs typeface="Arial"/>
            </a:endParaRPr>
          </a:p>
        </p:txBody>
      </p:sp>
    </p:spTree>
    <p:extLst>
      <p:ext uri="{BB962C8B-B14F-4D97-AF65-F5344CB8AC3E}">
        <p14:creationId xmlns:p14="http://schemas.microsoft.com/office/powerpoint/2010/main" val="2312998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0746"/>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9F9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a:spLocks noGrp="1"/>
          </p:cNvSpPr>
          <p:nvPr>
            <p:ph type="title"/>
          </p:nvPr>
        </p:nvSpPr>
        <p:spPr>
          <a:xfrm>
            <a:off x="3915410" y="152730"/>
            <a:ext cx="5378901" cy="861774"/>
          </a:xfrm>
          <a:prstGeom prst="rect">
            <a:avLst/>
          </a:prstGeom>
          <a:solidFill>
            <a:srgbClr val="A51E50"/>
          </a:solidFill>
        </p:spPr>
        <p:txBody>
          <a:bodyPr vert="horz" wrap="square" lIns="0" tIns="304800" rIns="0" bIns="0" rtlCol="0">
            <a:spAutoFit/>
          </a:bodyPr>
          <a:lstStyle/>
          <a:p>
            <a:pPr marL="478155">
              <a:lnSpc>
                <a:spcPct val="100000"/>
              </a:lnSpc>
              <a:spcBef>
                <a:spcPts val="2400"/>
              </a:spcBef>
            </a:pPr>
            <a:r>
              <a:rPr spc="-35" dirty="0"/>
              <a:t>OUR</a:t>
            </a:r>
            <a:r>
              <a:rPr spc="-120" dirty="0"/>
              <a:t> </a:t>
            </a:r>
            <a:r>
              <a:rPr spc="-40" dirty="0"/>
              <a:t>CHANGED</a:t>
            </a:r>
            <a:r>
              <a:rPr spc="-114" dirty="0"/>
              <a:t> </a:t>
            </a:r>
            <a:r>
              <a:rPr spc="-10" dirty="0"/>
              <a:t>REALITY</a:t>
            </a:r>
          </a:p>
        </p:txBody>
      </p:sp>
      <p:pic>
        <p:nvPicPr>
          <p:cNvPr id="4" name="object 4"/>
          <p:cNvPicPr/>
          <p:nvPr/>
        </p:nvPicPr>
        <p:blipFill>
          <a:blip r:embed="rId2" cstate="print"/>
          <a:stretch>
            <a:fillRect/>
          </a:stretch>
        </p:blipFill>
        <p:spPr>
          <a:xfrm>
            <a:off x="0" y="0"/>
            <a:ext cx="3915410" cy="6858000"/>
          </a:xfrm>
          <a:prstGeom prst="rect">
            <a:avLst/>
          </a:prstGeom>
        </p:spPr>
      </p:pic>
      <p:sp>
        <p:nvSpPr>
          <p:cNvPr id="5" name="object 5"/>
          <p:cNvSpPr/>
          <p:nvPr/>
        </p:nvSpPr>
        <p:spPr>
          <a:xfrm>
            <a:off x="5660682" y="2525016"/>
            <a:ext cx="861060" cy="1014730"/>
          </a:xfrm>
          <a:custGeom>
            <a:avLst/>
            <a:gdLst/>
            <a:ahLst/>
            <a:cxnLst/>
            <a:rect l="l" t="t" r="r" b="b"/>
            <a:pathLst>
              <a:path w="861059" h="1014729">
                <a:moveTo>
                  <a:pt x="513524" y="366976"/>
                </a:moveTo>
                <a:lnTo>
                  <a:pt x="347332" y="366976"/>
                </a:lnTo>
                <a:lnTo>
                  <a:pt x="325287" y="371022"/>
                </a:lnTo>
                <a:lnTo>
                  <a:pt x="306644" y="382223"/>
                </a:lnTo>
                <a:lnTo>
                  <a:pt x="293016" y="399171"/>
                </a:lnTo>
                <a:lnTo>
                  <a:pt x="286014" y="420455"/>
                </a:lnTo>
                <a:lnTo>
                  <a:pt x="214210" y="943924"/>
                </a:lnTo>
                <a:lnTo>
                  <a:pt x="216361" y="970584"/>
                </a:lnTo>
                <a:lnTo>
                  <a:pt x="228885" y="993006"/>
                </a:lnTo>
                <a:lnTo>
                  <a:pt x="249401" y="1008460"/>
                </a:lnTo>
                <a:lnTo>
                  <a:pt x="275526" y="1014218"/>
                </a:lnTo>
                <a:lnTo>
                  <a:pt x="585330" y="1014218"/>
                </a:lnTo>
                <a:lnTo>
                  <a:pt x="611455" y="1008460"/>
                </a:lnTo>
                <a:lnTo>
                  <a:pt x="631971" y="993006"/>
                </a:lnTo>
                <a:lnTo>
                  <a:pt x="644494" y="970584"/>
                </a:lnTo>
                <a:lnTo>
                  <a:pt x="644577" y="969565"/>
                </a:lnTo>
                <a:lnTo>
                  <a:pt x="273189" y="969565"/>
                </a:lnTo>
                <a:lnTo>
                  <a:pt x="270967" y="969108"/>
                </a:lnTo>
                <a:lnTo>
                  <a:pt x="268960" y="968270"/>
                </a:lnTo>
                <a:lnTo>
                  <a:pt x="338273" y="917279"/>
                </a:lnTo>
                <a:lnTo>
                  <a:pt x="262928" y="917279"/>
                </a:lnTo>
                <a:lnTo>
                  <a:pt x="279819" y="794178"/>
                </a:lnTo>
                <a:lnTo>
                  <a:pt x="363615" y="732520"/>
                </a:lnTo>
                <a:lnTo>
                  <a:pt x="288277" y="732520"/>
                </a:lnTo>
                <a:lnTo>
                  <a:pt x="305168" y="609406"/>
                </a:lnTo>
                <a:lnTo>
                  <a:pt x="388967" y="547747"/>
                </a:lnTo>
                <a:lnTo>
                  <a:pt x="313626" y="547747"/>
                </a:lnTo>
                <a:lnTo>
                  <a:pt x="331419" y="417979"/>
                </a:lnTo>
                <a:lnTo>
                  <a:pt x="338709" y="411629"/>
                </a:lnTo>
                <a:lnTo>
                  <a:pt x="571935" y="411629"/>
                </a:lnTo>
                <a:lnTo>
                  <a:pt x="567828" y="399160"/>
                </a:lnTo>
                <a:lnTo>
                  <a:pt x="554196" y="382217"/>
                </a:lnTo>
                <a:lnTo>
                  <a:pt x="535554" y="371020"/>
                </a:lnTo>
                <a:lnTo>
                  <a:pt x="513524" y="366976"/>
                </a:lnTo>
                <a:close/>
              </a:path>
              <a:path w="861059" h="1014729">
                <a:moveTo>
                  <a:pt x="571935" y="411629"/>
                </a:moveTo>
                <a:lnTo>
                  <a:pt x="522147" y="411629"/>
                </a:lnTo>
                <a:lnTo>
                  <a:pt x="529437" y="417979"/>
                </a:lnTo>
                <a:lnTo>
                  <a:pt x="602411" y="949982"/>
                </a:lnTo>
                <a:lnTo>
                  <a:pt x="601812" y="957408"/>
                </a:lnTo>
                <a:lnTo>
                  <a:pt x="598324" y="963655"/>
                </a:lnTo>
                <a:lnTo>
                  <a:pt x="592608" y="967961"/>
                </a:lnTo>
                <a:lnTo>
                  <a:pt x="585330" y="969565"/>
                </a:lnTo>
                <a:lnTo>
                  <a:pt x="644577" y="969565"/>
                </a:lnTo>
                <a:lnTo>
                  <a:pt x="646645" y="943924"/>
                </a:lnTo>
                <a:lnTo>
                  <a:pt x="574835" y="420443"/>
                </a:lnTo>
                <a:lnTo>
                  <a:pt x="571935" y="411629"/>
                </a:lnTo>
                <a:close/>
              </a:path>
              <a:path w="861059" h="1014729">
                <a:moveTo>
                  <a:pt x="433782" y="799704"/>
                </a:moveTo>
                <a:lnTo>
                  <a:pt x="425233" y="800057"/>
                </a:lnTo>
                <a:lnTo>
                  <a:pt x="417195" y="803792"/>
                </a:lnTo>
                <a:lnTo>
                  <a:pt x="262928" y="917279"/>
                </a:lnTo>
                <a:lnTo>
                  <a:pt x="338273" y="917279"/>
                </a:lnTo>
                <a:lnTo>
                  <a:pt x="443649" y="839758"/>
                </a:lnTo>
                <a:lnTo>
                  <a:pt x="449609" y="833197"/>
                </a:lnTo>
                <a:lnTo>
                  <a:pt x="452491" y="825136"/>
                </a:lnTo>
                <a:lnTo>
                  <a:pt x="452139" y="816582"/>
                </a:lnTo>
                <a:lnTo>
                  <a:pt x="448398" y="808542"/>
                </a:lnTo>
                <a:lnTo>
                  <a:pt x="441839" y="802583"/>
                </a:lnTo>
                <a:lnTo>
                  <a:pt x="433782" y="799704"/>
                </a:lnTo>
                <a:close/>
              </a:path>
              <a:path w="861059" h="1014729">
                <a:moveTo>
                  <a:pt x="433782" y="633576"/>
                </a:moveTo>
                <a:lnTo>
                  <a:pt x="425233" y="633928"/>
                </a:lnTo>
                <a:lnTo>
                  <a:pt x="417195" y="637663"/>
                </a:lnTo>
                <a:lnTo>
                  <a:pt x="288277" y="732520"/>
                </a:lnTo>
                <a:lnTo>
                  <a:pt x="363615" y="732520"/>
                </a:lnTo>
                <a:lnTo>
                  <a:pt x="443649" y="673630"/>
                </a:lnTo>
                <a:lnTo>
                  <a:pt x="449609" y="667068"/>
                </a:lnTo>
                <a:lnTo>
                  <a:pt x="452491" y="659007"/>
                </a:lnTo>
                <a:lnTo>
                  <a:pt x="452139" y="650454"/>
                </a:lnTo>
                <a:lnTo>
                  <a:pt x="448398" y="642413"/>
                </a:lnTo>
                <a:lnTo>
                  <a:pt x="441839" y="636454"/>
                </a:lnTo>
                <a:lnTo>
                  <a:pt x="433782" y="633576"/>
                </a:lnTo>
                <a:close/>
              </a:path>
              <a:path w="861059" h="1014729">
                <a:moveTo>
                  <a:pt x="433782" y="467460"/>
                </a:moveTo>
                <a:lnTo>
                  <a:pt x="425233" y="467812"/>
                </a:lnTo>
                <a:lnTo>
                  <a:pt x="417195" y="471547"/>
                </a:lnTo>
                <a:lnTo>
                  <a:pt x="313626" y="547747"/>
                </a:lnTo>
                <a:lnTo>
                  <a:pt x="388967" y="547747"/>
                </a:lnTo>
                <a:lnTo>
                  <a:pt x="443649" y="507514"/>
                </a:lnTo>
                <a:lnTo>
                  <a:pt x="449609" y="500952"/>
                </a:lnTo>
                <a:lnTo>
                  <a:pt x="452491" y="492891"/>
                </a:lnTo>
                <a:lnTo>
                  <a:pt x="452139" y="484338"/>
                </a:lnTo>
                <a:lnTo>
                  <a:pt x="448398" y="476297"/>
                </a:lnTo>
                <a:lnTo>
                  <a:pt x="441839" y="470338"/>
                </a:lnTo>
                <a:lnTo>
                  <a:pt x="433782" y="467460"/>
                </a:lnTo>
                <a:close/>
              </a:path>
              <a:path w="861059" h="1014729">
                <a:moveTo>
                  <a:pt x="430425" y="0"/>
                </a:moveTo>
                <a:lnTo>
                  <a:pt x="417431" y="2555"/>
                </a:lnTo>
                <a:lnTo>
                  <a:pt x="406044" y="10220"/>
                </a:lnTo>
                <a:lnTo>
                  <a:pt x="288607" y="129549"/>
                </a:lnTo>
                <a:lnTo>
                  <a:pt x="279162" y="147768"/>
                </a:lnTo>
                <a:lnTo>
                  <a:pt x="281427" y="166762"/>
                </a:lnTo>
                <a:lnTo>
                  <a:pt x="293376" y="181700"/>
                </a:lnTo>
                <a:lnTo>
                  <a:pt x="312978" y="187753"/>
                </a:lnTo>
                <a:lnTo>
                  <a:pt x="547865" y="187753"/>
                </a:lnTo>
                <a:lnTo>
                  <a:pt x="567475" y="181698"/>
                </a:lnTo>
                <a:lnTo>
                  <a:pt x="579423" y="166757"/>
                </a:lnTo>
                <a:lnTo>
                  <a:pt x="581689" y="147762"/>
                </a:lnTo>
                <a:lnTo>
                  <a:pt x="579283" y="143113"/>
                </a:lnTo>
                <a:lnTo>
                  <a:pt x="337908" y="143113"/>
                </a:lnTo>
                <a:lnTo>
                  <a:pt x="430428" y="49082"/>
                </a:lnTo>
                <a:lnTo>
                  <a:pt x="493070" y="49082"/>
                </a:lnTo>
                <a:lnTo>
                  <a:pt x="454825" y="10220"/>
                </a:lnTo>
                <a:lnTo>
                  <a:pt x="443424" y="2555"/>
                </a:lnTo>
                <a:lnTo>
                  <a:pt x="430425" y="0"/>
                </a:lnTo>
                <a:close/>
              </a:path>
              <a:path w="861059" h="1014729">
                <a:moveTo>
                  <a:pt x="493070" y="49082"/>
                </a:moveTo>
                <a:lnTo>
                  <a:pt x="430428" y="49082"/>
                </a:lnTo>
                <a:lnTo>
                  <a:pt x="522960" y="143113"/>
                </a:lnTo>
                <a:lnTo>
                  <a:pt x="579283" y="143113"/>
                </a:lnTo>
                <a:lnTo>
                  <a:pt x="572262" y="129549"/>
                </a:lnTo>
                <a:lnTo>
                  <a:pt x="493070" y="49082"/>
                </a:lnTo>
                <a:close/>
              </a:path>
              <a:path w="861059" h="1014729">
                <a:moveTo>
                  <a:pt x="130860" y="262023"/>
                </a:moveTo>
                <a:lnTo>
                  <a:pt x="22313" y="262023"/>
                </a:lnTo>
                <a:lnTo>
                  <a:pt x="13630" y="263775"/>
                </a:lnTo>
                <a:lnTo>
                  <a:pt x="6537" y="268555"/>
                </a:lnTo>
                <a:lnTo>
                  <a:pt x="1754" y="275648"/>
                </a:lnTo>
                <a:lnTo>
                  <a:pt x="0" y="284337"/>
                </a:lnTo>
                <a:lnTo>
                  <a:pt x="1754" y="293028"/>
                </a:lnTo>
                <a:lnTo>
                  <a:pt x="6537" y="300124"/>
                </a:lnTo>
                <a:lnTo>
                  <a:pt x="13630" y="304909"/>
                </a:lnTo>
                <a:lnTo>
                  <a:pt x="22313" y="306663"/>
                </a:lnTo>
                <a:lnTo>
                  <a:pt x="130860" y="306663"/>
                </a:lnTo>
                <a:lnTo>
                  <a:pt x="139551" y="304909"/>
                </a:lnTo>
                <a:lnTo>
                  <a:pt x="146648" y="300124"/>
                </a:lnTo>
                <a:lnTo>
                  <a:pt x="151433" y="293028"/>
                </a:lnTo>
                <a:lnTo>
                  <a:pt x="153187" y="284337"/>
                </a:lnTo>
                <a:lnTo>
                  <a:pt x="151433" y="275648"/>
                </a:lnTo>
                <a:lnTo>
                  <a:pt x="146648" y="268555"/>
                </a:lnTo>
                <a:lnTo>
                  <a:pt x="139551" y="263775"/>
                </a:lnTo>
                <a:lnTo>
                  <a:pt x="130860" y="262023"/>
                </a:lnTo>
                <a:close/>
              </a:path>
              <a:path w="861059" h="1014729">
                <a:moveTo>
                  <a:pt x="165521" y="387668"/>
                </a:moveTo>
                <a:lnTo>
                  <a:pt x="63119" y="444763"/>
                </a:lnTo>
                <a:lnTo>
                  <a:pt x="52122" y="466864"/>
                </a:lnTo>
                <a:lnTo>
                  <a:pt x="54952" y="475268"/>
                </a:lnTo>
                <a:lnTo>
                  <a:pt x="60813" y="481911"/>
                </a:lnTo>
                <a:lnTo>
                  <a:pt x="68503" y="485662"/>
                </a:lnTo>
                <a:lnTo>
                  <a:pt x="77041" y="486257"/>
                </a:lnTo>
                <a:lnTo>
                  <a:pt x="85445" y="483435"/>
                </a:lnTo>
                <a:lnTo>
                  <a:pt x="179438" y="429155"/>
                </a:lnTo>
                <a:lnTo>
                  <a:pt x="186088" y="423294"/>
                </a:lnTo>
                <a:lnTo>
                  <a:pt x="189842" y="415604"/>
                </a:lnTo>
                <a:lnTo>
                  <a:pt x="190439" y="407066"/>
                </a:lnTo>
                <a:lnTo>
                  <a:pt x="187617" y="398662"/>
                </a:lnTo>
                <a:lnTo>
                  <a:pt x="181748" y="392018"/>
                </a:lnTo>
                <a:lnTo>
                  <a:pt x="174056" y="388264"/>
                </a:lnTo>
                <a:lnTo>
                  <a:pt x="165521" y="387668"/>
                </a:lnTo>
                <a:close/>
              </a:path>
              <a:path w="861059" h="1014729">
                <a:moveTo>
                  <a:pt x="77041" y="82423"/>
                </a:moveTo>
                <a:lnTo>
                  <a:pt x="68503" y="83019"/>
                </a:lnTo>
                <a:lnTo>
                  <a:pt x="60813" y="86773"/>
                </a:lnTo>
                <a:lnTo>
                  <a:pt x="54952" y="93418"/>
                </a:lnTo>
                <a:lnTo>
                  <a:pt x="52122" y="101822"/>
                </a:lnTo>
                <a:lnTo>
                  <a:pt x="52716" y="110359"/>
                </a:lnTo>
                <a:lnTo>
                  <a:pt x="56469" y="118049"/>
                </a:lnTo>
                <a:lnTo>
                  <a:pt x="63119" y="123910"/>
                </a:lnTo>
                <a:lnTo>
                  <a:pt x="157124" y="178190"/>
                </a:lnTo>
                <a:lnTo>
                  <a:pt x="165521" y="181013"/>
                </a:lnTo>
                <a:lnTo>
                  <a:pt x="174056" y="180416"/>
                </a:lnTo>
                <a:lnTo>
                  <a:pt x="181748" y="176661"/>
                </a:lnTo>
                <a:lnTo>
                  <a:pt x="187617" y="170011"/>
                </a:lnTo>
                <a:lnTo>
                  <a:pt x="190439" y="161607"/>
                </a:lnTo>
                <a:lnTo>
                  <a:pt x="189842" y="153069"/>
                </a:lnTo>
                <a:lnTo>
                  <a:pt x="186088" y="145380"/>
                </a:lnTo>
                <a:lnTo>
                  <a:pt x="179438" y="139519"/>
                </a:lnTo>
                <a:lnTo>
                  <a:pt x="85445" y="85251"/>
                </a:lnTo>
                <a:lnTo>
                  <a:pt x="77041" y="82423"/>
                </a:lnTo>
                <a:close/>
              </a:path>
              <a:path w="861059" h="1014729">
                <a:moveTo>
                  <a:pt x="838542" y="262023"/>
                </a:moveTo>
                <a:lnTo>
                  <a:pt x="729996" y="262023"/>
                </a:lnTo>
                <a:lnTo>
                  <a:pt x="721305" y="263775"/>
                </a:lnTo>
                <a:lnTo>
                  <a:pt x="714208" y="268555"/>
                </a:lnTo>
                <a:lnTo>
                  <a:pt x="709423" y="275648"/>
                </a:lnTo>
                <a:lnTo>
                  <a:pt x="707669" y="284337"/>
                </a:lnTo>
                <a:lnTo>
                  <a:pt x="709423" y="293028"/>
                </a:lnTo>
                <a:lnTo>
                  <a:pt x="714208" y="300124"/>
                </a:lnTo>
                <a:lnTo>
                  <a:pt x="721305" y="304909"/>
                </a:lnTo>
                <a:lnTo>
                  <a:pt x="729996" y="306663"/>
                </a:lnTo>
                <a:lnTo>
                  <a:pt x="838542" y="306663"/>
                </a:lnTo>
                <a:lnTo>
                  <a:pt x="847226" y="304909"/>
                </a:lnTo>
                <a:lnTo>
                  <a:pt x="854319" y="300124"/>
                </a:lnTo>
                <a:lnTo>
                  <a:pt x="859102" y="293028"/>
                </a:lnTo>
                <a:lnTo>
                  <a:pt x="860856" y="284337"/>
                </a:lnTo>
                <a:lnTo>
                  <a:pt x="859102" y="275648"/>
                </a:lnTo>
                <a:lnTo>
                  <a:pt x="854319" y="268555"/>
                </a:lnTo>
                <a:lnTo>
                  <a:pt x="847226" y="263775"/>
                </a:lnTo>
                <a:lnTo>
                  <a:pt x="838542" y="262023"/>
                </a:lnTo>
                <a:close/>
              </a:path>
              <a:path w="861059" h="1014729">
                <a:moveTo>
                  <a:pt x="695340" y="387668"/>
                </a:moveTo>
                <a:lnTo>
                  <a:pt x="686803" y="388264"/>
                </a:lnTo>
                <a:lnTo>
                  <a:pt x="679113" y="392018"/>
                </a:lnTo>
                <a:lnTo>
                  <a:pt x="673252" y="398662"/>
                </a:lnTo>
                <a:lnTo>
                  <a:pt x="670422" y="407066"/>
                </a:lnTo>
                <a:lnTo>
                  <a:pt x="671015" y="415604"/>
                </a:lnTo>
                <a:lnTo>
                  <a:pt x="674768" y="423294"/>
                </a:lnTo>
                <a:lnTo>
                  <a:pt x="681418" y="429155"/>
                </a:lnTo>
                <a:lnTo>
                  <a:pt x="775411" y="483435"/>
                </a:lnTo>
                <a:lnTo>
                  <a:pt x="783815" y="486257"/>
                </a:lnTo>
                <a:lnTo>
                  <a:pt x="792353" y="485662"/>
                </a:lnTo>
                <a:lnTo>
                  <a:pt x="800042" y="481911"/>
                </a:lnTo>
                <a:lnTo>
                  <a:pt x="805903" y="475268"/>
                </a:lnTo>
                <a:lnTo>
                  <a:pt x="808733" y="466864"/>
                </a:lnTo>
                <a:lnTo>
                  <a:pt x="808140" y="458325"/>
                </a:lnTo>
                <a:lnTo>
                  <a:pt x="804387" y="450631"/>
                </a:lnTo>
                <a:lnTo>
                  <a:pt x="797737" y="444763"/>
                </a:lnTo>
                <a:lnTo>
                  <a:pt x="703745" y="390496"/>
                </a:lnTo>
                <a:lnTo>
                  <a:pt x="695340" y="387668"/>
                </a:lnTo>
                <a:close/>
              </a:path>
              <a:path w="861059" h="1014729">
                <a:moveTo>
                  <a:pt x="783815" y="82423"/>
                </a:moveTo>
                <a:lnTo>
                  <a:pt x="681418" y="139519"/>
                </a:lnTo>
                <a:lnTo>
                  <a:pt x="670424" y="161607"/>
                </a:lnTo>
                <a:lnTo>
                  <a:pt x="673252" y="170011"/>
                </a:lnTo>
                <a:lnTo>
                  <a:pt x="679113" y="176661"/>
                </a:lnTo>
                <a:lnTo>
                  <a:pt x="686803" y="180416"/>
                </a:lnTo>
                <a:lnTo>
                  <a:pt x="695340" y="181013"/>
                </a:lnTo>
                <a:lnTo>
                  <a:pt x="703745" y="178190"/>
                </a:lnTo>
                <a:lnTo>
                  <a:pt x="797737" y="123910"/>
                </a:lnTo>
                <a:lnTo>
                  <a:pt x="804387" y="118049"/>
                </a:lnTo>
                <a:lnTo>
                  <a:pt x="808140" y="110359"/>
                </a:lnTo>
                <a:lnTo>
                  <a:pt x="808733" y="101822"/>
                </a:lnTo>
                <a:lnTo>
                  <a:pt x="805903" y="93418"/>
                </a:lnTo>
                <a:lnTo>
                  <a:pt x="800042" y="86773"/>
                </a:lnTo>
                <a:lnTo>
                  <a:pt x="792353" y="83019"/>
                </a:lnTo>
                <a:lnTo>
                  <a:pt x="783815" y="82423"/>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6" name="object 6"/>
          <p:cNvSpPr txBox="1"/>
          <p:nvPr/>
        </p:nvSpPr>
        <p:spPr>
          <a:xfrm>
            <a:off x="4485627" y="3665702"/>
            <a:ext cx="3221355" cy="1728102"/>
          </a:xfrm>
          <a:prstGeom prst="rect">
            <a:avLst/>
          </a:prstGeom>
        </p:spPr>
        <p:txBody>
          <a:bodyPr vert="horz" wrap="square" lIns="0" tIns="160020" rIns="0" bIns="0" rtlCol="0">
            <a:spAutoFit/>
          </a:bodyPr>
          <a:lstStyle/>
          <a:p>
            <a:pPr marL="0" marR="0" lvl="0" indent="0" algn="ctr" defTabSz="914400" rtl="0" eaLnBrk="1" fontAlgn="auto" latinLnBrk="0" hangingPunct="1">
              <a:lnSpc>
                <a:spcPct val="100000"/>
              </a:lnSpc>
              <a:spcBef>
                <a:spcPts val="1260"/>
              </a:spcBef>
              <a:spcAft>
                <a:spcPts val="0"/>
              </a:spcAft>
              <a:buClrTx/>
              <a:buSzTx/>
              <a:buFontTx/>
              <a:buNone/>
              <a:tabLst/>
              <a:defRPr/>
            </a:pPr>
            <a:r>
              <a:rPr kumimoji="0" sz="1600" b="1" i="0" u="none" strike="noStrike" kern="1200" cap="none" spc="-20" normalizeH="0" baseline="0" noProof="0" dirty="0">
                <a:ln>
                  <a:noFill/>
                </a:ln>
                <a:solidFill>
                  <a:srgbClr val="3F5779"/>
                </a:solidFill>
                <a:effectLst/>
                <a:uLnTx/>
                <a:uFillTx/>
                <a:latin typeface="Arial"/>
                <a:ea typeface="+mn-ea"/>
                <a:cs typeface="Arial"/>
              </a:rPr>
              <a:t>FOR</a:t>
            </a:r>
            <a:r>
              <a:rPr kumimoji="0" sz="1600" b="1" i="0" u="none" strike="noStrike" kern="1200" cap="none" spc="-75" normalizeH="0" baseline="0" noProof="0" dirty="0">
                <a:ln>
                  <a:noFill/>
                </a:ln>
                <a:solidFill>
                  <a:srgbClr val="3F5779"/>
                </a:solidFill>
                <a:effectLst/>
                <a:uLnTx/>
                <a:uFillTx/>
                <a:latin typeface="Arial"/>
                <a:ea typeface="+mn-ea"/>
                <a:cs typeface="Arial"/>
              </a:rPr>
              <a:t> </a:t>
            </a:r>
            <a:r>
              <a:rPr kumimoji="0" sz="1600" b="1" i="0" u="none" strike="noStrike" kern="1200" cap="none" spc="-10" normalizeH="0" baseline="0" noProof="0" dirty="0">
                <a:ln>
                  <a:noFill/>
                </a:ln>
                <a:solidFill>
                  <a:srgbClr val="3F5779"/>
                </a:solidFill>
                <a:effectLst/>
                <a:uLnTx/>
                <a:uFillTx/>
                <a:latin typeface="Arial"/>
                <a:ea typeface="+mn-ea"/>
                <a:cs typeface="Arial"/>
              </a:rPr>
              <a:t>TRUSTEES</a:t>
            </a:r>
            <a:endParaRPr kumimoji="0" sz="160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ctr" defTabSz="914400" rtl="0" eaLnBrk="1" fontAlgn="auto" latinLnBrk="0" hangingPunct="1">
              <a:lnSpc>
                <a:spcPct val="121500"/>
              </a:lnSpc>
              <a:spcBef>
                <a:spcPts val="605"/>
              </a:spcBef>
              <a:spcAft>
                <a:spcPts val="0"/>
              </a:spcAft>
              <a:buClrTx/>
              <a:buSzTx/>
              <a:buFontTx/>
              <a:buNone/>
              <a:tabLst/>
              <a:defRPr/>
            </a:pPr>
            <a:r>
              <a:rPr kumimoji="0" sz="1350" b="0" i="0" u="none" strike="noStrike" kern="1200" cap="none" spc="-10" normalizeH="0" baseline="0" noProof="0" dirty="0">
                <a:ln>
                  <a:noFill/>
                </a:ln>
                <a:solidFill>
                  <a:srgbClr val="3F5779"/>
                </a:solidFill>
                <a:effectLst/>
                <a:uLnTx/>
                <a:uFillTx/>
                <a:latin typeface="Arial"/>
                <a:ea typeface="+mn-ea"/>
                <a:cs typeface="Arial"/>
              </a:rPr>
              <a:t>Trustees</a:t>
            </a:r>
            <a:r>
              <a:rPr kumimoji="0" sz="1350" b="0" i="0" u="none" strike="noStrike" kern="1200" cap="none" spc="6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now</a:t>
            </a:r>
            <a:r>
              <a:rPr kumimoji="0" sz="1350" b="0" i="0" u="none" strike="noStrike" kern="1200" cap="none" spc="6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face</a:t>
            </a:r>
            <a:r>
              <a:rPr kumimoji="0" sz="1350" b="0" i="0" u="none" strike="noStrike" kern="1200" cap="none" spc="65"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heightened</a:t>
            </a:r>
            <a:r>
              <a:rPr kumimoji="0" sz="1350" b="0" i="0" u="none" strike="noStrike" kern="1200" cap="none" spc="6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scrutiny</a:t>
            </a:r>
            <a:r>
              <a:rPr kumimoji="0" sz="1350" b="0" i="0" u="none" strike="noStrike" kern="1200" cap="none" spc="65" normalizeH="0" baseline="0" noProof="0" dirty="0">
                <a:ln>
                  <a:noFill/>
                </a:ln>
                <a:solidFill>
                  <a:srgbClr val="3F5779"/>
                </a:solidFill>
                <a:effectLst/>
                <a:uLnTx/>
                <a:uFillTx/>
                <a:latin typeface="Arial"/>
                <a:ea typeface="+mn-ea"/>
                <a:cs typeface="Arial"/>
              </a:rPr>
              <a:t> </a:t>
            </a:r>
            <a:r>
              <a:rPr kumimoji="0" sz="1350" b="0" i="0" u="none" strike="noStrike" kern="1200" cap="none" spc="-25" normalizeH="0" baseline="0" noProof="0" dirty="0">
                <a:ln>
                  <a:noFill/>
                </a:ln>
                <a:solidFill>
                  <a:srgbClr val="3F5779"/>
                </a:solidFill>
                <a:effectLst/>
                <a:uLnTx/>
                <a:uFillTx/>
                <a:latin typeface="Arial"/>
                <a:ea typeface="+mn-ea"/>
                <a:cs typeface="Arial"/>
              </a:rPr>
              <a:t>as </a:t>
            </a:r>
            <a:r>
              <a:rPr kumimoji="0" sz="1350" b="0" i="0" u="none" strike="noStrike" kern="1200" cap="none" spc="20" normalizeH="0" baseline="0" noProof="0" dirty="0">
                <a:ln>
                  <a:noFill/>
                </a:ln>
                <a:solidFill>
                  <a:srgbClr val="3F5779"/>
                </a:solidFill>
                <a:effectLst/>
                <a:uLnTx/>
                <a:uFillTx/>
                <a:latin typeface="Arial"/>
                <a:ea typeface="+mn-ea"/>
                <a:cs typeface="Arial"/>
              </a:rPr>
              <a:t>they</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navigate</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20" normalizeH="0" baseline="0" noProof="0" dirty="0">
                <a:ln>
                  <a:noFill/>
                </a:ln>
                <a:solidFill>
                  <a:srgbClr val="3F5779"/>
                </a:solidFill>
                <a:effectLst/>
                <a:uLnTx/>
                <a:uFillTx/>
                <a:latin typeface="Arial"/>
                <a:ea typeface="+mn-ea"/>
                <a:cs typeface="Arial"/>
              </a:rPr>
              <a:t>competing</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20" normalizeH="0" baseline="0" noProof="0" dirty="0">
                <a:ln>
                  <a:noFill/>
                </a:ln>
                <a:solidFill>
                  <a:srgbClr val="3F5779"/>
                </a:solidFill>
                <a:effectLst/>
                <a:uLnTx/>
                <a:uFillTx/>
                <a:latin typeface="Arial"/>
                <a:ea typeface="+mn-ea"/>
                <a:cs typeface="Arial"/>
              </a:rPr>
              <a:t>priorities,</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35" normalizeH="0" baseline="0" noProof="0" dirty="0">
                <a:ln>
                  <a:noFill/>
                </a:ln>
                <a:solidFill>
                  <a:srgbClr val="3F5779"/>
                </a:solidFill>
                <a:effectLst/>
                <a:uLnTx/>
                <a:uFillTx/>
                <a:latin typeface="Arial"/>
                <a:ea typeface="+mn-ea"/>
                <a:cs typeface="Arial"/>
              </a:rPr>
              <a:t>from </a:t>
            </a:r>
            <a:r>
              <a:rPr kumimoji="0" sz="1350" b="0" i="0" u="none" strike="noStrike" kern="1200" cap="none" spc="20" normalizeH="0" baseline="0" noProof="0" dirty="0">
                <a:ln>
                  <a:noFill/>
                </a:ln>
                <a:solidFill>
                  <a:srgbClr val="3F5779"/>
                </a:solidFill>
                <a:effectLst/>
                <a:uLnTx/>
                <a:uFillTx/>
                <a:latin typeface="Arial"/>
                <a:ea typeface="+mn-ea"/>
                <a:cs typeface="Arial"/>
              </a:rPr>
              <a:t>maintaining</a:t>
            </a:r>
            <a:r>
              <a:rPr kumimoji="0" sz="1350" b="0" i="0" u="none" strike="noStrike" kern="1200" cap="none" spc="3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fiscal</a:t>
            </a:r>
            <a:r>
              <a:rPr kumimoji="0" sz="1350" b="0" i="0" u="none" strike="noStrike" kern="1200" cap="none" spc="35" normalizeH="0" baseline="0" noProof="0" dirty="0">
                <a:ln>
                  <a:noFill/>
                </a:ln>
                <a:solidFill>
                  <a:srgbClr val="3F5779"/>
                </a:solidFill>
                <a:effectLst/>
                <a:uLnTx/>
                <a:uFillTx/>
                <a:latin typeface="Arial"/>
                <a:ea typeface="+mn-ea"/>
                <a:cs typeface="Arial"/>
              </a:rPr>
              <a:t> </a:t>
            </a:r>
            <a:r>
              <a:rPr kumimoji="0" sz="1350" b="0" i="0" u="none" strike="noStrike" kern="1200" cap="none" spc="20" normalizeH="0" baseline="0" noProof="0" dirty="0">
                <a:ln>
                  <a:noFill/>
                </a:ln>
                <a:solidFill>
                  <a:srgbClr val="3F5779"/>
                </a:solidFill>
                <a:effectLst/>
                <a:uLnTx/>
                <a:uFillTx/>
                <a:latin typeface="Arial"/>
                <a:ea typeface="+mn-ea"/>
                <a:cs typeface="Arial"/>
              </a:rPr>
              <a:t>responsibility</a:t>
            </a:r>
            <a:r>
              <a:rPr kumimoji="0" sz="1350" b="0" i="0" u="none" strike="noStrike" kern="1200" cap="none" spc="40" normalizeH="0" baseline="0" noProof="0" dirty="0">
                <a:ln>
                  <a:noFill/>
                </a:ln>
                <a:solidFill>
                  <a:srgbClr val="3F5779"/>
                </a:solidFill>
                <a:effectLst/>
                <a:uLnTx/>
                <a:uFillTx/>
                <a:latin typeface="Arial"/>
                <a:ea typeface="+mn-ea"/>
                <a:cs typeface="Arial"/>
              </a:rPr>
              <a:t> </a:t>
            </a:r>
            <a:r>
              <a:rPr kumimoji="0" sz="1350" b="0" i="0" u="none" strike="noStrike" kern="1200" cap="none" spc="50" normalizeH="0" baseline="0" noProof="0" dirty="0">
                <a:ln>
                  <a:noFill/>
                </a:ln>
                <a:solidFill>
                  <a:srgbClr val="3F5779"/>
                </a:solidFill>
                <a:effectLst/>
                <a:uLnTx/>
                <a:uFillTx/>
                <a:latin typeface="Arial"/>
                <a:ea typeface="+mn-ea"/>
                <a:cs typeface="Arial"/>
              </a:rPr>
              <a:t>to </a:t>
            </a:r>
            <a:r>
              <a:rPr kumimoji="0" sz="1350" b="0" i="0" u="none" strike="noStrike" kern="1200" cap="none" spc="0" normalizeH="0" baseline="0" noProof="0" dirty="0">
                <a:ln>
                  <a:noFill/>
                </a:ln>
                <a:solidFill>
                  <a:srgbClr val="3F5779"/>
                </a:solidFill>
                <a:effectLst/>
                <a:uLnTx/>
                <a:uFillTx/>
                <a:latin typeface="Arial"/>
                <a:ea typeface="+mn-ea"/>
                <a:cs typeface="Arial"/>
              </a:rPr>
              <a:t>addressing</a:t>
            </a:r>
            <a:r>
              <a:rPr kumimoji="0" sz="1350" b="0" i="0" u="none" strike="noStrike" kern="1200" cap="none" spc="-75" normalizeH="0" baseline="0" noProof="0" dirty="0">
                <a:ln>
                  <a:noFill/>
                </a:ln>
                <a:solidFill>
                  <a:srgbClr val="3F5779"/>
                </a:solidFill>
                <a:effectLst/>
                <a:uLnTx/>
                <a:uFillTx/>
                <a:latin typeface="Arial"/>
                <a:ea typeface="+mn-ea"/>
                <a:cs typeface="Arial"/>
              </a:rPr>
              <a:t> </a:t>
            </a:r>
            <a:r>
              <a:rPr kumimoji="0" sz="1350" b="0" i="0" u="none" strike="noStrike" kern="1200" cap="none" spc="50" normalizeH="0" baseline="0" noProof="0" dirty="0">
                <a:ln>
                  <a:noFill/>
                </a:ln>
                <a:solidFill>
                  <a:srgbClr val="3F5779"/>
                </a:solidFill>
                <a:effectLst/>
                <a:uLnTx/>
                <a:uFillTx/>
                <a:latin typeface="Arial"/>
                <a:ea typeface="+mn-ea"/>
                <a:cs typeface="Arial"/>
              </a:rPr>
              <a:t>workforce</a:t>
            </a:r>
            <a:r>
              <a:rPr kumimoji="0" sz="1350" b="0" i="0" u="none" strike="noStrike" kern="1200" cap="none" spc="-70"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demands</a:t>
            </a:r>
            <a:r>
              <a:rPr kumimoji="0" sz="1350" b="0" i="0" u="none" strike="noStrike" kern="1200" cap="none" spc="-70" normalizeH="0" baseline="0" noProof="0" dirty="0">
                <a:ln>
                  <a:noFill/>
                </a:ln>
                <a:solidFill>
                  <a:srgbClr val="3F5779"/>
                </a:solidFill>
                <a:effectLst/>
                <a:uLnTx/>
                <a:uFillTx/>
                <a:latin typeface="Arial"/>
                <a:ea typeface="+mn-ea"/>
                <a:cs typeface="Arial"/>
              </a:rPr>
              <a:t> </a:t>
            </a:r>
            <a:r>
              <a:rPr kumimoji="0" sz="1350" b="0" i="0" u="none" strike="noStrike" kern="1200" cap="none" spc="-25" normalizeH="0" baseline="0" noProof="0" dirty="0">
                <a:ln>
                  <a:noFill/>
                </a:ln>
                <a:solidFill>
                  <a:srgbClr val="3F5779"/>
                </a:solidFill>
                <a:effectLst/>
                <a:uLnTx/>
                <a:uFillTx/>
                <a:latin typeface="Arial"/>
                <a:ea typeface="+mn-ea"/>
                <a:cs typeface="Arial"/>
              </a:rPr>
              <a:t>and </a:t>
            </a:r>
            <a:r>
              <a:rPr kumimoji="0" sz="1350" b="0" i="0" u="none" strike="noStrike" kern="1200" cap="none" spc="0" normalizeH="0" baseline="0" noProof="0" dirty="0">
                <a:ln>
                  <a:noFill/>
                </a:ln>
                <a:solidFill>
                  <a:srgbClr val="3F5779"/>
                </a:solidFill>
                <a:effectLst/>
                <a:uLnTx/>
                <a:uFillTx/>
                <a:latin typeface="Arial"/>
                <a:ea typeface="+mn-ea"/>
                <a:cs typeface="Arial"/>
              </a:rPr>
              <a:t>ensuring</a:t>
            </a:r>
            <a:r>
              <a:rPr kumimoji="0" lang="en-US" sz="1350" b="0" i="0" u="none" strike="noStrike" kern="1200" cap="none" spc="80" normalizeH="0" baseline="0" noProof="0" dirty="0">
                <a:ln>
                  <a:noFill/>
                </a:ln>
                <a:solidFill>
                  <a:srgbClr val="3F5779"/>
                </a:solidFill>
                <a:effectLst/>
                <a:uLnTx/>
                <a:uFillTx/>
                <a:latin typeface="Arial"/>
                <a:ea typeface="+mn-ea"/>
                <a:cs typeface="Arial"/>
              </a:rPr>
              <a:t> services for all.</a:t>
            </a:r>
          </a:p>
        </p:txBody>
      </p:sp>
      <p:sp>
        <p:nvSpPr>
          <p:cNvPr id="7" name="object 7"/>
          <p:cNvSpPr/>
          <p:nvPr/>
        </p:nvSpPr>
        <p:spPr>
          <a:xfrm>
            <a:off x="9420809" y="2592019"/>
            <a:ext cx="1155700" cy="874394"/>
          </a:xfrm>
          <a:custGeom>
            <a:avLst/>
            <a:gdLst/>
            <a:ahLst/>
            <a:cxnLst/>
            <a:rect l="l" t="t" r="r" b="b"/>
            <a:pathLst>
              <a:path w="1155700" h="874395">
                <a:moveTo>
                  <a:pt x="720102" y="725766"/>
                </a:moveTo>
                <a:lnTo>
                  <a:pt x="491959" y="725766"/>
                </a:lnTo>
                <a:lnTo>
                  <a:pt x="475885" y="728614"/>
                </a:lnTo>
                <a:lnTo>
                  <a:pt x="462126" y="736534"/>
                </a:lnTo>
                <a:lnTo>
                  <a:pt x="451803" y="748596"/>
                </a:lnTo>
                <a:lnTo>
                  <a:pt x="446036" y="763866"/>
                </a:lnTo>
                <a:lnTo>
                  <a:pt x="435660" y="818921"/>
                </a:lnTo>
                <a:lnTo>
                  <a:pt x="436430" y="839720"/>
                </a:lnTo>
                <a:lnTo>
                  <a:pt x="445606" y="857418"/>
                </a:lnTo>
                <a:lnTo>
                  <a:pt x="461290" y="869720"/>
                </a:lnTo>
                <a:lnTo>
                  <a:pt x="481584" y="874331"/>
                </a:lnTo>
                <a:lnTo>
                  <a:pt x="969518" y="874331"/>
                </a:lnTo>
                <a:lnTo>
                  <a:pt x="1009452" y="867865"/>
                </a:lnTo>
                <a:lnTo>
                  <a:pt x="1044403" y="849728"/>
                </a:lnTo>
                <a:lnTo>
                  <a:pt x="1064239" y="829678"/>
                </a:lnTo>
                <a:lnTo>
                  <a:pt x="480275" y="829678"/>
                </a:lnTo>
                <a:lnTo>
                  <a:pt x="479298" y="828484"/>
                </a:lnTo>
                <a:lnTo>
                  <a:pt x="490105" y="771131"/>
                </a:lnTo>
                <a:lnTo>
                  <a:pt x="490956" y="770420"/>
                </a:lnTo>
                <a:lnTo>
                  <a:pt x="720102" y="770420"/>
                </a:lnTo>
                <a:lnTo>
                  <a:pt x="728793" y="768665"/>
                </a:lnTo>
                <a:lnTo>
                  <a:pt x="735900" y="763866"/>
                </a:lnTo>
                <a:lnTo>
                  <a:pt x="740674" y="756784"/>
                </a:lnTo>
                <a:lnTo>
                  <a:pt x="742327" y="748596"/>
                </a:lnTo>
                <a:lnTo>
                  <a:pt x="742417" y="748035"/>
                </a:lnTo>
                <a:lnTo>
                  <a:pt x="740674" y="739402"/>
                </a:lnTo>
                <a:lnTo>
                  <a:pt x="735890" y="732305"/>
                </a:lnTo>
                <a:lnTo>
                  <a:pt x="728793" y="727521"/>
                </a:lnTo>
                <a:lnTo>
                  <a:pt x="720102" y="725766"/>
                </a:lnTo>
                <a:close/>
              </a:path>
              <a:path w="1155700" h="874395">
                <a:moveTo>
                  <a:pt x="925547" y="673163"/>
                </a:moveTo>
                <a:lnTo>
                  <a:pt x="834478" y="673163"/>
                </a:lnTo>
                <a:lnTo>
                  <a:pt x="860037" y="677650"/>
                </a:lnTo>
                <a:lnTo>
                  <a:pt x="881938" y="690118"/>
                </a:lnTo>
                <a:lnTo>
                  <a:pt x="898458" y="709071"/>
                </a:lnTo>
                <a:lnTo>
                  <a:pt x="913762" y="748035"/>
                </a:lnTo>
                <a:lnTo>
                  <a:pt x="924064" y="759872"/>
                </a:lnTo>
                <a:lnTo>
                  <a:pt x="937700" y="767633"/>
                </a:lnTo>
                <a:lnTo>
                  <a:pt x="953592" y="770420"/>
                </a:lnTo>
                <a:lnTo>
                  <a:pt x="1046607" y="770420"/>
                </a:lnTo>
                <a:lnTo>
                  <a:pt x="1047623" y="771753"/>
                </a:lnTo>
                <a:lnTo>
                  <a:pt x="1017924" y="813777"/>
                </a:lnTo>
                <a:lnTo>
                  <a:pt x="969518" y="829678"/>
                </a:lnTo>
                <a:lnTo>
                  <a:pt x="1064239" y="829678"/>
                </a:lnTo>
                <a:lnTo>
                  <a:pt x="1072020" y="821814"/>
                </a:lnTo>
                <a:lnTo>
                  <a:pt x="1089952" y="786015"/>
                </a:lnTo>
                <a:lnTo>
                  <a:pt x="1091322" y="763957"/>
                </a:lnTo>
                <a:lnTo>
                  <a:pt x="1082805" y="744651"/>
                </a:lnTo>
                <a:lnTo>
                  <a:pt x="1066663" y="730965"/>
                </a:lnTo>
                <a:lnTo>
                  <a:pt x="1045159" y="725766"/>
                </a:lnTo>
                <a:lnTo>
                  <a:pt x="952652" y="725766"/>
                </a:lnTo>
                <a:lnTo>
                  <a:pt x="951826" y="725093"/>
                </a:lnTo>
                <a:lnTo>
                  <a:pt x="951623" y="724103"/>
                </a:lnTo>
                <a:lnTo>
                  <a:pt x="936588" y="685838"/>
                </a:lnTo>
                <a:lnTo>
                  <a:pt x="925547" y="673163"/>
                </a:lnTo>
                <a:close/>
              </a:path>
              <a:path w="1155700" h="874395">
                <a:moveTo>
                  <a:pt x="834478" y="628510"/>
                </a:moveTo>
                <a:lnTo>
                  <a:pt x="650510" y="628523"/>
                </a:lnTo>
                <a:lnTo>
                  <a:pt x="610651" y="650938"/>
                </a:lnTo>
                <a:lnTo>
                  <a:pt x="592874" y="725068"/>
                </a:lnTo>
                <a:lnTo>
                  <a:pt x="592023" y="725766"/>
                </a:lnTo>
                <a:lnTo>
                  <a:pt x="638276" y="725766"/>
                </a:lnTo>
                <a:lnTo>
                  <a:pt x="648716" y="673862"/>
                </a:lnTo>
                <a:lnTo>
                  <a:pt x="649579" y="673163"/>
                </a:lnTo>
                <a:lnTo>
                  <a:pt x="925547" y="673163"/>
                </a:lnTo>
                <a:lnTo>
                  <a:pt x="910224" y="655570"/>
                </a:lnTo>
                <a:lnTo>
                  <a:pt x="875274" y="635670"/>
                </a:lnTo>
                <a:lnTo>
                  <a:pt x="834478" y="628510"/>
                </a:lnTo>
                <a:close/>
              </a:path>
              <a:path w="1155700" h="874395">
                <a:moveTo>
                  <a:pt x="746531" y="673163"/>
                </a:moveTo>
                <a:lnTo>
                  <a:pt x="745439" y="673163"/>
                </a:lnTo>
                <a:lnTo>
                  <a:pt x="746175" y="673176"/>
                </a:lnTo>
                <a:lnTo>
                  <a:pt x="746531" y="673163"/>
                </a:lnTo>
                <a:close/>
              </a:path>
              <a:path w="1155700" h="874395">
                <a:moveTo>
                  <a:pt x="440258" y="628523"/>
                </a:moveTo>
                <a:lnTo>
                  <a:pt x="232943" y="628523"/>
                </a:lnTo>
                <a:lnTo>
                  <a:pt x="224252" y="630275"/>
                </a:lnTo>
                <a:lnTo>
                  <a:pt x="217155" y="635055"/>
                </a:lnTo>
                <a:lnTo>
                  <a:pt x="212371" y="642147"/>
                </a:lnTo>
                <a:lnTo>
                  <a:pt x="210616" y="650836"/>
                </a:lnTo>
                <a:lnTo>
                  <a:pt x="212371" y="659527"/>
                </a:lnTo>
                <a:lnTo>
                  <a:pt x="217155" y="666624"/>
                </a:lnTo>
                <a:lnTo>
                  <a:pt x="224252" y="671409"/>
                </a:lnTo>
                <a:lnTo>
                  <a:pt x="232943" y="673163"/>
                </a:lnTo>
                <a:lnTo>
                  <a:pt x="440258" y="673163"/>
                </a:lnTo>
                <a:lnTo>
                  <a:pt x="448949" y="671409"/>
                </a:lnTo>
                <a:lnTo>
                  <a:pt x="456045" y="666624"/>
                </a:lnTo>
                <a:lnTo>
                  <a:pt x="460830" y="659527"/>
                </a:lnTo>
                <a:lnTo>
                  <a:pt x="462584" y="650836"/>
                </a:lnTo>
                <a:lnTo>
                  <a:pt x="460830" y="642147"/>
                </a:lnTo>
                <a:lnTo>
                  <a:pt x="456045" y="635055"/>
                </a:lnTo>
                <a:lnTo>
                  <a:pt x="448949" y="630275"/>
                </a:lnTo>
                <a:lnTo>
                  <a:pt x="440258" y="628523"/>
                </a:lnTo>
                <a:close/>
              </a:path>
              <a:path w="1155700" h="874395">
                <a:moveTo>
                  <a:pt x="926784" y="0"/>
                </a:moveTo>
                <a:lnTo>
                  <a:pt x="907349" y="6784"/>
                </a:lnTo>
                <a:lnTo>
                  <a:pt x="894905" y="25234"/>
                </a:lnTo>
                <a:lnTo>
                  <a:pt x="728967" y="628510"/>
                </a:lnTo>
                <a:lnTo>
                  <a:pt x="775258" y="628510"/>
                </a:lnTo>
                <a:lnTo>
                  <a:pt x="929551" y="67094"/>
                </a:lnTo>
                <a:lnTo>
                  <a:pt x="977184" y="67094"/>
                </a:lnTo>
                <a:lnTo>
                  <a:pt x="960615" y="22504"/>
                </a:lnTo>
                <a:lnTo>
                  <a:pt x="946706" y="5150"/>
                </a:lnTo>
                <a:lnTo>
                  <a:pt x="926784" y="0"/>
                </a:lnTo>
                <a:close/>
              </a:path>
              <a:path w="1155700" h="874395">
                <a:moveTo>
                  <a:pt x="977184" y="67094"/>
                </a:moveTo>
                <a:lnTo>
                  <a:pt x="929551" y="67094"/>
                </a:lnTo>
                <a:lnTo>
                  <a:pt x="1106830" y="544182"/>
                </a:lnTo>
                <a:lnTo>
                  <a:pt x="851560" y="544182"/>
                </a:lnTo>
                <a:lnTo>
                  <a:pt x="842876" y="545934"/>
                </a:lnTo>
                <a:lnTo>
                  <a:pt x="835783" y="550714"/>
                </a:lnTo>
                <a:lnTo>
                  <a:pt x="831000" y="557807"/>
                </a:lnTo>
                <a:lnTo>
                  <a:pt x="829246" y="566496"/>
                </a:lnTo>
                <a:lnTo>
                  <a:pt x="831000" y="575187"/>
                </a:lnTo>
                <a:lnTo>
                  <a:pt x="835783" y="582283"/>
                </a:lnTo>
                <a:lnTo>
                  <a:pt x="842876" y="587068"/>
                </a:lnTo>
                <a:lnTo>
                  <a:pt x="851560" y="588822"/>
                </a:lnTo>
                <a:lnTo>
                  <a:pt x="1121308" y="588822"/>
                </a:lnTo>
                <a:lnTo>
                  <a:pt x="1137715" y="584717"/>
                </a:lnTo>
                <a:lnTo>
                  <a:pt x="1149692" y="573990"/>
                </a:lnTo>
                <a:lnTo>
                  <a:pt x="1155584" y="559028"/>
                </a:lnTo>
                <a:lnTo>
                  <a:pt x="1153731" y="542213"/>
                </a:lnTo>
                <a:lnTo>
                  <a:pt x="977184" y="67094"/>
                </a:lnTo>
                <a:close/>
              </a:path>
              <a:path w="1155700" h="874395">
                <a:moveTo>
                  <a:pt x="767586" y="236548"/>
                </a:moveTo>
                <a:lnTo>
                  <a:pt x="759251" y="238491"/>
                </a:lnTo>
                <a:lnTo>
                  <a:pt x="752055" y="243662"/>
                </a:lnTo>
                <a:lnTo>
                  <a:pt x="486232" y="529996"/>
                </a:lnTo>
                <a:lnTo>
                  <a:pt x="477284" y="548410"/>
                </a:lnTo>
                <a:lnTo>
                  <a:pt x="479885" y="567350"/>
                </a:lnTo>
                <a:lnTo>
                  <a:pt x="491997" y="582142"/>
                </a:lnTo>
                <a:lnTo>
                  <a:pt x="511581" y="588111"/>
                </a:lnTo>
                <a:lnTo>
                  <a:pt x="661416" y="588111"/>
                </a:lnTo>
                <a:lnTo>
                  <a:pt x="677198" y="549997"/>
                </a:lnTo>
                <a:lnTo>
                  <a:pt x="534670" y="543458"/>
                </a:lnTo>
                <a:lnTo>
                  <a:pt x="784771" y="274053"/>
                </a:lnTo>
                <a:lnTo>
                  <a:pt x="789399" y="266487"/>
                </a:lnTo>
                <a:lnTo>
                  <a:pt x="790721" y="258030"/>
                </a:lnTo>
                <a:lnTo>
                  <a:pt x="788775" y="249694"/>
                </a:lnTo>
                <a:lnTo>
                  <a:pt x="783602" y="242493"/>
                </a:lnTo>
                <a:lnTo>
                  <a:pt x="776042" y="237870"/>
                </a:lnTo>
                <a:lnTo>
                  <a:pt x="767586" y="236548"/>
                </a:lnTo>
                <a:close/>
              </a:path>
              <a:path w="1155700" h="874395">
                <a:moveTo>
                  <a:pt x="371741" y="518858"/>
                </a:moveTo>
                <a:lnTo>
                  <a:pt x="22326" y="518858"/>
                </a:lnTo>
                <a:lnTo>
                  <a:pt x="13640" y="520612"/>
                </a:lnTo>
                <a:lnTo>
                  <a:pt x="6543" y="525397"/>
                </a:lnTo>
                <a:lnTo>
                  <a:pt x="1756" y="532494"/>
                </a:lnTo>
                <a:lnTo>
                  <a:pt x="0" y="541185"/>
                </a:lnTo>
                <a:lnTo>
                  <a:pt x="1756" y="549868"/>
                </a:lnTo>
                <a:lnTo>
                  <a:pt x="6543" y="556961"/>
                </a:lnTo>
                <a:lnTo>
                  <a:pt x="13640" y="561744"/>
                </a:lnTo>
                <a:lnTo>
                  <a:pt x="22326" y="563499"/>
                </a:lnTo>
                <a:lnTo>
                  <a:pt x="371741" y="563499"/>
                </a:lnTo>
                <a:lnTo>
                  <a:pt x="380432" y="561744"/>
                </a:lnTo>
                <a:lnTo>
                  <a:pt x="387529" y="556961"/>
                </a:lnTo>
                <a:lnTo>
                  <a:pt x="392313" y="549868"/>
                </a:lnTo>
                <a:lnTo>
                  <a:pt x="394068" y="541185"/>
                </a:lnTo>
                <a:lnTo>
                  <a:pt x="392313" y="532494"/>
                </a:lnTo>
                <a:lnTo>
                  <a:pt x="387529" y="525397"/>
                </a:lnTo>
                <a:lnTo>
                  <a:pt x="380432" y="520612"/>
                </a:lnTo>
                <a:lnTo>
                  <a:pt x="371741" y="518858"/>
                </a:lnTo>
                <a:close/>
              </a:path>
              <a:path w="1155700" h="874395">
                <a:moveTo>
                  <a:pt x="418261" y="409194"/>
                </a:moveTo>
                <a:lnTo>
                  <a:pt x="142544" y="409194"/>
                </a:lnTo>
                <a:lnTo>
                  <a:pt x="133853" y="410948"/>
                </a:lnTo>
                <a:lnTo>
                  <a:pt x="126757" y="415731"/>
                </a:lnTo>
                <a:lnTo>
                  <a:pt x="121972" y="422824"/>
                </a:lnTo>
                <a:lnTo>
                  <a:pt x="120218" y="431507"/>
                </a:lnTo>
                <a:lnTo>
                  <a:pt x="121972" y="440204"/>
                </a:lnTo>
                <a:lnTo>
                  <a:pt x="126757" y="447300"/>
                </a:lnTo>
                <a:lnTo>
                  <a:pt x="133853" y="452081"/>
                </a:lnTo>
                <a:lnTo>
                  <a:pt x="142544" y="453834"/>
                </a:lnTo>
                <a:lnTo>
                  <a:pt x="418261" y="453834"/>
                </a:lnTo>
                <a:lnTo>
                  <a:pt x="426958" y="452081"/>
                </a:lnTo>
                <a:lnTo>
                  <a:pt x="434054" y="447300"/>
                </a:lnTo>
                <a:lnTo>
                  <a:pt x="438835" y="440204"/>
                </a:lnTo>
                <a:lnTo>
                  <a:pt x="440588" y="431507"/>
                </a:lnTo>
                <a:lnTo>
                  <a:pt x="438835" y="422824"/>
                </a:lnTo>
                <a:lnTo>
                  <a:pt x="434054" y="415731"/>
                </a:lnTo>
                <a:lnTo>
                  <a:pt x="426958" y="410948"/>
                </a:lnTo>
                <a:lnTo>
                  <a:pt x="418261" y="409194"/>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8" name="object 8"/>
          <p:cNvSpPr txBox="1"/>
          <p:nvPr/>
        </p:nvSpPr>
        <p:spPr>
          <a:xfrm>
            <a:off x="8486126" y="3665702"/>
            <a:ext cx="3027680" cy="1744345"/>
          </a:xfrm>
          <a:prstGeom prst="rect">
            <a:avLst/>
          </a:prstGeom>
        </p:spPr>
        <p:txBody>
          <a:bodyPr vert="horz" wrap="square" lIns="0" tIns="160020" rIns="0" bIns="0" rtlCol="0">
            <a:spAutoFit/>
          </a:bodyPr>
          <a:lstStyle/>
          <a:p>
            <a:pPr marL="0" marR="0" lvl="0" indent="0" algn="ctr" defTabSz="914400" rtl="0" eaLnBrk="1" fontAlgn="auto" latinLnBrk="0" hangingPunct="1">
              <a:lnSpc>
                <a:spcPct val="100000"/>
              </a:lnSpc>
              <a:spcBef>
                <a:spcPts val="1260"/>
              </a:spcBef>
              <a:spcAft>
                <a:spcPts val="0"/>
              </a:spcAft>
              <a:buClrTx/>
              <a:buSzTx/>
              <a:buFontTx/>
              <a:buNone/>
              <a:tabLst/>
              <a:defRPr/>
            </a:pPr>
            <a:r>
              <a:rPr kumimoji="0" sz="1600" b="1" i="0" u="none" strike="noStrike" kern="1200" cap="none" spc="-20" normalizeH="0" baseline="0" noProof="0" dirty="0">
                <a:ln>
                  <a:noFill/>
                </a:ln>
                <a:solidFill>
                  <a:srgbClr val="3F5779"/>
                </a:solidFill>
                <a:effectLst/>
                <a:uLnTx/>
                <a:uFillTx/>
                <a:latin typeface="Arial"/>
                <a:ea typeface="+mn-ea"/>
                <a:cs typeface="Arial"/>
              </a:rPr>
              <a:t>FOR</a:t>
            </a:r>
            <a:r>
              <a:rPr kumimoji="0" sz="1600" b="1" i="0" u="none" strike="noStrike" kern="1200" cap="none" spc="-75" normalizeH="0" baseline="0" noProof="0" dirty="0">
                <a:ln>
                  <a:noFill/>
                </a:ln>
                <a:solidFill>
                  <a:srgbClr val="3F5779"/>
                </a:solidFill>
                <a:effectLst/>
                <a:uLnTx/>
                <a:uFillTx/>
                <a:latin typeface="Arial"/>
                <a:ea typeface="+mn-ea"/>
                <a:cs typeface="Arial"/>
              </a:rPr>
              <a:t> </a:t>
            </a:r>
            <a:r>
              <a:rPr kumimoji="0" sz="1600" b="1" i="0" u="none" strike="noStrike" kern="1200" cap="none" spc="-20" normalizeH="0" baseline="0" noProof="0" dirty="0">
                <a:ln>
                  <a:noFill/>
                </a:ln>
                <a:solidFill>
                  <a:srgbClr val="3F5779"/>
                </a:solidFill>
                <a:effectLst/>
                <a:uLnTx/>
                <a:uFillTx/>
                <a:latin typeface="Arial"/>
                <a:ea typeface="+mn-ea"/>
                <a:cs typeface="Arial"/>
              </a:rPr>
              <a:t>CEOS</a:t>
            </a:r>
            <a:endParaRPr kumimoji="0" sz="1600" b="0" i="0" u="none" strike="noStrike" kern="1200" cap="none" spc="0" normalizeH="0" baseline="0" noProof="0" dirty="0">
              <a:ln>
                <a:noFill/>
              </a:ln>
              <a:solidFill>
                <a:srgbClr val="3F5779"/>
              </a:solidFill>
              <a:effectLst/>
              <a:uLnTx/>
              <a:uFillTx/>
              <a:latin typeface="Arial"/>
              <a:ea typeface="+mn-ea"/>
              <a:cs typeface="Arial"/>
            </a:endParaRPr>
          </a:p>
          <a:p>
            <a:pPr marL="12065" marR="5080" lvl="0" indent="-635" algn="ctr" defTabSz="914400" rtl="0" eaLnBrk="1" fontAlgn="auto" latinLnBrk="0" hangingPunct="1">
              <a:lnSpc>
                <a:spcPct val="121500"/>
              </a:lnSpc>
              <a:spcBef>
                <a:spcPts val="605"/>
              </a:spcBef>
              <a:spcAft>
                <a:spcPts val="0"/>
              </a:spcAft>
              <a:buClrTx/>
              <a:buSzTx/>
              <a:buFontTx/>
              <a:buNone/>
              <a:tabLst/>
              <a:defRPr/>
            </a:pPr>
            <a:r>
              <a:rPr kumimoji="0" sz="1350" b="0" i="0" u="none" strike="noStrike" kern="1200" cap="none" spc="0" normalizeH="0" baseline="0" noProof="0" dirty="0">
                <a:ln>
                  <a:noFill/>
                </a:ln>
                <a:solidFill>
                  <a:srgbClr val="3F5779"/>
                </a:solidFill>
                <a:effectLst/>
                <a:uLnTx/>
                <a:uFillTx/>
                <a:latin typeface="Arial"/>
                <a:ea typeface="+mn-ea"/>
                <a:cs typeface="Arial"/>
              </a:rPr>
              <a:t>Presidents,</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meanwhile,</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must</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balance </a:t>
            </a:r>
            <a:r>
              <a:rPr kumimoji="0" sz="1350" b="0" i="0" u="none" strike="noStrike" kern="1200" cap="none" spc="0" normalizeH="0" baseline="0" noProof="0" dirty="0">
                <a:ln>
                  <a:noFill/>
                </a:ln>
                <a:solidFill>
                  <a:srgbClr val="3F5779"/>
                </a:solidFill>
                <a:effectLst/>
                <a:uLnTx/>
                <a:uFillTx/>
                <a:latin typeface="Arial"/>
                <a:ea typeface="+mn-ea"/>
                <a:cs typeface="Arial"/>
              </a:rPr>
              <a:t>operational</a:t>
            </a:r>
            <a:r>
              <a:rPr kumimoji="0" sz="1350" b="0" i="0" u="none" strike="noStrike" kern="1200" cap="none" spc="13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management,</a:t>
            </a:r>
            <a:r>
              <a:rPr kumimoji="0" sz="1350" b="0" i="0" u="none" strike="noStrike" kern="1200" cap="none" spc="140"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external </a:t>
            </a:r>
            <a:r>
              <a:rPr kumimoji="0" sz="1350" b="0" i="0" u="none" strike="noStrike" kern="1200" cap="none" spc="-25" normalizeH="0" baseline="0" noProof="0" dirty="0">
                <a:ln>
                  <a:noFill/>
                </a:ln>
                <a:solidFill>
                  <a:srgbClr val="3F5779"/>
                </a:solidFill>
                <a:effectLst/>
                <a:uLnTx/>
                <a:uFillTx/>
                <a:latin typeface="Arial"/>
                <a:ea typeface="+mn-ea"/>
                <a:cs typeface="Arial"/>
              </a:rPr>
              <a:t>advocacy,</a:t>
            </a:r>
            <a:r>
              <a:rPr kumimoji="0" sz="1350" b="0" i="0" u="none" strike="noStrike" kern="1200" cap="none" spc="1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and</a:t>
            </a:r>
            <a:r>
              <a:rPr kumimoji="0" sz="1350" b="0" i="0" u="none" strike="noStrike" kern="1200" cap="none" spc="1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strategic</a:t>
            </a:r>
            <a:r>
              <a:rPr kumimoji="0" sz="1350" b="0" i="0" u="none" strike="noStrike" kern="1200" cap="none" spc="1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planning,</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30" normalizeH="0" baseline="0" noProof="0" dirty="0">
                <a:ln>
                  <a:noFill/>
                </a:ln>
                <a:solidFill>
                  <a:srgbClr val="3F5779"/>
                </a:solidFill>
                <a:effectLst/>
                <a:uLnTx/>
                <a:uFillTx/>
                <a:latin typeface="Arial"/>
                <a:ea typeface="+mn-ea"/>
                <a:cs typeface="Arial"/>
              </a:rPr>
              <a:t>often </a:t>
            </a:r>
            <a:r>
              <a:rPr kumimoji="0" sz="1350" b="0" i="0" u="none" strike="noStrike" kern="1200" cap="none" spc="0" normalizeH="0" baseline="0" noProof="0" dirty="0">
                <a:ln>
                  <a:noFill/>
                </a:ln>
                <a:solidFill>
                  <a:srgbClr val="3F5779"/>
                </a:solidFill>
                <a:effectLst/>
                <a:uLnTx/>
                <a:uFillTx/>
                <a:latin typeface="Arial"/>
                <a:ea typeface="+mn-ea"/>
                <a:cs typeface="Arial"/>
              </a:rPr>
              <a:t>under</a:t>
            </a:r>
            <a:r>
              <a:rPr kumimoji="0" sz="1350" b="0" i="0" u="none" strike="noStrike" kern="1200" cap="none" spc="4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intense</a:t>
            </a:r>
            <a:r>
              <a:rPr kumimoji="0" sz="1350" b="0" i="0" u="none" strike="noStrike" kern="1200" cap="none" spc="4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public</a:t>
            </a:r>
            <a:r>
              <a:rPr kumimoji="0" sz="1350" b="0" i="0" u="none" strike="noStrike" kern="1200" cap="none" spc="40" normalizeH="0" baseline="0" noProof="0" dirty="0">
                <a:ln>
                  <a:noFill/>
                </a:ln>
                <a:solidFill>
                  <a:srgbClr val="3F5779"/>
                </a:solidFill>
                <a:effectLst/>
                <a:uLnTx/>
                <a:uFillTx/>
                <a:latin typeface="Arial"/>
                <a:ea typeface="+mn-ea"/>
                <a:cs typeface="Arial"/>
              </a:rPr>
              <a:t> </a:t>
            </a:r>
            <a:r>
              <a:rPr kumimoji="0" sz="1350" b="0" i="0" u="none" strike="noStrike" kern="1200" cap="none" spc="0" normalizeH="0" baseline="0" noProof="0" dirty="0">
                <a:ln>
                  <a:noFill/>
                </a:ln>
                <a:solidFill>
                  <a:srgbClr val="3F5779"/>
                </a:solidFill>
                <a:effectLst/>
                <a:uLnTx/>
                <a:uFillTx/>
                <a:latin typeface="Arial"/>
                <a:ea typeface="+mn-ea"/>
                <a:cs typeface="Arial"/>
              </a:rPr>
              <a:t>and</a:t>
            </a:r>
            <a:r>
              <a:rPr kumimoji="0" sz="1350" b="0" i="0" u="none" strike="noStrike" kern="1200" cap="none" spc="45" normalizeH="0" baseline="0" noProof="0" dirty="0">
                <a:ln>
                  <a:noFill/>
                </a:ln>
                <a:solidFill>
                  <a:srgbClr val="3F5779"/>
                </a:solidFill>
                <a:effectLst/>
                <a:uLnTx/>
                <a:uFillTx/>
                <a:latin typeface="Arial"/>
                <a:ea typeface="+mn-ea"/>
                <a:cs typeface="Arial"/>
              </a:rPr>
              <a:t> </a:t>
            </a:r>
            <a:r>
              <a:rPr kumimoji="0" sz="1350" b="0" i="0" u="none" strike="noStrike" kern="1200" cap="none" spc="-20" normalizeH="0" baseline="0" noProof="0" dirty="0">
                <a:ln>
                  <a:noFill/>
                </a:ln>
                <a:solidFill>
                  <a:srgbClr val="3F5779"/>
                </a:solidFill>
                <a:effectLst/>
                <a:uLnTx/>
                <a:uFillTx/>
                <a:latin typeface="Arial"/>
                <a:ea typeface="+mn-ea"/>
                <a:cs typeface="Arial"/>
              </a:rPr>
              <a:t>board </a:t>
            </a:r>
            <a:r>
              <a:rPr kumimoji="0" sz="1350" b="0" i="0" u="none" strike="noStrike" kern="1200" cap="none" spc="-10" normalizeH="0" baseline="0" noProof="0" dirty="0">
                <a:ln>
                  <a:noFill/>
                </a:ln>
                <a:solidFill>
                  <a:srgbClr val="3F5779"/>
                </a:solidFill>
                <a:effectLst/>
                <a:uLnTx/>
                <a:uFillTx/>
                <a:latin typeface="Arial"/>
                <a:ea typeface="+mn-ea"/>
                <a:cs typeface="Arial"/>
              </a:rPr>
              <a:t>expectations.</a:t>
            </a:r>
            <a:endParaRPr kumimoji="0" sz="1350" b="0" i="0" u="none" strike="noStrike" kern="1200" cap="none" spc="0" normalizeH="0" baseline="0" noProof="0" dirty="0">
              <a:ln>
                <a:noFill/>
              </a:ln>
              <a:solidFill>
                <a:srgbClr val="3F5779"/>
              </a:solidFill>
              <a:effectLst/>
              <a:uLnTx/>
              <a:uFillTx/>
              <a:latin typeface="Arial"/>
              <a:ea typeface="+mn-ea"/>
              <a:cs typeface="Arial"/>
            </a:endParaRPr>
          </a:p>
        </p:txBody>
      </p:sp>
      <p:sp>
        <p:nvSpPr>
          <p:cNvPr id="9" name="object 9"/>
          <p:cNvSpPr txBox="1"/>
          <p:nvPr/>
        </p:nvSpPr>
        <p:spPr>
          <a:xfrm>
            <a:off x="4057650" y="1152524"/>
            <a:ext cx="7943850" cy="1283493"/>
          </a:xfrm>
          <a:prstGeom prst="rect">
            <a:avLst/>
          </a:prstGeom>
          <a:ln w="19050">
            <a:solidFill>
              <a:srgbClr val="A51E50"/>
            </a:solidFill>
          </a:ln>
        </p:spPr>
        <p:txBody>
          <a:bodyPr vert="horz" wrap="square" lIns="0" tIns="78740" rIns="0" bIns="0" rtlCol="0">
            <a:spAutoFit/>
          </a:bodyPr>
          <a:lstStyle/>
          <a:p>
            <a:pPr marL="661035" marR="662305" lvl="0" indent="-635" algn="ctr" defTabSz="914400" rtl="0" eaLnBrk="1" fontAlgn="auto" latinLnBrk="0" hangingPunct="1">
              <a:lnSpc>
                <a:spcPct val="117200"/>
              </a:lnSpc>
              <a:spcBef>
                <a:spcPts val="620"/>
              </a:spcBef>
              <a:spcAft>
                <a:spcPts val="0"/>
              </a:spcAft>
              <a:buClrTx/>
              <a:buSzTx/>
              <a:buFontTx/>
              <a:buNone/>
              <a:tabLst/>
              <a:defRPr/>
            </a:pPr>
            <a:endParaRPr kumimoji="0" lang="en-US" sz="1600" b="0" i="0" u="none" strike="noStrike" kern="1200" cap="none" spc="0" normalizeH="0" baseline="0" noProof="0" dirty="0">
              <a:ln>
                <a:noFill/>
              </a:ln>
              <a:solidFill>
                <a:srgbClr val="3F5779"/>
              </a:solidFill>
              <a:effectLst/>
              <a:uLnTx/>
              <a:uFillTx/>
              <a:latin typeface="Arial"/>
              <a:ea typeface="+mn-ea"/>
              <a:cs typeface="Arial"/>
            </a:endParaRPr>
          </a:p>
          <a:p>
            <a:pPr marL="661035" marR="662305" lvl="0" indent="-635" algn="ctr" defTabSz="914400" rtl="0" eaLnBrk="1" fontAlgn="auto" latinLnBrk="0" hangingPunct="1">
              <a:lnSpc>
                <a:spcPct val="117200"/>
              </a:lnSpc>
              <a:spcBef>
                <a:spcPts val="620"/>
              </a:spcBef>
              <a:spcAft>
                <a:spcPts val="0"/>
              </a:spcAft>
              <a:buClrTx/>
              <a:buSzTx/>
              <a:buFontTx/>
              <a:buNone/>
              <a:tabLst/>
              <a:defRPr/>
            </a:pPr>
            <a:r>
              <a:rPr kumimoji="0" sz="1600" b="0" i="0" u="none" strike="noStrike" kern="1200" cap="none" spc="0" normalizeH="0" baseline="0" noProof="0" dirty="0">
                <a:ln>
                  <a:noFill/>
                </a:ln>
                <a:solidFill>
                  <a:srgbClr val="3F5779"/>
                </a:solidFill>
                <a:effectLst/>
                <a:uLnTx/>
                <a:uFillTx/>
                <a:latin typeface="Arial"/>
                <a:ea typeface="+mn-ea"/>
                <a:cs typeface="Arial"/>
              </a:rPr>
              <a:t>The</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roles</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65" normalizeH="0" baseline="0" noProof="0" dirty="0">
                <a:ln>
                  <a:noFill/>
                </a:ln>
                <a:solidFill>
                  <a:srgbClr val="3F5779"/>
                </a:solidFill>
                <a:effectLst/>
                <a:uLnTx/>
                <a:uFillTx/>
                <a:latin typeface="Arial"/>
                <a:ea typeface="+mn-ea"/>
                <a:cs typeface="Arial"/>
              </a:rPr>
              <a:t>of</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45" normalizeH="0" baseline="0" noProof="0" dirty="0">
                <a:ln>
                  <a:noFill/>
                </a:ln>
                <a:solidFill>
                  <a:srgbClr val="3F5779"/>
                </a:solidFill>
                <a:effectLst/>
                <a:uLnTx/>
                <a:uFillTx/>
                <a:latin typeface="Arial"/>
                <a:ea typeface="+mn-ea"/>
                <a:cs typeface="Arial"/>
              </a:rPr>
              <a:t>community</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college</a:t>
            </a:r>
            <a:r>
              <a:rPr kumimoji="0" sz="1600" b="0" i="0" u="none" strike="noStrike" kern="1200" cap="none" spc="4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trustees</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and</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presidents</a:t>
            </a:r>
            <a:r>
              <a:rPr kumimoji="0" sz="1600" b="0" i="0" u="none" strike="noStrike" kern="1200" cap="none" spc="3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have</a:t>
            </a:r>
            <a:r>
              <a:rPr kumimoji="0" sz="1600" b="0" i="0" u="none" strike="noStrike" kern="1200" cap="none" spc="40" normalizeH="0" baseline="0" noProof="0" dirty="0">
                <a:ln>
                  <a:noFill/>
                </a:ln>
                <a:solidFill>
                  <a:srgbClr val="3F5779"/>
                </a:solidFill>
                <a:effectLst/>
                <a:uLnTx/>
                <a:uFillTx/>
                <a:latin typeface="Arial"/>
                <a:ea typeface="+mn-ea"/>
                <a:cs typeface="Arial"/>
              </a:rPr>
              <a:t> </a:t>
            </a:r>
            <a:r>
              <a:rPr kumimoji="0" sz="1600" b="0" i="0" u="none" strike="noStrike" kern="1200" cap="none" spc="-10" normalizeH="0" baseline="0" noProof="0" dirty="0">
                <a:ln>
                  <a:noFill/>
                </a:ln>
                <a:solidFill>
                  <a:srgbClr val="3F5779"/>
                </a:solidFill>
                <a:effectLst/>
                <a:uLnTx/>
                <a:uFillTx/>
                <a:latin typeface="Arial"/>
                <a:ea typeface="+mn-ea"/>
                <a:cs typeface="Arial"/>
              </a:rPr>
              <a:t>become </a:t>
            </a:r>
            <a:r>
              <a:rPr kumimoji="0" sz="1600" b="0" i="0" u="none" strike="noStrike" kern="1200" cap="none" spc="0" normalizeH="0" baseline="0" noProof="0" dirty="0">
                <a:ln>
                  <a:noFill/>
                </a:ln>
                <a:solidFill>
                  <a:srgbClr val="3F5779"/>
                </a:solidFill>
                <a:effectLst/>
                <a:uLnTx/>
                <a:uFillTx/>
                <a:latin typeface="Arial"/>
                <a:ea typeface="+mn-ea"/>
                <a:cs typeface="Arial"/>
              </a:rPr>
              <a:t>increasingly</a:t>
            </a:r>
            <a:r>
              <a:rPr kumimoji="0" sz="1600" b="0" i="0" u="none" strike="noStrike" kern="1200" cap="none" spc="2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complex</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and</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challenging</a:t>
            </a:r>
            <a:r>
              <a:rPr kumimoji="0" sz="1600" b="0" i="0" u="none" strike="noStrike" kern="1200" cap="none" spc="2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amid</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80" normalizeH="0" baseline="0" noProof="0" dirty="0">
                <a:ln>
                  <a:noFill/>
                </a:ln>
                <a:solidFill>
                  <a:srgbClr val="3F5779"/>
                </a:solidFill>
                <a:effectLst/>
                <a:uLnTx/>
                <a:uFillTx/>
                <a:latin typeface="Arial"/>
                <a:ea typeface="+mn-ea"/>
                <a:cs typeface="Arial"/>
              </a:rPr>
              <a:t>a</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50" normalizeH="0" baseline="0" noProof="0" dirty="0">
                <a:ln>
                  <a:noFill/>
                </a:ln>
                <a:solidFill>
                  <a:srgbClr val="3F5779"/>
                </a:solidFill>
                <a:effectLst/>
                <a:uLnTx/>
                <a:uFillTx/>
                <a:latin typeface="Arial"/>
                <a:ea typeface="+mn-ea"/>
                <a:cs typeface="Arial"/>
              </a:rPr>
              <a:t>shifting</a:t>
            </a:r>
            <a:r>
              <a:rPr kumimoji="0" sz="1600" b="0" i="0" u="none" strike="noStrike" kern="1200" cap="none" spc="25" normalizeH="0" baseline="0" noProof="0" dirty="0">
                <a:ln>
                  <a:noFill/>
                </a:ln>
                <a:solidFill>
                  <a:srgbClr val="3F5779"/>
                </a:solidFill>
                <a:effectLst/>
                <a:uLnTx/>
                <a:uFillTx/>
                <a:latin typeface="Arial"/>
                <a:ea typeface="+mn-ea"/>
                <a:cs typeface="Arial"/>
              </a:rPr>
              <a:t> </a:t>
            </a:r>
            <a:r>
              <a:rPr kumimoji="0" sz="1600" b="0" i="0" u="none" strike="noStrike" kern="1200" cap="none" spc="55" normalizeH="0" baseline="0" noProof="0" dirty="0">
                <a:ln>
                  <a:noFill/>
                </a:ln>
                <a:solidFill>
                  <a:srgbClr val="3F5779"/>
                </a:solidFill>
                <a:effectLst/>
                <a:uLnTx/>
                <a:uFillTx/>
                <a:latin typeface="Arial"/>
                <a:ea typeface="+mn-ea"/>
                <a:cs typeface="Arial"/>
              </a:rPr>
              <a:t>political</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and</a:t>
            </a:r>
            <a:r>
              <a:rPr kumimoji="0" sz="1600" b="0" i="0" u="none" strike="noStrike" kern="1200" cap="none" spc="30" normalizeH="0" baseline="0" noProof="0" dirty="0">
                <a:ln>
                  <a:noFill/>
                </a:ln>
                <a:solidFill>
                  <a:srgbClr val="3F5779"/>
                </a:solidFill>
                <a:effectLst/>
                <a:uLnTx/>
                <a:uFillTx/>
                <a:latin typeface="Arial"/>
                <a:ea typeface="+mn-ea"/>
                <a:cs typeface="Arial"/>
              </a:rPr>
              <a:t> </a:t>
            </a:r>
            <a:r>
              <a:rPr kumimoji="0" sz="1600" b="0" i="0" u="none" strike="noStrike" kern="1200" cap="none" spc="-10" normalizeH="0" baseline="0" noProof="0" dirty="0">
                <a:ln>
                  <a:noFill/>
                </a:ln>
                <a:solidFill>
                  <a:srgbClr val="3F5779"/>
                </a:solidFill>
                <a:effectLst/>
                <a:uLnTx/>
                <a:uFillTx/>
                <a:latin typeface="Arial"/>
                <a:ea typeface="+mn-ea"/>
                <a:cs typeface="Arial"/>
              </a:rPr>
              <a:t>social landscape.</a:t>
            </a:r>
            <a:endParaRPr kumimoji="0" sz="1600" b="0" i="0" u="none" strike="noStrike" kern="1200" cap="none" spc="0" normalizeH="0" baseline="0" noProof="0" dirty="0">
              <a:ln>
                <a:noFill/>
              </a:ln>
              <a:solidFill>
                <a:srgbClr val="3F5779"/>
              </a:solidFill>
              <a:effectLst/>
              <a:uLnTx/>
              <a:uFillTx/>
              <a:latin typeface="Arial"/>
              <a:ea typeface="+mn-ea"/>
              <a:cs typeface="Arial"/>
            </a:endParaRPr>
          </a:p>
        </p:txBody>
      </p:sp>
    </p:spTree>
    <p:extLst>
      <p:ext uri="{BB962C8B-B14F-4D97-AF65-F5344CB8AC3E}">
        <p14:creationId xmlns:p14="http://schemas.microsoft.com/office/powerpoint/2010/main" val="3337240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9F9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a:spLocks noGrp="1"/>
          </p:cNvSpPr>
          <p:nvPr>
            <p:ph type="title"/>
          </p:nvPr>
        </p:nvSpPr>
        <p:spPr>
          <a:xfrm>
            <a:off x="3905249" y="76478"/>
            <a:ext cx="5288855" cy="861774"/>
          </a:xfrm>
          <a:prstGeom prst="rect">
            <a:avLst/>
          </a:prstGeom>
          <a:solidFill>
            <a:srgbClr val="A51E50"/>
          </a:solidFill>
        </p:spPr>
        <p:txBody>
          <a:bodyPr vert="horz" wrap="square" lIns="0" tIns="304800" rIns="0" bIns="0" rtlCol="0">
            <a:spAutoFit/>
          </a:bodyPr>
          <a:lstStyle/>
          <a:p>
            <a:pPr marL="478155">
              <a:lnSpc>
                <a:spcPct val="100000"/>
              </a:lnSpc>
              <a:spcBef>
                <a:spcPts val="2400"/>
              </a:spcBef>
            </a:pPr>
            <a:r>
              <a:rPr spc="-35" dirty="0"/>
              <a:t>OUR</a:t>
            </a:r>
            <a:r>
              <a:rPr spc="-120" dirty="0"/>
              <a:t> </a:t>
            </a:r>
            <a:r>
              <a:rPr spc="-40" dirty="0"/>
              <a:t>CHANGED</a:t>
            </a:r>
            <a:r>
              <a:rPr spc="-114" dirty="0"/>
              <a:t> </a:t>
            </a:r>
            <a:r>
              <a:rPr spc="-10" dirty="0"/>
              <a:t>REALITY</a:t>
            </a:r>
          </a:p>
        </p:txBody>
      </p:sp>
      <p:pic>
        <p:nvPicPr>
          <p:cNvPr id="4" name="object 4"/>
          <p:cNvPicPr/>
          <p:nvPr/>
        </p:nvPicPr>
        <p:blipFill>
          <a:blip r:embed="rId2" cstate="print"/>
          <a:stretch>
            <a:fillRect/>
          </a:stretch>
        </p:blipFill>
        <p:spPr>
          <a:xfrm>
            <a:off x="0" y="0"/>
            <a:ext cx="3915410" cy="6858000"/>
          </a:xfrm>
          <a:prstGeom prst="rect">
            <a:avLst/>
          </a:prstGeom>
        </p:spPr>
      </p:pic>
      <p:sp>
        <p:nvSpPr>
          <p:cNvPr id="5" name="object 5"/>
          <p:cNvSpPr/>
          <p:nvPr/>
        </p:nvSpPr>
        <p:spPr>
          <a:xfrm>
            <a:off x="5660682" y="2553591"/>
            <a:ext cx="861060" cy="1014730"/>
          </a:xfrm>
          <a:custGeom>
            <a:avLst/>
            <a:gdLst/>
            <a:ahLst/>
            <a:cxnLst/>
            <a:rect l="l" t="t" r="r" b="b"/>
            <a:pathLst>
              <a:path w="861059" h="1014729">
                <a:moveTo>
                  <a:pt x="513524" y="366976"/>
                </a:moveTo>
                <a:lnTo>
                  <a:pt x="347332" y="366976"/>
                </a:lnTo>
                <a:lnTo>
                  <a:pt x="325287" y="371022"/>
                </a:lnTo>
                <a:lnTo>
                  <a:pt x="306644" y="382223"/>
                </a:lnTo>
                <a:lnTo>
                  <a:pt x="293016" y="399171"/>
                </a:lnTo>
                <a:lnTo>
                  <a:pt x="286014" y="420455"/>
                </a:lnTo>
                <a:lnTo>
                  <a:pt x="214210" y="943924"/>
                </a:lnTo>
                <a:lnTo>
                  <a:pt x="216361" y="970584"/>
                </a:lnTo>
                <a:lnTo>
                  <a:pt x="228885" y="993006"/>
                </a:lnTo>
                <a:lnTo>
                  <a:pt x="249401" y="1008460"/>
                </a:lnTo>
                <a:lnTo>
                  <a:pt x="275526" y="1014218"/>
                </a:lnTo>
                <a:lnTo>
                  <a:pt x="585330" y="1014218"/>
                </a:lnTo>
                <a:lnTo>
                  <a:pt x="611455" y="1008460"/>
                </a:lnTo>
                <a:lnTo>
                  <a:pt x="631971" y="993006"/>
                </a:lnTo>
                <a:lnTo>
                  <a:pt x="644494" y="970584"/>
                </a:lnTo>
                <a:lnTo>
                  <a:pt x="644577" y="969565"/>
                </a:lnTo>
                <a:lnTo>
                  <a:pt x="273189" y="969565"/>
                </a:lnTo>
                <a:lnTo>
                  <a:pt x="270967" y="969108"/>
                </a:lnTo>
                <a:lnTo>
                  <a:pt x="268960" y="968270"/>
                </a:lnTo>
                <a:lnTo>
                  <a:pt x="338273" y="917279"/>
                </a:lnTo>
                <a:lnTo>
                  <a:pt x="262928" y="917279"/>
                </a:lnTo>
                <a:lnTo>
                  <a:pt x="279819" y="794178"/>
                </a:lnTo>
                <a:lnTo>
                  <a:pt x="363615" y="732520"/>
                </a:lnTo>
                <a:lnTo>
                  <a:pt x="288277" y="732520"/>
                </a:lnTo>
                <a:lnTo>
                  <a:pt x="305168" y="609406"/>
                </a:lnTo>
                <a:lnTo>
                  <a:pt x="388967" y="547747"/>
                </a:lnTo>
                <a:lnTo>
                  <a:pt x="313626" y="547747"/>
                </a:lnTo>
                <a:lnTo>
                  <a:pt x="331419" y="417979"/>
                </a:lnTo>
                <a:lnTo>
                  <a:pt x="338709" y="411629"/>
                </a:lnTo>
                <a:lnTo>
                  <a:pt x="571935" y="411629"/>
                </a:lnTo>
                <a:lnTo>
                  <a:pt x="567828" y="399160"/>
                </a:lnTo>
                <a:lnTo>
                  <a:pt x="554196" y="382217"/>
                </a:lnTo>
                <a:lnTo>
                  <a:pt x="535554" y="371020"/>
                </a:lnTo>
                <a:lnTo>
                  <a:pt x="513524" y="366976"/>
                </a:lnTo>
                <a:close/>
              </a:path>
              <a:path w="861059" h="1014729">
                <a:moveTo>
                  <a:pt x="571935" y="411629"/>
                </a:moveTo>
                <a:lnTo>
                  <a:pt x="522147" y="411629"/>
                </a:lnTo>
                <a:lnTo>
                  <a:pt x="529437" y="417979"/>
                </a:lnTo>
                <a:lnTo>
                  <a:pt x="602411" y="949982"/>
                </a:lnTo>
                <a:lnTo>
                  <a:pt x="601812" y="957408"/>
                </a:lnTo>
                <a:lnTo>
                  <a:pt x="598324" y="963655"/>
                </a:lnTo>
                <a:lnTo>
                  <a:pt x="592608" y="967961"/>
                </a:lnTo>
                <a:lnTo>
                  <a:pt x="585330" y="969565"/>
                </a:lnTo>
                <a:lnTo>
                  <a:pt x="644577" y="969565"/>
                </a:lnTo>
                <a:lnTo>
                  <a:pt x="646645" y="943924"/>
                </a:lnTo>
                <a:lnTo>
                  <a:pt x="574835" y="420443"/>
                </a:lnTo>
                <a:lnTo>
                  <a:pt x="571935" y="411629"/>
                </a:lnTo>
                <a:close/>
              </a:path>
              <a:path w="861059" h="1014729">
                <a:moveTo>
                  <a:pt x="433782" y="799704"/>
                </a:moveTo>
                <a:lnTo>
                  <a:pt x="425233" y="800057"/>
                </a:lnTo>
                <a:lnTo>
                  <a:pt x="417195" y="803792"/>
                </a:lnTo>
                <a:lnTo>
                  <a:pt x="262928" y="917279"/>
                </a:lnTo>
                <a:lnTo>
                  <a:pt x="338273" y="917279"/>
                </a:lnTo>
                <a:lnTo>
                  <a:pt x="443649" y="839758"/>
                </a:lnTo>
                <a:lnTo>
                  <a:pt x="449609" y="833197"/>
                </a:lnTo>
                <a:lnTo>
                  <a:pt x="452491" y="825136"/>
                </a:lnTo>
                <a:lnTo>
                  <a:pt x="452139" y="816582"/>
                </a:lnTo>
                <a:lnTo>
                  <a:pt x="448398" y="808542"/>
                </a:lnTo>
                <a:lnTo>
                  <a:pt x="441839" y="802583"/>
                </a:lnTo>
                <a:lnTo>
                  <a:pt x="433782" y="799704"/>
                </a:lnTo>
                <a:close/>
              </a:path>
              <a:path w="861059" h="1014729">
                <a:moveTo>
                  <a:pt x="433782" y="633576"/>
                </a:moveTo>
                <a:lnTo>
                  <a:pt x="425233" y="633928"/>
                </a:lnTo>
                <a:lnTo>
                  <a:pt x="417195" y="637663"/>
                </a:lnTo>
                <a:lnTo>
                  <a:pt x="288277" y="732520"/>
                </a:lnTo>
                <a:lnTo>
                  <a:pt x="363615" y="732520"/>
                </a:lnTo>
                <a:lnTo>
                  <a:pt x="443649" y="673630"/>
                </a:lnTo>
                <a:lnTo>
                  <a:pt x="449609" y="667068"/>
                </a:lnTo>
                <a:lnTo>
                  <a:pt x="452491" y="659007"/>
                </a:lnTo>
                <a:lnTo>
                  <a:pt x="452139" y="650454"/>
                </a:lnTo>
                <a:lnTo>
                  <a:pt x="448398" y="642413"/>
                </a:lnTo>
                <a:lnTo>
                  <a:pt x="441839" y="636454"/>
                </a:lnTo>
                <a:lnTo>
                  <a:pt x="433782" y="633576"/>
                </a:lnTo>
                <a:close/>
              </a:path>
              <a:path w="861059" h="1014729">
                <a:moveTo>
                  <a:pt x="433782" y="467460"/>
                </a:moveTo>
                <a:lnTo>
                  <a:pt x="425233" y="467812"/>
                </a:lnTo>
                <a:lnTo>
                  <a:pt x="417195" y="471547"/>
                </a:lnTo>
                <a:lnTo>
                  <a:pt x="313626" y="547747"/>
                </a:lnTo>
                <a:lnTo>
                  <a:pt x="388967" y="547747"/>
                </a:lnTo>
                <a:lnTo>
                  <a:pt x="443649" y="507514"/>
                </a:lnTo>
                <a:lnTo>
                  <a:pt x="449609" y="500952"/>
                </a:lnTo>
                <a:lnTo>
                  <a:pt x="452491" y="492891"/>
                </a:lnTo>
                <a:lnTo>
                  <a:pt x="452139" y="484338"/>
                </a:lnTo>
                <a:lnTo>
                  <a:pt x="448398" y="476297"/>
                </a:lnTo>
                <a:lnTo>
                  <a:pt x="441839" y="470338"/>
                </a:lnTo>
                <a:lnTo>
                  <a:pt x="433782" y="467460"/>
                </a:lnTo>
                <a:close/>
              </a:path>
              <a:path w="861059" h="1014729">
                <a:moveTo>
                  <a:pt x="430425" y="0"/>
                </a:moveTo>
                <a:lnTo>
                  <a:pt x="417431" y="2555"/>
                </a:lnTo>
                <a:lnTo>
                  <a:pt x="406044" y="10220"/>
                </a:lnTo>
                <a:lnTo>
                  <a:pt x="288607" y="129549"/>
                </a:lnTo>
                <a:lnTo>
                  <a:pt x="279162" y="147768"/>
                </a:lnTo>
                <a:lnTo>
                  <a:pt x="281427" y="166762"/>
                </a:lnTo>
                <a:lnTo>
                  <a:pt x="293376" y="181700"/>
                </a:lnTo>
                <a:lnTo>
                  <a:pt x="312978" y="187753"/>
                </a:lnTo>
                <a:lnTo>
                  <a:pt x="547865" y="187753"/>
                </a:lnTo>
                <a:lnTo>
                  <a:pt x="567475" y="181698"/>
                </a:lnTo>
                <a:lnTo>
                  <a:pt x="579423" y="166757"/>
                </a:lnTo>
                <a:lnTo>
                  <a:pt x="581689" y="147762"/>
                </a:lnTo>
                <a:lnTo>
                  <a:pt x="579283" y="143113"/>
                </a:lnTo>
                <a:lnTo>
                  <a:pt x="337908" y="143113"/>
                </a:lnTo>
                <a:lnTo>
                  <a:pt x="430428" y="49082"/>
                </a:lnTo>
                <a:lnTo>
                  <a:pt x="493070" y="49082"/>
                </a:lnTo>
                <a:lnTo>
                  <a:pt x="454825" y="10220"/>
                </a:lnTo>
                <a:lnTo>
                  <a:pt x="443424" y="2555"/>
                </a:lnTo>
                <a:lnTo>
                  <a:pt x="430425" y="0"/>
                </a:lnTo>
                <a:close/>
              </a:path>
              <a:path w="861059" h="1014729">
                <a:moveTo>
                  <a:pt x="493070" y="49082"/>
                </a:moveTo>
                <a:lnTo>
                  <a:pt x="430428" y="49082"/>
                </a:lnTo>
                <a:lnTo>
                  <a:pt x="522960" y="143113"/>
                </a:lnTo>
                <a:lnTo>
                  <a:pt x="579283" y="143113"/>
                </a:lnTo>
                <a:lnTo>
                  <a:pt x="572262" y="129549"/>
                </a:lnTo>
                <a:lnTo>
                  <a:pt x="493070" y="49082"/>
                </a:lnTo>
                <a:close/>
              </a:path>
              <a:path w="861059" h="1014729">
                <a:moveTo>
                  <a:pt x="130860" y="262023"/>
                </a:moveTo>
                <a:lnTo>
                  <a:pt x="22313" y="262023"/>
                </a:lnTo>
                <a:lnTo>
                  <a:pt x="13630" y="263775"/>
                </a:lnTo>
                <a:lnTo>
                  <a:pt x="6537" y="268555"/>
                </a:lnTo>
                <a:lnTo>
                  <a:pt x="1754" y="275648"/>
                </a:lnTo>
                <a:lnTo>
                  <a:pt x="0" y="284337"/>
                </a:lnTo>
                <a:lnTo>
                  <a:pt x="1754" y="293028"/>
                </a:lnTo>
                <a:lnTo>
                  <a:pt x="6537" y="300124"/>
                </a:lnTo>
                <a:lnTo>
                  <a:pt x="13630" y="304909"/>
                </a:lnTo>
                <a:lnTo>
                  <a:pt x="22313" y="306663"/>
                </a:lnTo>
                <a:lnTo>
                  <a:pt x="130860" y="306663"/>
                </a:lnTo>
                <a:lnTo>
                  <a:pt x="139551" y="304909"/>
                </a:lnTo>
                <a:lnTo>
                  <a:pt x="146648" y="300124"/>
                </a:lnTo>
                <a:lnTo>
                  <a:pt x="151433" y="293028"/>
                </a:lnTo>
                <a:lnTo>
                  <a:pt x="153187" y="284337"/>
                </a:lnTo>
                <a:lnTo>
                  <a:pt x="151433" y="275648"/>
                </a:lnTo>
                <a:lnTo>
                  <a:pt x="146648" y="268555"/>
                </a:lnTo>
                <a:lnTo>
                  <a:pt x="139551" y="263775"/>
                </a:lnTo>
                <a:lnTo>
                  <a:pt x="130860" y="262023"/>
                </a:lnTo>
                <a:close/>
              </a:path>
              <a:path w="861059" h="1014729">
                <a:moveTo>
                  <a:pt x="165521" y="387668"/>
                </a:moveTo>
                <a:lnTo>
                  <a:pt x="63119" y="444763"/>
                </a:lnTo>
                <a:lnTo>
                  <a:pt x="52122" y="466864"/>
                </a:lnTo>
                <a:lnTo>
                  <a:pt x="54952" y="475268"/>
                </a:lnTo>
                <a:lnTo>
                  <a:pt x="60813" y="481911"/>
                </a:lnTo>
                <a:lnTo>
                  <a:pt x="68503" y="485662"/>
                </a:lnTo>
                <a:lnTo>
                  <a:pt x="77041" y="486257"/>
                </a:lnTo>
                <a:lnTo>
                  <a:pt x="85445" y="483435"/>
                </a:lnTo>
                <a:lnTo>
                  <a:pt x="179438" y="429155"/>
                </a:lnTo>
                <a:lnTo>
                  <a:pt x="186088" y="423294"/>
                </a:lnTo>
                <a:lnTo>
                  <a:pt x="189842" y="415604"/>
                </a:lnTo>
                <a:lnTo>
                  <a:pt x="190439" y="407066"/>
                </a:lnTo>
                <a:lnTo>
                  <a:pt x="187617" y="398662"/>
                </a:lnTo>
                <a:lnTo>
                  <a:pt x="181748" y="392018"/>
                </a:lnTo>
                <a:lnTo>
                  <a:pt x="174056" y="388264"/>
                </a:lnTo>
                <a:lnTo>
                  <a:pt x="165521" y="387668"/>
                </a:lnTo>
                <a:close/>
              </a:path>
              <a:path w="861059" h="1014729">
                <a:moveTo>
                  <a:pt x="77041" y="82423"/>
                </a:moveTo>
                <a:lnTo>
                  <a:pt x="68503" y="83019"/>
                </a:lnTo>
                <a:lnTo>
                  <a:pt x="60813" y="86773"/>
                </a:lnTo>
                <a:lnTo>
                  <a:pt x="54952" y="93418"/>
                </a:lnTo>
                <a:lnTo>
                  <a:pt x="52122" y="101822"/>
                </a:lnTo>
                <a:lnTo>
                  <a:pt x="52716" y="110359"/>
                </a:lnTo>
                <a:lnTo>
                  <a:pt x="56469" y="118049"/>
                </a:lnTo>
                <a:lnTo>
                  <a:pt x="63119" y="123910"/>
                </a:lnTo>
                <a:lnTo>
                  <a:pt x="157124" y="178190"/>
                </a:lnTo>
                <a:lnTo>
                  <a:pt x="165521" y="181013"/>
                </a:lnTo>
                <a:lnTo>
                  <a:pt x="174056" y="180416"/>
                </a:lnTo>
                <a:lnTo>
                  <a:pt x="181748" y="176661"/>
                </a:lnTo>
                <a:lnTo>
                  <a:pt x="187617" y="170011"/>
                </a:lnTo>
                <a:lnTo>
                  <a:pt x="190439" y="161607"/>
                </a:lnTo>
                <a:lnTo>
                  <a:pt x="189842" y="153069"/>
                </a:lnTo>
                <a:lnTo>
                  <a:pt x="186088" y="145380"/>
                </a:lnTo>
                <a:lnTo>
                  <a:pt x="179438" y="139519"/>
                </a:lnTo>
                <a:lnTo>
                  <a:pt x="85445" y="85251"/>
                </a:lnTo>
                <a:lnTo>
                  <a:pt x="77041" y="82423"/>
                </a:lnTo>
                <a:close/>
              </a:path>
              <a:path w="861059" h="1014729">
                <a:moveTo>
                  <a:pt x="838542" y="262023"/>
                </a:moveTo>
                <a:lnTo>
                  <a:pt x="729996" y="262023"/>
                </a:lnTo>
                <a:lnTo>
                  <a:pt x="721305" y="263775"/>
                </a:lnTo>
                <a:lnTo>
                  <a:pt x="714208" y="268555"/>
                </a:lnTo>
                <a:lnTo>
                  <a:pt x="709423" y="275648"/>
                </a:lnTo>
                <a:lnTo>
                  <a:pt x="707669" y="284337"/>
                </a:lnTo>
                <a:lnTo>
                  <a:pt x="709423" y="293028"/>
                </a:lnTo>
                <a:lnTo>
                  <a:pt x="714208" y="300124"/>
                </a:lnTo>
                <a:lnTo>
                  <a:pt x="721305" y="304909"/>
                </a:lnTo>
                <a:lnTo>
                  <a:pt x="729996" y="306663"/>
                </a:lnTo>
                <a:lnTo>
                  <a:pt x="838542" y="306663"/>
                </a:lnTo>
                <a:lnTo>
                  <a:pt x="847226" y="304909"/>
                </a:lnTo>
                <a:lnTo>
                  <a:pt x="854319" y="300124"/>
                </a:lnTo>
                <a:lnTo>
                  <a:pt x="859102" y="293028"/>
                </a:lnTo>
                <a:lnTo>
                  <a:pt x="860856" y="284337"/>
                </a:lnTo>
                <a:lnTo>
                  <a:pt x="859102" y="275648"/>
                </a:lnTo>
                <a:lnTo>
                  <a:pt x="854319" y="268555"/>
                </a:lnTo>
                <a:lnTo>
                  <a:pt x="847226" y="263775"/>
                </a:lnTo>
                <a:lnTo>
                  <a:pt x="838542" y="262023"/>
                </a:lnTo>
                <a:close/>
              </a:path>
              <a:path w="861059" h="1014729">
                <a:moveTo>
                  <a:pt x="695340" y="387668"/>
                </a:moveTo>
                <a:lnTo>
                  <a:pt x="686803" y="388264"/>
                </a:lnTo>
                <a:lnTo>
                  <a:pt x="679113" y="392018"/>
                </a:lnTo>
                <a:lnTo>
                  <a:pt x="673252" y="398662"/>
                </a:lnTo>
                <a:lnTo>
                  <a:pt x="670422" y="407066"/>
                </a:lnTo>
                <a:lnTo>
                  <a:pt x="671015" y="415604"/>
                </a:lnTo>
                <a:lnTo>
                  <a:pt x="674768" y="423294"/>
                </a:lnTo>
                <a:lnTo>
                  <a:pt x="681418" y="429155"/>
                </a:lnTo>
                <a:lnTo>
                  <a:pt x="775411" y="483435"/>
                </a:lnTo>
                <a:lnTo>
                  <a:pt x="783815" y="486257"/>
                </a:lnTo>
                <a:lnTo>
                  <a:pt x="792353" y="485662"/>
                </a:lnTo>
                <a:lnTo>
                  <a:pt x="800042" y="481911"/>
                </a:lnTo>
                <a:lnTo>
                  <a:pt x="805903" y="475268"/>
                </a:lnTo>
                <a:lnTo>
                  <a:pt x="808733" y="466864"/>
                </a:lnTo>
                <a:lnTo>
                  <a:pt x="808140" y="458325"/>
                </a:lnTo>
                <a:lnTo>
                  <a:pt x="804387" y="450631"/>
                </a:lnTo>
                <a:lnTo>
                  <a:pt x="797737" y="444763"/>
                </a:lnTo>
                <a:lnTo>
                  <a:pt x="703745" y="390496"/>
                </a:lnTo>
                <a:lnTo>
                  <a:pt x="695340" y="387668"/>
                </a:lnTo>
                <a:close/>
              </a:path>
              <a:path w="861059" h="1014729">
                <a:moveTo>
                  <a:pt x="783815" y="82423"/>
                </a:moveTo>
                <a:lnTo>
                  <a:pt x="681418" y="139519"/>
                </a:lnTo>
                <a:lnTo>
                  <a:pt x="670424" y="161607"/>
                </a:lnTo>
                <a:lnTo>
                  <a:pt x="673252" y="170011"/>
                </a:lnTo>
                <a:lnTo>
                  <a:pt x="679113" y="176661"/>
                </a:lnTo>
                <a:lnTo>
                  <a:pt x="686803" y="180416"/>
                </a:lnTo>
                <a:lnTo>
                  <a:pt x="695340" y="181013"/>
                </a:lnTo>
                <a:lnTo>
                  <a:pt x="703745" y="178190"/>
                </a:lnTo>
                <a:lnTo>
                  <a:pt x="797737" y="123910"/>
                </a:lnTo>
                <a:lnTo>
                  <a:pt x="804387" y="118049"/>
                </a:lnTo>
                <a:lnTo>
                  <a:pt x="808140" y="110359"/>
                </a:lnTo>
                <a:lnTo>
                  <a:pt x="808733" y="101822"/>
                </a:lnTo>
                <a:lnTo>
                  <a:pt x="805903" y="93418"/>
                </a:lnTo>
                <a:lnTo>
                  <a:pt x="800042" y="86773"/>
                </a:lnTo>
                <a:lnTo>
                  <a:pt x="792353" y="83019"/>
                </a:lnTo>
                <a:lnTo>
                  <a:pt x="783815" y="82423"/>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6" name="object 6"/>
          <p:cNvSpPr txBox="1"/>
          <p:nvPr/>
        </p:nvSpPr>
        <p:spPr>
          <a:xfrm>
            <a:off x="4440834" y="3699884"/>
            <a:ext cx="3310890" cy="1670050"/>
          </a:xfrm>
          <a:prstGeom prst="rect">
            <a:avLst/>
          </a:prstGeom>
        </p:spPr>
        <p:txBody>
          <a:bodyPr vert="horz" wrap="square" lIns="0" tIns="154305" rIns="0" bIns="0" rtlCol="0">
            <a:spAutoFit/>
          </a:bodyPr>
          <a:lstStyle/>
          <a:p>
            <a:pPr marL="0" marR="0" lvl="0" indent="0" algn="ctr" defTabSz="914400" rtl="0" eaLnBrk="1" fontAlgn="auto" latinLnBrk="0" hangingPunct="1">
              <a:lnSpc>
                <a:spcPct val="100000"/>
              </a:lnSpc>
              <a:spcBef>
                <a:spcPts val="1215"/>
              </a:spcBef>
              <a:spcAft>
                <a:spcPts val="0"/>
              </a:spcAft>
              <a:buClrTx/>
              <a:buSzTx/>
              <a:buFontTx/>
              <a:buNone/>
              <a:tabLst/>
              <a:defRPr/>
            </a:pPr>
            <a:r>
              <a:rPr kumimoji="0" sz="1600" b="1" i="0" u="none" strike="noStrike" kern="1200" cap="none" spc="-20" normalizeH="0" baseline="0" noProof="0" dirty="0">
                <a:ln>
                  <a:noFill/>
                </a:ln>
                <a:solidFill>
                  <a:srgbClr val="3F5779"/>
                </a:solidFill>
                <a:effectLst/>
                <a:uLnTx/>
                <a:uFillTx/>
                <a:latin typeface="Arial"/>
                <a:ea typeface="+mn-ea"/>
                <a:cs typeface="Arial"/>
              </a:rPr>
              <a:t>FOR</a:t>
            </a:r>
            <a:r>
              <a:rPr kumimoji="0" sz="1600" b="1" i="0" u="none" strike="noStrike" kern="1200" cap="none" spc="-75" normalizeH="0" baseline="0" noProof="0" dirty="0">
                <a:ln>
                  <a:noFill/>
                </a:ln>
                <a:solidFill>
                  <a:srgbClr val="3F5779"/>
                </a:solidFill>
                <a:effectLst/>
                <a:uLnTx/>
                <a:uFillTx/>
                <a:latin typeface="Arial"/>
                <a:ea typeface="+mn-ea"/>
                <a:cs typeface="Arial"/>
              </a:rPr>
              <a:t> </a:t>
            </a:r>
            <a:r>
              <a:rPr kumimoji="0" sz="1600" b="1" i="0" u="none" strike="noStrike" kern="1200" cap="none" spc="-10" normalizeH="0" baseline="0" noProof="0" dirty="0">
                <a:ln>
                  <a:noFill/>
                </a:ln>
                <a:solidFill>
                  <a:srgbClr val="3F5779"/>
                </a:solidFill>
                <a:effectLst/>
                <a:uLnTx/>
                <a:uFillTx/>
                <a:latin typeface="Arial"/>
                <a:ea typeface="+mn-ea"/>
                <a:cs typeface="Arial"/>
              </a:rPr>
              <a:t>TRUSTEES</a:t>
            </a:r>
            <a:endParaRPr kumimoji="0" sz="160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ctr" defTabSz="914400" rtl="0" eaLnBrk="1" fontAlgn="auto" latinLnBrk="0" hangingPunct="1">
              <a:lnSpc>
                <a:spcPct val="125000"/>
              </a:lnSpc>
              <a:spcBef>
                <a:spcPts val="530"/>
              </a:spcBef>
              <a:spcAft>
                <a:spcPts val="0"/>
              </a:spcAft>
              <a:buClrTx/>
              <a:buSzTx/>
              <a:buFontTx/>
              <a:buNone/>
              <a:tabLst/>
              <a:defRPr/>
            </a:pPr>
            <a:r>
              <a:rPr kumimoji="0" sz="1250" b="0" i="0" u="none" strike="noStrike" kern="1200" cap="none" spc="0" normalizeH="0" baseline="0" noProof="0" dirty="0">
                <a:ln>
                  <a:noFill/>
                </a:ln>
                <a:solidFill>
                  <a:srgbClr val="3F5779"/>
                </a:solidFill>
                <a:effectLst/>
                <a:uLnTx/>
                <a:uFillTx/>
                <a:latin typeface="Arial"/>
                <a:ea typeface="+mn-ea"/>
                <a:cs typeface="Arial"/>
              </a:rPr>
              <a:t>Trustees,</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55" normalizeH="0" baseline="0" noProof="0" dirty="0">
                <a:ln>
                  <a:noFill/>
                </a:ln>
                <a:solidFill>
                  <a:srgbClr val="3F5779"/>
                </a:solidFill>
                <a:effectLst/>
                <a:uLnTx/>
                <a:uFillTx/>
                <a:latin typeface="Arial"/>
                <a:ea typeface="+mn-ea"/>
                <a:cs typeface="Arial"/>
              </a:rPr>
              <a:t>often</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serving</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55" normalizeH="0" baseline="0" noProof="0" dirty="0">
                <a:ln>
                  <a:noFill/>
                </a:ln>
                <a:solidFill>
                  <a:srgbClr val="3F5779"/>
                </a:solidFill>
                <a:effectLst/>
                <a:uLnTx/>
                <a:uFillTx/>
                <a:latin typeface="Arial"/>
                <a:ea typeface="+mn-ea"/>
                <a:cs typeface="Arial"/>
              </a:rPr>
              <a:t>as</a:t>
            </a:r>
            <a:r>
              <a:rPr kumimoji="0" sz="1250" b="0" i="0" u="none" strike="noStrike" kern="1200" cap="none" spc="40"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unpaid</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volunteers, </a:t>
            </a:r>
            <a:r>
              <a:rPr kumimoji="0" sz="1250" b="0" i="0" u="none" strike="noStrike" kern="1200" cap="none" spc="50" normalizeH="0" baseline="0" noProof="0" dirty="0">
                <a:ln>
                  <a:noFill/>
                </a:ln>
                <a:solidFill>
                  <a:srgbClr val="3F5779"/>
                </a:solidFill>
                <a:effectLst/>
                <a:uLnTx/>
                <a:uFillTx/>
                <a:latin typeface="Arial"/>
                <a:ea typeface="+mn-ea"/>
                <a:cs typeface="Arial"/>
              </a:rPr>
              <a:t>carry</a:t>
            </a:r>
            <a:r>
              <a:rPr kumimoji="0" sz="1250" b="0" i="0" u="none" strike="noStrike" kern="1200" cap="none" spc="5" normalizeH="0" baseline="0" noProof="0" dirty="0">
                <a:ln>
                  <a:noFill/>
                </a:ln>
                <a:solidFill>
                  <a:srgbClr val="3F5779"/>
                </a:solidFill>
                <a:effectLst/>
                <a:uLnTx/>
                <a:uFillTx/>
                <a:latin typeface="Arial"/>
                <a:ea typeface="+mn-ea"/>
                <a:cs typeface="Arial"/>
              </a:rPr>
              <a:t> </a:t>
            </a:r>
            <a:r>
              <a:rPr kumimoji="0" sz="1250" b="0" i="0" u="none" strike="noStrike" kern="1200" cap="none" spc="20" normalizeH="0" baseline="0" noProof="0" dirty="0">
                <a:ln>
                  <a:noFill/>
                </a:ln>
                <a:solidFill>
                  <a:srgbClr val="3F5779"/>
                </a:solidFill>
                <a:effectLst/>
                <a:uLnTx/>
                <a:uFillTx/>
                <a:latin typeface="Arial"/>
                <a:ea typeface="+mn-ea"/>
                <a:cs typeface="Arial"/>
              </a:rPr>
              <a:t>significant</a:t>
            </a:r>
            <a:r>
              <a:rPr kumimoji="0" sz="1250" b="0" i="0" u="none" strike="noStrike" kern="1200" cap="none" spc="10" normalizeH="0" baseline="0" noProof="0" dirty="0">
                <a:ln>
                  <a:noFill/>
                </a:ln>
                <a:solidFill>
                  <a:srgbClr val="3F5779"/>
                </a:solidFill>
                <a:effectLst/>
                <a:uLnTx/>
                <a:uFillTx/>
                <a:latin typeface="Arial"/>
                <a:ea typeface="+mn-ea"/>
                <a:cs typeface="Arial"/>
              </a:rPr>
              <a:t> </a:t>
            </a:r>
            <a:r>
              <a:rPr kumimoji="0" sz="1250" b="0" i="0" u="none" strike="noStrike" kern="1200" cap="none" spc="45" normalizeH="0" baseline="0" noProof="0" dirty="0">
                <a:ln>
                  <a:noFill/>
                </a:ln>
                <a:solidFill>
                  <a:srgbClr val="3F5779"/>
                </a:solidFill>
                <a:effectLst/>
                <a:uLnTx/>
                <a:uFillTx/>
                <a:latin typeface="Arial"/>
                <a:ea typeface="+mn-ea"/>
                <a:cs typeface="Arial"/>
              </a:rPr>
              <a:t>responsibility</a:t>
            </a:r>
            <a:r>
              <a:rPr kumimoji="0" sz="1250" b="0" i="0" u="none" strike="noStrike" kern="1200" cap="none" spc="10" normalizeH="0" baseline="0" noProof="0" dirty="0">
                <a:ln>
                  <a:noFill/>
                </a:ln>
                <a:solidFill>
                  <a:srgbClr val="3F5779"/>
                </a:solidFill>
                <a:effectLst/>
                <a:uLnTx/>
                <a:uFillTx/>
                <a:latin typeface="Arial"/>
                <a:ea typeface="+mn-ea"/>
                <a:cs typeface="Arial"/>
              </a:rPr>
              <a:t> </a:t>
            </a:r>
            <a:r>
              <a:rPr kumimoji="0" sz="1250" b="0" i="0" u="none" strike="noStrike" kern="1200" cap="none" spc="80" normalizeH="0" baseline="0" noProof="0" dirty="0">
                <a:ln>
                  <a:noFill/>
                </a:ln>
                <a:solidFill>
                  <a:srgbClr val="3F5779"/>
                </a:solidFill>
                <a:effectLst/>
                <a:uLnTx/>
                <a:uFillTx/>
                <a:latin typeface="Arial"/>
                <a:ea typeface="+mn-ea"/>
                <a:cs typeface="Arial"/>
              </a:rPr>
              <a:t>for</a:t>
            </a:r>
            <a:r>
              <a:rPr kumimoji="0" sz="1250" b="0" i="0" u="none" strike="noStrike" kern="1200" cap="none" spc="1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decisions </a:t>
            </a:r>
            <a:r>
              <a:rPr kumimoji="0" sz="1250" b="0" i="0" u="none" strike="noStrike" kern="1200" cap="none" spc="65" normalizeH="0" baseline="0" noProof="0" dirty="0">
                <a:ln>
                  <a:noFill/>
                </a:ln>
                <a:solidFill>
                  <a:srgbClr val="3F5779"/>
                </a:solidFill>
                <a:effectLst/>
                <a:uLnTx/>
                <a:uFillTx/>
                <a:latin typeface="Arial"/>
                <a:ea typeface="+mn-ea"/>
                <a:cs typeface="Arial"/>
              </a:rPr>
              <a:t>that</a:t>
            </a:r>
            <a:r>
              <a:rPr kumimoji="0" sz="1250" b="0" i="0" u="none" strike="noStrike" kern="1200" cap="none" spc="2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shape</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50" normalizeH="0" baseline="0" noProof="0" dirty="0">
                <a:ln>
                  <a:noFill/>
                </a:ln>
                <a:solidFill>
                  <a:srgbClr val="3F5779"/>
                </a:solidFill>
                <a:effectLst/>
                <a:uLnTx/>
                <a:uFillTx/>
                <a:latin typeface="Arial"/>
                <a:ea typeface="+mn-ea"/>
                <a:cs typeface="Arial"/>
              </a:rPr>
              <a:t>the</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lives</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55" normalizeH="0" baseline="0" noProof="0" dirty="0">
                <a:ln>
                  <a:noFill/>
                </a:ln>
                <a:solidFill>
                  <a:srgbClr val="3F5779"/>
                </a:solidFill>
                <a:effectLst/>
                <a:uLnTx/>
                <a:uFillTx/>
                <a:latin typeface="Arial"/>
                <a:ea typeface="+mn-ea"/>
                <a:cs typeface="Arial"/>
              </a:rPr>
              <a:t>of</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students</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25" normalizeH="0" baseline="0" noProof="0" dirty="0">
                <a:ln>
                  <a:noFill/>
                </a:ln>
                <a:solidFill>
                  <a:srgbClr val="3F5779"/>
                </a:solidFill>
                <a:effectLst/>
                <a:uLnTx/>
                <a:uFillTx/>
                <a:latin typeface="Arial"/>
                <a:ea typeface="+mn-ea"/>
                <a:cs typeface="Arial"/>
              </a:rPr>
              <a:t>and </a:t>
            </a:r>
            <a:r>
              <a:rPr kumimoji="0" sz="1250" b="0" i="0" u="none" strike="noStrike" kern="1200" cap="none" spc="10" normalizeH="0" baseline="0" noProof="0" dirty="0">
                <a:ln>
                  <a:noFill/>
                </a:ln>
                <a:solidFill>
                  <a:srgbClr val="3F5779"/>
                </a:solidFill>
                <a:effectLst/>
                <a:uLnTx/>
                <a:uFillTx/>
                <a:latin typeface="Arial"/>
                <a:ea typeface="+mn-ea"/>
                <a:cs typeface="Arial"/>
              </a:rPr>
              <a:t>communities,</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making</a:t>
            </a:r>
            <a:r>
              <a:rPr kumimoji="0" sz="1250" b="0" i="0" u="none" strike="noStrike" kern="1200" cap="none" spc="30" normalizeH="0" baseline="0" noProof="0" dirty="0">
                <a:ln>
                  <a:noFill/>
                </a:ln>
                <a:solidFill>
                  <a:srgbClr val="3F5779"/>
                </a:solidFill>
                <a:effectLst/>
                <a:uLnTx/>
                <a:uFillTx/>
                <a:latin typeface="Arial"/>
                <a:ea typeface="+mn-ea"/>
                <a:cs typeface="Arial"/>
              </a:rPr>
              <a:t> </a:t>
            </a:r>
            <a:r>
              <a:rPr kumimoji="0" sz="1250" b="0" i="0" u="none" strike="noStrike" kern="1200" cap="none" spc="70" normalizeH="0" baseline="0" noProof="0" dirty="0">
                <a:ln>
                  <a:noFill/>
                </a:ln>
                <a:solidFill>
                  <a:srgbClr val="3F5779"/>
                </a:solidFill>
                <a:effectLst/>
                <a:uLnTx/>
                <a:uFillTx/>
                <a:latin typeface="Arial"/>
                <a:ea typeface="+mn-ea"/>
                <a:cs typeface="Arial"/>
              </a:rPr>
              <a:t>their</a:t>
            </a:r>
            <a:r>
              <a:rPr kumimoji="0" sz="1250" b="0" i="0" u="none" strike="noStrike" kern="1200" cap="none" spc="25" normalizeH="0" baseline="0" noProof="0" dirty="0">
                <a:ln>
                  <a:noFill/>
                </a:ln>
                <a:solidFill>
                  <a:srgbClr val="3F5779"/>
                </a:solidFill>
                <a:effectLst/>
                <a:uLnTx/>
                <a:uFillTx/>
                <a:latin typeface="Arial"/>
                <a:ea typeface="+mn-ea"/>
                <a:cs typeface="Arial"/>
              </a:rPr>
              <a:t> </a:t>
            </a:r>
            <a:r>
              <a:rPr kumimoji="0" sz="1250" b="0" i="0" u="none" strike="noStrike" kern="1200" cap="none" spc="75" normalizeH="0" baseline="0" noProof="0" dirty="0">
                <a:ln>
                  <a:noFill/>
                </a:ln>
                <a:solidFill>
                  <a:srgbClr val="3F5779"/>
                </a:solidFill>
                <a:effectLst/>
                <a:uLnTx/>
                <a:uFillTx/>
                <a:latin typeface="Arial"/>
                <a:ea typeface="+mn-ea"/>
                <a:cs typeface="Arial"/>
              </a:rPr>
              <a:t>work</a:t>
            </a:r>
            <a:r>
              <a:rPr kumimoji="0" sz="1250" b="0" i="0" u="none" strike="noStrike" kern="1200" cap="none" spc="30" normalizeH="0" baseline="0" noProof="0" dirty="0">
                <a:ln>
                  <a:noFill/>
                </a:ln>
                <a:solidFill>
                  <a:srgbClr val="3F5779"/>
                </a:solidFill>
                <a:effectLst/>
                <a:uLnTx/>
                <a:uFillTx/>
                <a:latin typeface="Arial"/>
                <a:ea typeface="+mn-ea"/>
                <a:cs typeface="Arial"/>
              </a:rPr>
              <a:t> </a:t>
            </a:r>
            <a:r>
              <a:rPr kumimoji="0" sz="1250" b="0" i="0" u="none" strike="noStrike" kern="1200" cap="none" spc="35" normalizeH="0" baseline="0" noProof="0" dirty="0">
                <a:ln>
                  <a:noFill/>
                </a:ln>
                <a:solidFill>
                  <a:srgbClr val="3F5779"/>
                </a:solidFill>
                <a:effectLst/>
                <a:uLnTx/>
                <a:uFillTx/>
                <a:latin typeface="Arial"/>
                <a:ea typeface="+mn-ea"/>
                <a:cs typeface="Arial"/>
              </a:rPr>
              <a:t>both </a:t>
            </a:r>
            <a:r>
              <a:rPr kumimoji="0" sz="1250" b="0" i="0" u="none" strike="noStrike" kern="1200" cap="none" spc="45" normalizeH="0" baseline="0" noProof="0" dirty="0">
                <a:ln>
                  <a:noFill/>
                </a:ln>
                <a:solidFill>
                  <a:srgbClr val="3F5779"/>
                </a:solidFill>
                <a:effectLst/>
                <a:uLnTx/>
                <a:uFillTx/>
                <a:latin typeface="Arial"/>
                <a:ea typeface="+mn-ea"/>
                <a:cs typeface="Arial"/>
              </a:rPr>
              <a:t>rewarding</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and</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45" normalizeH="0" baseline="0" noProof="0" dirty="0">
                <a:ln>
                  <a:noFill/>
                </a:ln>
                <a:solidFill>
                  <a:srgbClr val="3F5779"/>
                </a:solidFill>
                <a:effectLst/>
                <a:uLnTx/>
                <a:uFillTx/>
                <a:latin typeface="Arial"/>
                <a:ea typeface="+mn-ea"/>
                <a:cs typeface="Arial"/>
              </a:rPr>
              <a:t>fraught</a:t>
            </a:r>
            <a:r>
              <a:rPr kumimoji="0" sz="1250" b="0" i="0" u="none" strike="noStrike" kern="1200" cap="none" spc="-30" normalizeH="0" baseline="0" noProof="0" dirty="0">
                <a:ln>
                  <a:noFill/>
                </a:ln>
                <a:solidFill>
                  <a:srgbClr val="3F5779"/>
                </a:solidFill>
                <a:effectLst/>
                <a:uLnTx/>
                <a:uFillTx/>
                <a:latin typeface="Arial"/>
                <a:ea typeface="+mn-ea"/>
                <a:cs typeface="Arial"/>
              </a:rPr>
              <a:t> </a:t>
            </a:r>
            <a:r>
              <a:rPr kumimoji="0" sz="1250" b="0" i="0" u="none" strike="noStrike" kern="1200" cap="none" spc="85" normalizeH="0" baseline="0" noProof="0" dirty="0">
                <a:ln>
                  <a:noFill/>
                </a:ln>
                <a:solidFill>
                  <a:srgbClr val="3F5779"/>
                </a:solidFill>
                <a:effectLst/>
                <a:uLnTx/>
                <a:uFillTx/>
                <a:latin typeface="Arial"/>
                <a:ea typeface="+mn-ea"/>
                <a:cs typeface="Arial"/>
              </a:rPr>
              <a:t>with</a:t>
            </a:r>
            <a:r>
              <a:rPr kumimoji="0" sz="1250" b="0" i="0" u="none" strike="noStrike" kern="1200" cap="none" spc="-3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pressure.</a:t>
            </a:r>
            <a:endParaRPr kumimoji="0" sz="1250" b="0" i="0" u="none" strike="noStrike" kern="1200" cap="none" spc="0" normalizeH="0" baseline="0" noProof="0" dirty="0">
              <a:ln>
                <a:noFill/>
              </a:ln>
              <a:solidFill>
                <a:srgbClr val="3F5779"/>
              </a:solidFill>
              <a:effectLst/>
              <a:uLnTx/>
              <a:uFillTx/>
              <a:latin typeface="Arial"/>
              <a:ea typeface="+mn-ea"/>
              <a:cs typeface="Arial"/>
            </a:endParaRPr>
          </a:p>
        </p:txBody>
      </p:sp>
      <p:sp>
        <p:nvSpPr>
          <p:cNvPr id="7" name="object 7"/>
          <p:cNvSpPr/>
          <p:nvPr/>
        </p:nvSpPr>
        <p:spPr>
          <a:xfrm>
            <a:off x="9420809" y="2620594"/>
            <a:ext cx="1155700" cy="874394"/>
          </a:xfrm>
          <a:custGeom>
            <a:avLst/>
            <a:gdLst/>
            <a:ahLst/>
            <a:cxnLst/>
            <a:rect l="l" t="t" r="r" b="b"/>
            <a:pathLst>
              <a:path w="1155700" h="874395">
                <a:moveTo>
                  <a:pt x="720102" y="725766"/>
                </a:moveTo>
                <a:lnTo>
                  <a:pt x="491959" y="725766"/>
                </a:lnTo>
                <a:lnTo>
                  <a:pt x="475885" y="728614"/>
                </a:lnTo>
                <a:lnTo>
                  <a:pt x="462126" y="736534"/>
                </a:lnTo>
                <a:lnTo>
                  <a:pt x="451803" y="748596"/>
                </a:lnTo>
                <a:lnTo>
                  <a:pt x="446036" y="763866"/>
                </a:lnTo>
                <a:lnTo>
                  <a:pt x="435660" y="818921"/>
                </a:lnTo>
                <a:lnTo>
                  <a:pt x="436430" y="839720"/>
                </a:lnTo>
                <a:lnTo>
                  <a:pt x="445606" y="857418"/>
                </a:lnTo>
                <a:lnTo>
                  <a:pt x="461290" y="869720"/>
                </a:lnTo>
                <a:lnTo>
                  <a:pt x="481584" y="874331"/>
                </a:lnTo>
                <a:lnTo>
                  <a:pt x="969518" y="874331"/>
                </a:lnTo>
                <a:lnTo>
                  <a:pt x="1009452" y="867865"/>
                </a:lnTo>
                <a:lnTo>
                  <a:pt x="1044403" y="849728"/>
                </a:lnTo>
                <a:lnTo>
                  <a:pt x="1064239" y="829678"/>
                </a:lnTo>
                <a:lnTo>
                  <a:pt x="480275" y="829678"/>
                </a:lnTo>
                <a:lnTo>
                  <a:pt x="479298" y="828484"/>
                </a:lnTo>
                <a:lnTo>
                  <a:pt x="490105" y="771131"/>
                </a:lnTo>
                <a:lnTo>
                  <a:pt x="490956" y="770420"/>
                </a:lnTo>
                <a:lnTo>
                  <a:pt x="720102" y="770420"/>
                </a:lnTo>
                <a:lnTo>
                  <a:pt x="728793" y="768665"/>
                </a:lnTo>
                <a:lnTo>
                  <a:pt x="735900" y="763866"/>
                </a:lnTo>
                <a:lnTo>
                  <a:pt x="740674" y="756784"/>
                </a:lnTo>
                <a:lnTo>
                  <a:pt x="742327" y="748596"/>
                </a:lnTo>
                <a:lnTo>
                  <a:pt x="742417" y="748035"/>
                </a:lnTo>
                <a:lnTo>
                  <a:pt x="740674" y="739402"/>
                </a:lnTo>
                <a:lnTo>
                  <a:pt x="735890" y="732305"/>
                </a:lnTo>
                <a:lnTo>
                  <a:pt x="728793" y="727521"/>
                </a:lnTo>
                <a:lnTo>
                  <a:pt x="720102" y="725766"/>
                </a:lnTo>
                <a:close/>
              </a:path>
              <a:path w="1155700" h="874395">
                <a:moveTo>
                  <a:pt x="925547" y="673163"/>
                </a:moveTo>
                <a:lnTo>
                  <a:pt x="834478" y="673163"/>
                </a:lnTo>
                <a:lnTo>
                  <a:pt x="860037" y="677650"/>
                </a:lnTo>
                <a:lnTo>
                  <a:pt x="881938" y="690118"/>
                </a:lnTo>
                <a:lnTo>
                  <a:pt x="898458" y="709071"/>
                </a:lnTo>
                <a:lnTo>
                  <a:pt x="913762" y="748035"/>
                </a:lnTo>
                <a:lnTo>
                  <a:pt x="924064" y="759872"/>
                </a:lnTo>
                <a:lnTo>
                  <a:pt x="937700" y="767633"/>
                </a:lnTo>
                <a:lnTo>
                  <a:pt x="953592" y="770420"/>
                </a:lnTo>
                <a:lnTo>
                  <a:pt x="1046607" y="770420"/>
                </a:lnTo>
                <a:lnTo>
                  <a:pt x="1047623" y="771753"/>
                </a:lnTo>
                <a:lnTo>
                  <a:pt x="1017924" y="813777"/>
                </a:lnTo>
                <a:lnTo>
                  <a:pt x="969518" y="829678"/>
                </a:lnTo>
                <a:lnTo>
                  <a:pt x="1064239" y="829678"/>
                </a:lnTo>
                <a:lnTo>
                  <a:pt x="1072020" y="821814"/>
                </a:lnTo>
                <a:lnTo>
                  <a:pt x="1089952" y="786015"/>
                </a:lnTo>
                <a:lnTo>
                  <a:pt x="1091322" y="763957"/>
                </a:lnTo>
                <a:lnTo>
                  <a:pt x="1082805" y="744651"/>
                </a:lnTo>
                <a:lnTo>
                  <a:pt x="1066663" y="730965"/>
                </a:lnTo>
                <a:lnTo>
                  <a:pt x="1045159" y="725766"/>
                </a:lnTo>
                <a:lnTo>
                  <a:pt x="952652" y="725766"/>
                </a:lnTo>
                <a:lnTo>
                  <a:pt x="951826" y="725093"/>
                </a:lnTo>
                <a:lnTo>
                  <a:pt x="951623" y="724103"/>
                </a:lnTo>
                <a:lnTo>
                  <a:pt x="936588" y="685838"/>
                </a:lnTo>
                <a:lnTo>
                  <a:pt x="925547" y="673163"/>
                </a:lnTo>
                <a:close/>
              </a:path>
              <a:path w="1155700" h="874395">
                <a:moveTo>
                  <a:pt x="834478" y="628510"/>
                </a:moveTo>
                <a:lnTo>
                  <a:pt x="650510" y="628523"/>
                </a:lnTo>
                <a:lnTo>
                  <a:pt x="610651" y="650938"/>
                </a:lnTo>
                <a:lnTo>
                  <a:pt x="592874" y="725068"/>
                </a:lnTo>
                <a:lnTo>
                  <a:pt x="592023" y="725766"/>
                </a:lnTo>
                <a:lnTo>
                  <a:pt x="638276" y="725766"/>
                </a:lnTo>
                <a:lnTo>
                  <a:pt x="648716" y="673862"/>
                </a:lnTo>
                <a:lnTo>
                  <a:pt x="649579" y="673163"/>
                </a:lnTo>
                <a:lnTo>
                  <a:pt x="925547" y="673163"/>
                </a:lnTo>
                <a:lnTo>
                  <a:pt x="910224" y="655570"/>
                </a:lnTo>
                <a:lnTo>
                  <a:pt x="875274" y="635670"/>
                </a:lnTo>
                <a:lnTo>
                  <a:pt x="834478" y="628510"/>
                </a:lnTo>
                <a:close/>
              </a:path>
              <a:path w="1155700" h="874395">
                <a:moveTo>
                  <a:pt x="746531" y="673163"/>
                </a:moveTo>
                <a:lnTo>
                  <a:pt x="745439" y="673163"/>
                </a:lnTo>
                <a:lnTo>
                  <a:pt x="746175" y="673176"/>
                </a:lnTo>
                <a:lnTo>
                  <a:pt x="746531" y="673163"/>
                </a:lnTo>
                <a:close/>
              </a:path>
              <a:path w="1155700" h="874395">
                <a:moveTo>
                  <a:pt x="440258" y="628523"/>
                </a:moveTo>
                <a:lnTo>
                  <a:pt x="232943" y="628523"/>
                </a:lnTo>
                <a:lnTo>
                  <a:pt x="224252" y="630275"/>
                </a:lnTo>
                <a:lnTo>
                  <a:pt x="217155" y="635055"/>
                </a:lnTo>
                <a:lnTo>
                  <a:pt x="212371" y="642147"/>
                </a:lnTo>
                <a:lnTo>
                  <a:pt x="210616" y="650836"/>
                </a:lnTo>
                <a:lnTo>
                  <a:pt x="212371" y="659527"/>
                </a:lnTo>
                <a:lnTo>
                  <a:pt x="217155" y="666624"/>
                </a:lnTo>
                <a:lnTo>
                  <a:pt x="224252" y="671409"/>
                </a:lnTo>
                <a:lnTo>
                  <a:pt x="232943" y="673163"/>
                </a:lnTo>
                <a:lnTo>
                  <a:pt x="440258" y="673163"/>
                </a:lnTo>
                <a:lnTo>
                  <a:pt x="448949" y="671409"/>
                </a:lnTo>
                <a:lnTo>
                  <a:pt x="456045" y="666624"/>
                </a:lnTo>
                <a:lnTo>
                  <a:pt x="460830" y="659527"/>
                </a:lnTo>
                <a:lnTo>
                  <a:pt x="462584" y="650836"/>
                </a:lnTo>
                <a:lnTo>
                  <a:pt x="460830" y="642147"/>
                </a:lnTo>
                <a:lnTo>
                  <a:pt x="456045" y="635055"/>
                </a:lnTo>
                <a:lnTo>
                  <a:pt x="448949" y="630275"/>
                </a:lnTo>
                <a:lnTo>
                  <a:pt x="440258" y="628523"/>
                </a:lnTo>
                <a:close/>
              </a:path>
              <a:path w="1155700" h="874395">
                <a:moveTo>
                  <a:pt x="926784" y="0"/>
                </a:moveTo>
                <a:lnTo>
                  <a:pt x="907349" y="6784"/>
                </a:lnTo>
                <a:lnTo>
                  <a:pt x="894905" y="25234"/>
                </a:lnTo>
                <a:lnTo>
                  <a:pt x="728967" y="628510"/>
                </a:lnTo>
                <a:lnTo>
                  <a:pt x="775258" y="628510"/>
                </a:lnTo>
                <a:lnTo>
                  <a:pt x="929551" y="67094"/>
                </a:lnTo>
                <a:lnTo>
                  <a:pt x="977184" y="67094"/>
                </a:lnTo>
                <a:lnTo>
                  <a:pt x="960615" y="22504"/>
                </a:lnTo>
                <a:lnTo>
                  <a:pt x="946706" y="5150"/>
                </a:lnTo>
                <a:lnTo>
                  <a:pt x="926784" y="0"/>
                </a:lnTo>
                <a:close/>
              </a:path>
              <a:path w="1155700" h="874395">
                <a:moveTo>
                  <a:pt x="977184" y="67094"/>
                </a:moveTo>
                <a:lnTo>
                  <a:pt x="929551" y="67094"/>
                </a:lnTo>
                <a:lnTo>
                  <a:pt x="1106830" y="544182"/>
                </a:lnTo>
                <a:lnTo>
                  <a:pt x="851560" y="544182"/>
                </a:lnTo>
                <a:lnTo>
                  <a:pt x="842876" y="545934"/>
                </a:lnTo>
                <a:lnTo>
                  <a:pt x="835783" y="550714"/>
                </a:lnTo>
                <a:lnTo>
                  <a:pt x="831000" y="557807"/>
                </a:lnTo>
                <a:lnTo>
                  <a:pt x="829246" y="566496"/>
                </a:lnTo>
                <a:lnTo>
                  <a:pt x="831000" y="575187"/>
                </a:lnTo>
                <a:lnTo>
                  <a:pt x="835783" y="582283"/>
                </a:lnTo>
                <a:lnTo>
                  <a:pt x="842876" y="587068"/>
                </a:lnTo>
                <a:lnTo>
                  <a:pt x="851560" y="588822"/>
                </a:lnTo>
                <a:lnTo>
                  <a:pt x="1121308" y="588822"/>
                </a:lnTo>
                <a:lnTo>
                  <a:pt x="1137715" y="584717"/>
                </a:lnTo>
                <a:lnTo>
                  <a:pt x="1149692" y="573990"/>
                </a:lnTo>
                <a:lnTo>
                  <a:pt x="1155584" y="559028"/>
                </a:lnTo>
                <a:lnTo>
                  <a:pt x="1153731" y="542213"/>
                </a:lnTo>
                <a:lnTo>
                  <a:pt x="977184" y="67094"/>
                </a:lnTo>
                <a:close/>
              </a:path>
              <a:path w="1155700" h="874395">
                <a:moveTo>
                  <a:pt x="767586" y="236548"/>
                </a:moveTo>
                <a:lnTo>
                  <a:pt x="759251" y="238491"/>
                </a:lnTo>
                <a:lnTo>
                  <a:pt x="752055" y="243662"/>
                </a:lnTo>
                <a:lnTo>
                  <a:pt x="486232" y="529996"/>
                </a:lnTo>
                <a:lnTo>
                  <a:pt x="477284" y="548410"/>
                </a:lnTo>
                <a:lnTo>
                  <a:pt x="479885" y="567350"/>
                </a:lnTo>
                <a:lnTo>
                  <a:pt x="491997" y="582142"/>
                </a:lnTo>
                <a:lnTo>
                  <a:pt x="511581" y="588111"/>
                </a:lnTo>
                <a:lnTo>
                  <a:pt x="661416" y="588111"/>
                </a:lnTo>
                <a:lnTo>
                  <a:pt x="677198" y="549997"/>
                </a:lnTo>
                <a:lnTo>
                  <a:pt x="534670" y="543458"/>
                </a:lnTo>
                <a:lnTo>
                  <a:pt x="784771" y="274053"/>
                </a:lnTo>
                <a:lnTo>
                  <a:pt x="789399" y="266487"/>
                </a:lnTo>
                <a:lnTo>
                  <a:pt x="790721" y="258030"/>
                </a:lnTo>
                <a:lnTo>
                  <a:pt x="788775" y="249694"/>
                </a:lnTo>
                <a:lnTo>
                  <a:pt x="783602" y="242493"/>
                </a:lnTo>
                <a:lnTo>
                  <a:pt x="776042" y="237870"/>
                </a:lnTo>
                <a:lnTo>
                  <a:pt x="767586" y="236548"/>
                </a:lnTo>
                <a:close/>
              </a:path>
              <a:path w="1155700" h="874395">
                <a:moveTo>
                  <a:pt x="371741" y="518858"/>
                </a:moveTo>
                <a:lnTo>
                  <a:pt x="22326" y="518858"/>
                </a:lnTo>
                <a:lnTo>
                  <a:pt x="13640" y="520612"/>
                </a:lnTo>
                <a:lnTo>
                  <a:pt x="6543" y="525397"/>
                </a:lnTo>
                <a:lnTo>
                  <a:pt x="1756" y="532494"/>
                </a:lnTo>
                <a:lnTo>
                  <a:pt x="0" y="541185"/>
                </a:lnTo>
                <a:lnTo>
                  <a:pt x="1756" y="549868"/>
                </a:lnTo>
                <a:lnTo>
                  <a:pt x="6543" y="556961"/>
                </a:lnTo>
                <a:lnTo>
                  <a:pt x="13640" y="561744"/>
                </a:lnTo>
                <a:lnTo>
                  <a:pt x="22326" y="563499"/>
                </a:lnTo>
                <a:lnTo>
                  <a:pt x="371741" y="563499"/>
                </a:lnTo>
                <a:lnTo>
                  <a:pt x="380432" y="561744"/>
                </a:lnTo>
                <a:lnTo>
                  <a:pt x="387529" y="556961"/>
                </a:lnTo>
                <a:lnTo>
                  <a:pt x="392313" y="549868"/>
                </a:lnTo>
                <a:lnTo>
                  <a:pt x="394068" y="541185"/>
                </a:lnTo>
                <a:lnTo>
                  <a:pt x="392313" y="532494"/>
                </a:lnTo>
                <a:lnTo>
                  <a:pt x="387529" y="525397"/>
                </a:lnTo>
                <a:lnTo>
                  <a:pt x="380432" y="520612"/>
                </a:lnTo>
                <a:lnTo>
                  <a:pt x="371741" y="518858"/>
                </a:lnTo>
                <a:close/>
              </a:path>
              <a:path w="1155700" h="874395">
                <a:moveTo>
                  <a:pt x="418261" y="409194"/>
                </a:moveTo>
                <a:lnTo>
                  <a:pt x="142544" y="409194"/>
                </a:lnTo>
                <a:lnTo>
                  <a:pt x="133853" y="410948"/>
                </a:lnTo>
                <a:lnTo>
                  <a:pt x="126757" y="415731"/>
                </a:lnTo>
                <a:lnTo>
                  <a:pt x="121972" y="422824"/>
                </a:lnTo>
                <a:lnTo>
                  <a:pt x="120218" y="431507"/>
                </a:lnTo>
                <a:lnTo>
                  <a:pt x="121972" y="440204"/>
                </a:lnTo>
                <a:lnTo>
                  <a:pt x="126757" y="447300"/>
                </a:lnTo>
                <a:lnTo>
                  <a:pt x="133853" y="452081"/>
                </a:lnTo>
                <a:lnTo>
                  <a:pt x="142544" y="453834"/>
                </a:lnTo>
                <a:lnTo>
                  <a:pt x="418261" y="453834"/>
                </a:lnTo>
                <a:lnTo>
                  <a:pt x="426958" y="452081"/>
                </a:lnTo>
                <a:lnTo>
                  <a:pt x="434054" y="447300"/>
                </a:lnTo>
                <a:lnTo>
                  <a:pt x="438835" y="440204"/>
                </a:lnTo>
                <a:lnTo>
                  <a:pt x="440588" y="431507"/>
                </a:lnTo>
                <a:lnTo>
                  <a:pt x="438835" y="422824"/>
                </a:lnTo>
                <a:lnTo>
                  <a:pt x="434054" y="415731"/>
                </a:lnTo>
                <a:lnTo>
                  <a:pt x="426958" y="410948"/>
                </a:lnTo>
                <a:lnTo>
                  <a:pt x="418261" y="409194"/>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8" name="object 8"/>
          <p:cNvSpPr txBox="1"/>
          <p:nvPr/>
        </p:nvSpPr>
        <p:spPr>
          <a:xfrm>
            <a:off x="8291766" y="3699884"/>
            <a:ext cx="3416935" cy="1670050"/>
          </a:xfrm>
          <a:prstGeom prst="rect">
            <a:avLst/>
          </a:prstGeom>
        </p:spPr>
        <p:txBody>
          <a:bodyPr vert="horz" wrap="square" lIns="0" tIns="154305" rIns="0" bIns="0" rtlCol="0">
            <a:spAutoFit/>
          </a:bodyPr>
          <a:lstStyle/>
          <a:p>
            <a:pPr marL="0" marR="0" lvl="0" indent="0" algn="ctr" defTabSz="914400" rtl="0" eaLnBrk="1" fontAlgn="auto" latinLnBrk="0" hangingPunct="1">
              <a:lnSpc>
                <a:spcPct val="100000"/>
              </a:lnSpc>
              <a:spcBef>
                <a:spcPts val="1215"/>
              </a:spcBef>
              <a:spcAft>
                <a:spcPts val="0"/>
              </a:spcAft>
              <a:buClrTx/>
              <a:buSzTx/>
              <a:buFontTx/>
              <a:buNone/>
              <a:tabLst/>
              <a:defRPr/>
            </a:pPr>
            <a:r>
              <a:rPr kumimoji="0" sz="1600" b="1" i="0" u="none" strike="noStrike" kern="1200" cap="none" spc="-20" normalizeH="0" baseline="0" noProof="0" dirty="0">
                <a:ln>
                  <a:noFill/>
                </a:ln>
                <a:solidFill>
                  <a:srgbClr val="3F5779"/>
                </a:solidFill>
                <a:effectLst/>
                <a:uLnTx/>
                <a:uFillTx/>
                <a:latin typeface="Arial"/>
                <a:ea typeface="+mn-ea"/>
                <a:cs typeface="Arial"/>
              </a:rPr>
              <a:t>FOR</a:t>
            </a:r>
            <a:r>
              <a:rPr kumimoji="0" sz="1600" b="1" i="0" u="none" strike="noStrike" kern="1200" cap="none" spc="-75" normalizeH="0" baseline="0" noProof="0" dirty="0">
                <a:ln>
                  <a:noFill/>
                </a:ln>
                <a:solidFill>
                  <a:srgbClr val="3F5779"/>
                </a:solidFill>
                <a:effectLst/>
                <a:uLnTx/>
                <a:uFillTx/>
                <a:latin typeface="Arial"/>
                <a:ea typeface="+mn-ea"/>
                <a:cs typeface="Arial"/>
              </a:rPr>
              <a:t> </a:t>
            </a:r>
            <a:r>
              <a:rPr kumimoji="0" sz="1600" b="1" i="0" u="none" strike="noStrike" kern="1200" cap="none" spc="-20" normalizeH="0" baseline="0" noProof="0" dirty="0">
                <a:ln>
                  <a:noFill/>
                </a:ln>
                <a:solidFill>
                  <a:srgbClr val="3F5779"/>
                </a:solidFill>
                <a:effectLst/>
                <a:uLnTx/>
                <a:uFillTx/>
                <a:latin typeface="Arial"/>
                <a:ea typeface="+mn-ea"/>
                <a:cs typeface="Arial"/>
              </a:rPr>
              <a:t>CEOS</a:t>
            </a:r>
            <a:endParaRPr kumimoji="0" sz="1600" b="0" i="0" u="none" strike="noStrike" kern="1200" cap="none" spc="0" normalizeH="0" baseline="0" noProof="0" dirty="0">
              <a:ln>
                <a:noFill/>
              </a:ln>
              <a:solidFill>
                <a:srgbClr val="3F5779"/>
              </a:solidFill>
              <a:effectLst/>
              <a:uLnTx/>
              <a:uFillTx/>
              <a:latin typeface="Arial"/>
              <a:ea typeface="+mn-ea"/>
              <a:cs typeface="Arial"/>
            </a:endParaRPr>
          </a:p>
          <a:p>
            <a:pPr marL="12065" marR="5080" lvl="0" indent="-635" algn="ctr" defTabSz="914400" rtl="0" eaLnBrk="1" fontAlgn="auto" latinLnBrk="0" hangingPunct="1">
              <a:lnSpc>
                <a:spcPct val="125000"/>
              </a:lnSpc>
              <a:spcBef>
                <a:spcPts val="530"/>
              </a:spcBef>
              <a:spcAft>
                <a:spcPts val="0"/>
              </a:spcAft>
              <a:buClrTx/>
              <a:buSzTx/>
              <a:buFontTx/>
              <a:buNone/>
              <a:tabLst/>
              <a:defRPr/>
            </a:pPr>
            <a:r>
              <a:rPr kumimoji="0" sz="1250" b="0" i="0" u="none" strike="noStrike" kern="1200" cap="none" spc="10" normalizeH="0" baseline="0" noProof="0" dirty="0">
                <a:ln>
                  <a:noFill/>
                </a:ln>
                <a:solidFill>
                  <a:srgbClr val="3F5779"/>
                </a:solidFill>
                <a:effectLst/>
                <a:uLnTx/>
                <a:uFillTx/>
                <a:latin typeface="Arial"/>
                <a:ea typeface="+mn-ea"/>
                <a:cs typeface="Arial"/>
              </a:rPr>
              <a:t>Navigating</a:t>
            </a:r>
            <a:r>
              <a:rPr kumimoji="0" sz="1250" b="0" i="0" u="none" strike="noStrike" kern="1200" cap="none" spc="7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these</a:t>
            </a:r>
            <a:r>
              <a:rPr kumimoji="0" sz="1250" b="0" i="0" u="none" strike="noStrike" kern="1200" cap="none" spc="8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challenges</a:t>
            </a:r>
            <a:r>
              <a:rPr kumimoji="0" sz="1250" b="0" i="0" u="none" strike="noStrike" kern="1200" cap="none" spc="7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requires</a:t>
            </a:r>
            <a:r>
              <a:rPr kumimoji="0" sz="1250" b="0" i="0" u="none" strike="noStrike" kern="1200" cap="none" spc="8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strong </a:t>
            </a:r>
            <a:r>
              <a:rPr kumimoji="0" sz="1250" b="0" i="0" u="none" strike="noStrike" kern="1200" cap="none" spc="0" normalizeH="0" baseline="0" noProof="0" dirty="0">
                <a:ln>
                  <a:noFill/>
                </a:ln>
                <a:solidFill>
                  <a:srgbClr val="3F5779"/>
                </a:solidFill>
                <a:effectLst/>
                <a:uLnTx/>
                <a:uFillTx/>
                <a:latin typeface="Arial"/>
                <a:ea typeface="+mn-ea"/>
                <a:cs typeface="Arial"/>
              </a:rPr>
              <a:t>communication,</a:t>
            </a:r>
            <a:r>
              <a:rPr kumimoji="0" sz="1250" b="0" i="0" u="none" strike="noStrike" kern="1200" cap="none" spc="12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mutual</a:t>
            </a:r>
            <a:r>
              <a:rPr kumimoji="0" sz="1250" b="0" i="0" u="none" strike="noStrike" kern="1200" cap="none" spc="12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respect,</a:t>
            </a:r>
            <a:r>
              <a:rPr kumimoji="0" sz="1250" b="0" i="0" u="none" strike="noStrike" kern="1200" cap="none" spc="12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and</a:t>
            </a:r>
            <a:r>
              <a:rPr kumimoji="0" sz="1250" b="0" i="0" u="none" strike="noStrike" kern="1200" cap="none" spc="130" normalizeH="0" baseline="0" noProof="0" dirty="0">
                <a:ln>
                  <a:noFill/>
                </a:ln>
                <a:solidFill>
                  <a:srgbClr val="3F5779"/>
                </a:solidFill>
                <a:effectLst/>
                <a:uLnTx/>
                <a:uFillTx/>
                <a:latin typeface="Arial"/>
                <a:ea typeface="+mn-ea"/>
                <a:cs typeface="Arial"/>
              </a:rPr>
              <a:t> </a:t>
            </a:r>
            <a:r>
              <a:rPr kumimoji="0" sz="1250" b="0" i="0" u="none" strike="noStrike" kern="1200" cap="none" spc="-65" normalizeH="0" baseline="0" noProof="0" dirty="0">
                <a:ln>
                  <a:noFill/>
                </a:ln>
                <a:solidFill>
                  <a:srgbClr val="3F5779"/>
                </a:solidFill>
                <a:effectLst/>
                <a:uLnTx/>
                <a:uFillTx/>
                <a:latin typeface="Arial"/>
                <a:ea typeface="+mn-ea"/>
                <a:cs typeface="Arial"/>
              </a:rPr>
              <a:t>a</a:t>
            </a:r>
            <a:r>
              <a:rPr kumimoji="0" sz="1250" b="0" i="0" u="none" strike="noStrike" kern="1200" cap="none" spc="12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shared </a:t>
            </a:r>
            <a:r>
              <a:rPr kumimoji="0" sz="1250" b="0" i="0" u="none" strike="noStrike" kern="1200" cap="none" spc="50" normalizeH="0" baseline="0" noProof="0" dirty="0">
                <a:ln>
                  <a:noFill/>
                </a:ln>
                <a:solidFill>
                  <a:srgbClr val="3F5779"/>
                </a:solidFill>
                <a:effectLst/>
                <a:uLnTx/>
                <a:uFillTx/>
                <a:latin typeface="Arial"/>
                <a:ea typeface="+mn-ea"/>
                <a:cs typeface="Arial"/>
              </a:rPr>
              <a:t>commitment</a:t>
            </a:r>
            <a:r>
              <a:rPr kumimoji="0" sz="1250" b="0" i="0" u="none" strike="noStrike" kern="1200" cap="none" spc="-10" normalizeH="0" baseline="0" noProof="0" dirty="0">
                <a:ln>
                  <a:noFill/>
                </a:ln>
                <a:solidFill>
                  <a:srgbClr val="3F5779"/>
                </a:solidFill>
                <a:effectLst/>
                <a:uLnTx/>
                <a:uFillTx/>
                <a:latin typeface="Arial"/>
                <a:ea typeface="+mn-ea"/>
                <a:cs typeface="Arial"/>
              </a:rPr>
              <a:t> </a:t>
            </a:r>
            <a:r>
              <a:rPr kumimoji="0" sz="1250" b="0" i="0" u="none" strike="noStrike" kern="1200" cap="none" spc="75" normalizeH="0" baseline="0" noProof="0" dirty="0">
                <a:ln>
                  <a:noFill/>
                </a:ln>
                <a:solidFill>
                  <a:srgbClr val="3F5779"/>
                </a:solidFill>
                <a:effectLst/>
                <a:uLnTx/>
                <a:uFillTx/>
                <a:latin typeface="Arial"/>
                <a:ea typeface="+mn-ea"/>
                <a:cs typeface="Arial"/>
              </a:rPr>
              <a:t>to</a:t>
            </a:r>
            <a:r>
              <a:rPr kumimoji="0" sz="1250" b="0" i="0" u="none" strike="noStrike" kern="1200" cap="none" spc="-5" normalizeH="0" baseline="0" noProof="0" dirty="0">
                <a:ln>
                  <a:noFill/>
                </a:ln>
                <a:solidFill>
                  <a:srgbClr val="3F5779"/>
                </a:solidFill>
                <a:effectLst/>
                <a:uLnTx/>
                <a:uFillTx/>
                <a:latin typeface="Arial"/>
                <a:ea typeface="+mn-ea"/>
                <a:cs typeface="Arial"/>
              </a:rPr>
              <a:t> </a:t>
            </a:r>
            <a:r>
              <a:rPr kumimoji="0" sz="1250" b="0" i="0" u="none" strike="noStrike" kern="1200" cap="none" spc="50" normalizeH="0" baseline="0" noProof="0" dirty="0">
                <a:ln>
                  <a:noFill/>
                </a:ln>
                <a:solidFill>
                  <a:srgbClr val="3F5779"/>
                </a:solidFill>
                <a:effectLst/>
                <a:uLnTx/>
                <a:uFillTx/>
                <a:latin typeface="Arial"/>
                <a:ea typeface="+mn-ea"/>
                <a:cs typeface="Arial"/>
              </a:rPr>
              <a:t>the</a:t>
            </a:r>
            <a:r>
              <a:rPr kumimoji="0" sz="1250" b="0" i="0" u="none" strike="noStrike" kern="1200" cap="none" spc="-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college's</a:t>
            </a:r>
            <a:r>
              <a:rPr kumimoji="0" sz="1250" b="0" i="0" u="none" strike="noStrike" kern="1200" cap="none" spc="-10"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mission,</a:t>
            </a:r>
            <a:r>
              <a:rPr kumimoji="0" sz="1250" b="0" i="0" u="none" strike="noStrike" kern="1200" cap="none" spc="-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ensuring </a:t>
            </a:r>
            <a:r>
              <a:rPr kumimoji="0" sz="1250" b="0" i="0" u="none" strike="noStrike" kern="1200" cap="none" spc="55" normalizeH="0" baseline="0" noProof="0" dirty="0">
                <a:ln>
                  <a:noFill/>
                </a:ln>
                <a:solidFill>
                  <a:srgbClr val="3F5779"/>
                </a:solidFill>
                <a:effectLst/>
                <a:uLnTx/>
                <a:uFillTx/>
                <a:latin typeface="Arial"/>
                <a:ea typeface="+mn-ea"/>
                <a:cs typeface="Arial"/>
              </a:rPr>
              <a:t>both</a:t>
            </a:r>
            <a:r>
              <a:rPr kumimoji="0" sz="1250" b="0" i="0" u="none" strike="noStrike" kern="1200" cap="none" spc="4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trustees</a:t>
            </a:r>
            <a:r>
              <a:rPr kumimoji="0" sz="1250" b="0" i="0" u="none" strike="noStrike" kern="1200" cap="none" spc="4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and</a:t>
            </a:r>
            <a:r>
              <a:rPr kumimoji="0" sz="1250" b="0" i="0" u="none" strike="noStrike" kern="1200" cap="none" spc="4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presidents</a:t>
            </a:r>
            <a:r>
              <a:rPr kumimoji="0" sz="1250" b="0" i="0" u="none" strike="noStrike" kern="1200" cap="none" spc="40"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can</a:t>
            </a:r>
            <a:r>
              <a:rPr kumimoji="0" sz="1250" b="0" i="0" u="none" strike="noStrike" kern="1200" cap="none" spc="45"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collaborate </a:t>
            </a:r>
            <a:r>
              <a:rPr kumimoji="0" sz="1250" b="0" i="0" u="none" strike="noStrike" kern="1200" cap="none" spc="50" normalizeH="0" baseline="0" noProof="0" dirty="0">
                <a:ln>
                  <a:noFill/>
                </a:ln>
                <a:solidFill>
                  <a:srgbClr val="3F5779"/>
                </a:solidFill>
                <a:effectLst/>
                <a:uLnTx/>
                <a:uFillTx/>
                <a:latin typeface="Arial"/>
                <a:ea typeface="+mn-ea"/>
                <a:cs typeface="Arial"/>
              </a:rPr>
              <a:t>effectively</a:t>
            </a:r>
            <a:r>
              <a:rPr kumimoji="0" sz="1250" b="0" i="0" u="none" strike="noStrike" kern="1200" cap="none" spc="-20" normalizeH="0" baseline="0" noProof="0" dirty="0">
                <a:ln>
                  <a:noFill/>
                </a:ln>
                <a:solidFill>
                  <a:srgbClr val="3F5779"/>
                </a:solidFill>
                <a:effectLst/>
                <a:uLnTx/>
                <a:uFillTx/>
                <a:latin typeface="Arial"/>
                <a:ea typeface="+mn-ea"/>
                <a:cs typeface="Arial"/>
              </a:rPr>
              <a:t> </a:t>
            </a:r>
            <a:r>
              <a:rPr kumimoji="0" sz="1250" b="0" i="0" u="none" strike="noStrike" kern="1200" cap="none" spc="80" normalizeH="0" baseline="0" noProof="0" dirty="0">
                <a:ln>
                  <a:noFill/>
                </a:ln>
                <a:solidFill>
                  <a:srgbClr val="3F5779"/>
                </a:solidFill>
                <a:effectLst/>
                <a:uLnTx/>
                <a:uFillTx/>
                <a:latin typeface="Arial"/>
                <a:ea typeface="+mn-ea"/>
                <a:cs typeface="Arial"/>
              </a:rPr>
              <a:t>for</a:t>
            </a:r>
            <a:r>
              <a:rPr kumimoji="0" sz="1250" b="0" i="0" u="none" strike="noStrike" kern="1200" cap="none" spc="-20" normalizeH="0" baseline="0" noProof="0" dirty="0">
                <a:ln>
                  <a:noFill/>
                </a:ln>
                <a:solidFill>
                  <a:srgbClr val="3F5779"/>
                </a:solidFill>
                <a:effectLst/>
                <a:uLnTx/>
                <a:uFillTx/>
                <a:latin typeface="Arial"/>
                <a:ea typeface="+mn-ea"/>
                <a:cs typeface="Arial"/>
              </a:rPr>
              <a:t> </a:t>
            </a:r>
            <a:r>
              <a:rPr kumimoji="0" sz="1250" b="0" i="0" u="none" strike="noStrike" kern="1200" cap="none" spc="50" normalizeH="0" baseline="0" noProof="0" dirty="0">
                <a:ln>
                  <a:noFill/>
                </a:ln>
                <a:solidFill>
                  <a:srgbClr val="3F5779"/>
                </a:solidFill>
                <a:effectLst/>
                <a:uLnTx/>
                <a:uFillTx/>
                <a:latin typeface="Arial"/>
                <a:ea typeface="+mn-ea"/>
                <a:cs typeface="Arial"/>
              </a:rPr>
              <a:t>the</a:t>
            </a:r>
            <a:r>
              <a:rPr kumimoji="0" sz="1250" b="0" i="0" u="none" strike="noStrike" kern="1200" cap="none" spc="-15" normalizeH="0" baseline="0" noProof="0" dirty="0">
                <a:ln>
                  <a:noFill/>
                </a:ln>
                <a:solidFill>
                  <a:srgbClr val="3F5779"/>
                </a:solidFill>
                <a:effectLst/>
                <a:uLnTx/>
                <a:uFillTx/>
                <a:latin typeface="Arial"/>
                <a:ea typeface="+mn-ea"/>
                <a:cs typeface="Arial"/>
              </a:rPr>
              <a:t> </a:t>
            </a:r>
            <a:r>
              <a:rPr kumimoji="0" sz="1250" b="0" i="0" u="none" strike="noStrike" kern="1200" cap="none" spc="0" normalizeH="0" baseline="0" noProof="0" dirty="0">
                <a:ln>
                  <a:noFill/>
                </a:ln>
                <a:solidFill>
                  <a:srgbClr val="3F5779"/>
                </a:solidFill>
                <a:effectLst/>
                <a:uLnTx/>
                <a:uFillTx/>
                <a:latin typeface="Arial"/>
                <a:ea typeface="+mn-ea"/>
                <a:cs typeface="Arial"/>
              </a:rPr>
              <a:t>college's</a:t>
            </a:r>
            <a:r>
              <a:rPr kumimoji="0" sz="1250" b="0" i="0" u="none" strike="noStrike" kern="1200" cap="none" spc="-20" normalizeH="0" baseline="0" noProof="0" dirty="0">
                <a:ln>
                  <a:noFill/>
                </a:ln>
                <a:solidFill>
                  <a:srgbClr val="3F5779"/>
                </a:solidFill>
                <a:effectLst/>
                <a:uLnTx/>
                <a:uFillTx/>
                <a:latin typeface="Arial"/>
                <a:ea typeface="+mn-ea"/>
                <a:cs typeface="Arial"/>
              </a:rPr>
              <a:t> </a:t>
            </a:r>
            <a:r>
              <a:rPr kumimoji="0" sz="1250" b="0" i="0" u="none" strike="noStrike" kern="1200" cap="none" spc="-10" normalizeH="0" baseline="0" noProof="0" dirty="0">
                <a:ln>
                  <a:noFill/>
                </a:ln>
                <a:solidFill>
                  <a:srgbClr val="3F5779"/>
                </a:solidFill>
                <a:effectLst/>
                <a:uLnTx/>
                <a:uFillTx/>
                <a:latin typeface="Arial"/>
                <a:ea typeface="+mn-ea"/>
                <a:cs typeface="Arial"/>
              </a:rPr>
              <a:t>success.</a:t>
            </a:r>
            <a:endParaRPr kumimoji="0" sz="1250" b="0" i="0" u="none" strike="noStrike" kern="1200" cap="none" spc="0" normalizeH="0" baseline="0" noProof="0" dirty="0">
              <a:ln>
                <a:noFill/>
              </a:ln>
              <a:solidFill>
                <a:srgbClr val="3F5779"/>
              </a:solidFill>
              <a:effectLst/>
              <a:uLnTx/>
              <a:uFillTx/>
              <a:latin typeface="Arial"/>
              <a:ea typeface="+mn-ea"/>
              <a:cs typeface="Arial"/>
            </a:endParaRPr>
          </a:p>
        </p:txBody>
      </p:sp>
      <p:sp>
        <p:nvSpPr>
          <p:cNvPr id="9" name="object 9"/>
          <p:cNvSpPr txBox="1"/>
          <p:nvPr/>
        </p:nvSpPr>
        <p:spPr>
          <a:xfrm>
            <a:off x="4057650" y="1152524"/>
            <a:ext cx="7943850" cy="1104900"/>
          </a:xfrm>
          <a:prstGeom prst="rect">
            <a:avLst/>
          </a:prstGeom>
          <a:ln w="19050">
            <a:solidFill>
              <a:srgbClr val="A51E50"/>
            </a:solidFill>
          </a:ln>
        </p:spPr>
        <p:txBody>
          <a:bodyPr vert="horz" wrap="square" lIns="0" tIns="78740" rIns="0" bIns="0" rtlCol="0">
            <a:spAutoFit/>
          </a:bodyPr>
          <a:lstStyle/>
          <a:p>
            <a:pPr marL="367030" marR="368300" lvl="0" indent="0" algn="ctr" defTabSz="914400" rtl="0" eaLnBrk="1" fontAlgn="auto" latinLnBrk="0" hangingPunct="1">
              <a:lnSpc>
                <a:spcPct val="117200"/>
              </a:lnSpc>
              <a:spcBef>
                <a:spcPts val="620"/>
              </a:spcBef>
              <a:spcAft>
                <a:spcPts val="0"/>
              </a:spcAft>
              <a:buClrTx/>
              <a:buSzTx/>
              <a:buFontTx/>
              <a:buNone/>
              <a:tabLst/>
              <a:defRPr/>
            </a:pPr>
            <a:r>
              <a:rPr kumimoji="0" sz="1600" b="0" i="0" u="none" strike="noStrike" kern="1200" cap="none" spc="0" normalizeH="0" baseline="0" noProof="0" dirty="0">
                <a:ln>
                  <a:noFill/>
                </a:ln>
                <a:solidFill>
                  <a:srgbClr val="3F5779"/>
                </a:solidFill>
                <a:effectLst/>
                <a:uLnTx/>
                <a:uFillTx/>
                <a:latin typeface="Arial"/>
                <a:ea typeface="+mn-ea"/>
                <a:cs typeface="Arial"/>
              </a:rPr>
              <a:t>The</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stress</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dynamics</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between</a:t>
            </a:r>
            <a:r>
              <a:rPr kumimoji="0" sz="1600" b="0" i="0" u="none" strike="noStrike" kern="1200" cap="none" spc="5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trustees</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and</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presidents</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10" normalizeH="0" baseline="0" noProof="0" dirty="0">
                <a:ln>
                  <a:noFill/>
                </a:ln>
                <a:solidFill>
                  <a:srgbClr val="3F5779"/>
                </a:solidFill>
                <a:effectLst/>
                <a:uLnTx/>
                <a:uFillTx/>
                <a:latin typeface="Arial"/>
                <a:ea typeface="+mn-ea"/>
                <a:cs typeface="Arial"/>
              </a:rPr>
              <a:t>can</a:t>
            </a:r>
            <a:r>
              <a:rPr kumimoji="0" sz="1600" b="0" i="0" u="none" strike="noStrike" kern="1200" cap="none" spc="5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arise</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70" normalizeH="0" baseline="0" noProof="0" dirty="0">
                <a:ln>
                  <a:noFill/>
                </a:ln>
                <a:solidFill>
                  <a:srgbClr val="3F5779"/>
                </a:solidFill>
                <a:effectLst/>
                <a:uLnTx/>
                <a:uFillTx/>
                <a:latin typeface="Arial"/>
                <a:ea typeface="+mn-ea"/>
                <a:cs typeface="Arial"/>
              </a:rPr>
              <a:t>from</a:t>
            </a:r>
            <a:r>
              <a:rPr kumimoji="0" sz="1600" b="0" i="0" u="none" strike="noStrike" kern="1200" cap="none" spc="50" normalizeH="0" baseline="0" noProof="0" dirty="0">
                <a:ln>
                  <a:noFill/>
                </a:ln>
                <a:solidFill>
                  <a:srgbClr val="3F5779"/>
                </a:solidFill>
                <a:effectLst/>
                <a:uLnTx/>
                <a:uFillTx/>
                <a:latin typeface="Arial"/>
                <a:ea typeface="+mn-ea"/>
                <a:cs typeface="Arial"/>
              </a:rPr>
              <a:t> </a:t>
            </a:r>
            <a:r>
              <a:rPr kumimoji="0" sz="1600" b="0" i="0" u="none" strike="noStrike" kern="1200" cap="none" spc="55" normalizeH="0" baseline="0" noProof="0" dirty="0">
                <a:ln>
                  <a:noFill/>
                </a:ln>
                <a:solidFill>
                  <a:srgbClr val="3F5779"/>
                </a:solidFill>
                <a:effectLst/>
                <a:uLnTx/>
                <a:uFillTx/>
                <a:latin typeface="Arial"/>
                <a:ea typeface="+mn-ea"/>
                <a:cs typeface="Arial"/>
              </a:rPr>
              <a:t>differing </a:t>
            </a:r>
            <a:r>
              <a:rPr kumimoji="0" sz="1600" b="0" i="0" u="none" strike="noStrike" kern="1200" cap="none" spc="0" normalizeH="0" baseline="0" noProof="0" dirty="0">
                <a:ln>
                  <a:noFill/>
                </a:ln>
                <a:solidFill>
                  <a:srgbClr val="3F5779"/>
                </a:solidFill>
                <a:effectLst/>
                <a:uLnTx/>
                <a:uFillTx/>
                <a:latin typeface="Arial"/>
                <a:ea typeface="+mn-ea"/>
                <a:cs typeface="Arial"/>
              </a:rPr>
              <a:t>governance</a:t>
            </a:r>
            <a:r>
              <a:rPr kumimoji="0" sz="1600" b="0" i="0" u="none" strike="noStrike" kern="1200" cap="none" spc="8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philosophies,</a:t>
            </a:r>
            <a:r>
              <a:rPr kumimoji="0" sz="1600" b="0" i="0" u="none" strike="noStrike" kern="1200" cap="none" spc="9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unclear</a:t>
            </a:r>
            <a:r>
              <a:rPr kumimoji="0" sz="1600" b="0" i="0" u="none" strike="noStrike" kern="1200" cap="none" spc="90" normalizeH="0" baseline="0" noProof="0" dirty="0">
                <a:ln>
                  <a:noFill/>
                </a:ln>
                <a:solidFill>
                  <a:srgbClr val="3F5779"/>
                </a:solidFill>
                <a:effectLst/>
                <a:uLnTx/>
                <a:uFillTx/>
                <a:latin typeface="Arial"/>
                <a:ea typeface="+mn-ea"/>
                <a:cs typeface="Arial"/>
              </a:rPr>
              <a:t> </a:t>
            </a:r>
            <a:r>
              <a:rPr kumimoji="0" sz="1600" b="0" i="0" u="none" strike="noStrike" kern="1200" cap="none" spc="55" normalizeH="0" baseline="0" noProof="0" dirty="0">
                <a:ln>
                  <a:noFill/>
                </a:ln>
                <a:solidFill>
                  <a:srgbClr val="3F5779"/>
                </a:solidFill>
                <a:effectLst/>
                <a:uLnTx/>
                <a:uFillTx/>
                <a:latin typeface="Arial"/>
                <a:ea typeface="+mn-ea"/>
                <a:cs typeface="Arial"/>
              </a:rPr>
              <a:t>role</a:t>
            </a:r>
            <a:r>
              <a:rPr kumimoji="0" sz="1600" b="0" i="0" u="none" strike="noStrike" kern="1200" cap="none" spc="9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boundaries,</a:t>
            </a:r>
            <a:r>
              <a:rPr kumimoji="0" sz="1600" b="0" i="0" u="none" strike="noStrike" kern="1200" cap="none" spc="90" normalizeH="0" baseline="0" noProof="0" dirty="0">
                <a:ln>
                  <a:noFill/>
                </a:ln>
                <a:solidFill>
                  <a:srgbClr val="3F5779"/>
                </a:solidFill>
                <a:effectLst/>
                <a:uLnTx/>
                <a:uFillTx/>
                <a:latin typeface="Arial"/>
                <a:ea typeface="+mn-ea"/>
                <a:cs typeface="Arial"/>
              </a:rPr>
              <a:t> </a:t>
            </a:r>
            <a:r>
              <a:rPr kumimoji="0" sz="1600" b="0" i="0" u="none" strike="noStrike" kern="1200" cap="none" spc="75" normalizeH="0" baseline="0" noProof="0" dirty="0">
                <a:ln>
                  <a:noFill/>
                </a:ln>
                <a:solidFill>
                  <a:srgbClr val="3F5779"/>
                </a:solidFill>
                <a:effectLst/>
                <a:uLnTx/>
                <a:uFillTx/>
                <a:latin typeface="Arial"/>
                <a:ea typeface="+mn-ea"/>
                <a:cs typeface="Arial"/>
              </a:rPr>
              <a:t>or</a:t>
            </a:r>
            <a:r>
              <a:rPr kumimoji="0" sz="1600" b="0" i="0" u="none" strike="noStrike" kern="1200" cap="none" spc="90"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polarized</a:t>
            </a:r>
            <a:r>
              <a:rPr kumimoji="0" sz="1600" b="0" i="0" u="none" strike="noStrike" kern="1200" cap="none" spc="85" normalizeH="0" baseline="0" noProof="0" dirty="0">
                <a:ln>
                  <a:noFill/>
                </a:ln>
                <a:solidFill>
                  <a:srgbClr val="3F5779"/>
                </a:solidFill>
                <a:effectLst/>
                <a:uLnTx/>
                <a:uFillTx/>
                <a:latin typeface="Arial"/>
                <a:ea typeface="+mn-ea"/>
                <a:cs typeface="Arial"/>
              </a:rPr>
              <a:t> </a:t>
            </a:r>
            <a:r>
              <a:rPr kumimoji="0" sz="1600" b="0" i="0" u="none" strike="noStrike" kern="1200" cap="none" spc="45" normalizeH="0" baseline="0" noProof="0" dirty="0">
                <a:ln>
                  <a:noFill/>
                </a:ln>
                <a:solidFill>
                  <a:srgbClr val="3F5779"/>
                </a:solidFill>
                <a:effectLst/>
                <a:uLnTx/>
                <a:uFillTx/>
                <a:latin typeface="Arial"/>
                <a:ea typeface="+mn-ea"/>
                <a:cs typeface="Arial"/>
              </a:rPr>
              <a:t>political </a:t>
            </a:r>
            <a:r>
              <a:rPr kumimoji="0" sz="1600" b="0" i="0" u="none" strike="noStrike" kern="1200" cap="none" spc="0" normalizeH="0" baseline="0" noProof="0" dirty="0">
                <a:ln>
                  <a:noFill/>
                </a:ln>
                <a:solidFill>
                  <a:srgbClr val="3F5779"/>
                </a:solidFill>
                <a:effectLst/>
                <a:uLnTx/>
                <a:uFillTx/>
                <a:latin typeface="Arial"/>
                <a:ea typeface="+mn-ea"/>
                <a:cs typeface="Arial"/>
              </a:rPr>
              <a:t>influences</a:t>
            </a:r>
            <a:r>
              <a:rPr kumimoji="0" sz="1600" b="0" i="0" u="none" strike="noStrike" kern="1200" cap="none" spc="45" normalizeH="0" baseline="0" noProof="0" dirty="0">
                <a:ln>
                  <a:noFill/>
                </a:ln>
                <a:solidFill>
                  <a:srgbClr val="3F5779"/>
                </a:solidFill>
                <a:effectLst/>
                <a:uLnTx/>
                <a:uFillTx/>
                <a:latin typeface="Arial"/>
                <a:ea typeface="+mn-ea"/>
                <a:cs typeface="Arial"/>
              </a:rPr>
              <a:t> </a:t>
            </a:r>
            <a:r>
              <a:rPr kumimoji="0" sz="1600" b="0" i="0" u="none" strike="noStrike" kern="1200" cap="none" spc="0" normalizeH="0" baseline="0" noProof="0" dirty="0">
                <a:ln>
                  <a:noFill/>
                </a:ln>
                <a:solidFill>
                  <a:srgbClr val="3F5779"/>
                </a:solidFill>
                <a:effectLst/>
                <a:uLnTx/>
                <a:uFillTx/>
                <a:latin typeface="Arial"/>
                <a:ea typeface="+mn-ea"/>
                <a:cs typeface="Arial"/>
              </a:rPr>
              <a:t>on</a:t>
            </a:r>
            <a:r>
              <a:rPr kumimoji="0" sz="1600" b="0" i="0" u="none" strike="noStrike" kern="1200" cap="none" spc="45" normalizeH="0" baseline="0" noProof="0" dirty="0">
                <a:ln>
                  <a:noFill/>
                </a:ln>
                <a:solidFill>
                  <a:srgbClr val="3F5779"/>
                </a:solidFill>
                <a:effectLst/>
                <a:uLnTx/>
                <a:uFillTx/>
                <a:latin typeface="Arial"/>
                <a:ea typeface="+mn-ea"/>
                <a:cs typeface="Arial"/>
              </a:rPr>
              <a:t> </a:t>
            </a:r>
            <a:r>
              <a:rPr kumimoji="0" sz="1600" b="0" i="0" u="none" strike="noStrike" kern="1200" cap="none" spc="70" normalizeH="0" baseline="0" noProof="0" dirty="0">
                <a:ln>
                  <a:noFill/>
                </a:ln>
                <a:solidFill>
                  <a:srgbClr val="3F5779"/>
                </a:solidFill>
                <a:effectLst/>
                <a:uLnTx/>
                <a:uFillTx/>
                <a:latin typeface="Arial"/>
                <a:ea typeface="+mn-ea"/>
                <a:cs typeface="Arial"/>
              </a:rPr>
              <a:t>institutional</a:t>
            </a:r>
            <a:r>
              <a:rPr kumimoji="0" sz="1600" b="0" i="0" u="none" strike="noStrike" kern="1200" cap="none" spc="45" normalizeH="0" baseline="0" noProof="0" dirty="0">
                <a:ln>
                  <a:noFill/>
                </a:ln>
                <a:solidFill>
                  <a:srgbClr val="3F5779"/>
                </a:solidFill>
                <a:effectLst/>
                <a:uLnTx/>
                <a:uFillTx/>
                <a:latin typeface="Arial"/>
                <a:ea typeface="+mn-ea"/>
                <a:cs typeface="Arial"/>
              </a:rPr>
              <a:t> </a:t>
            </a:r>
            <a:r>
              <a:rPr kumimoji="0" sz="1600" b="0" i="0" u="none" strike="noStrike" kern="1200" cap="none" spc="-10" normalizeH="0" baseline="0" noProof="0" dirty="0">
                <a:ln>
                  <a:noFill/>
                </a:ln>
                <a:solidFill>
                  <a:srgbClr val="3F5779"/>
                </a:solidFill>
                <a:effectLst/>
                <a:uLnTx/>
                <a:uFillTx/>
                <a:latin typeface="Arial"/>
                <a:ea typeface="+mn-ea"/>
                <a:cs typeface="Arial"/>
              </a:rPr>
              <a:t>decisions.</a:t>
            </a:r>
            <a:endParaRPr kumimoji="0" sz="1600" b="0" i="0" u="none" strike="noStrike" kern="1200" cap="none" spc="0" normalizeH="0" baseline="0" noProof="0" dirty="0">
              <a:ln>
                <a:noFill/>
              </a:ln>
              <a:solidFill>
                <a:srgbClr val="3F5779"/>
              </a:solidFill>
              <a:effectLst/>
              <a:uLnTx/>
              <a:uFillTx/>
              <a:latin typeface="Arial"/>
              <a:ea typeface="+mn-ea"/>
              <a:cs typeface="Arial"/>
            </a:endParaRPr>
          </a:p>
        </p:txBody>
      </p:sp>
    </p:spTree>
    <p:extLst>
      <p:ext uri="{BB962C8B-B14F-4D97-AF65-F5344CB8AC3E}">
        <p14:creationId xmlns:p14="http://schemas.microsoft.com/office/powerpoint/2010/main" val="4044493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655319" y="365125"/>
            <a:ext cx="6050279" cy="1209675"/>
          </a:xfrm>
        </p:spPr>
        <p:txBody>
          <a:bodyPr vert="horz" lIns="91440" tIns="45720" rIns="91440" bIns="45720" rtlCol="0" anchor="ctr">
            <a:normAutofit/>
          </a:bodyPr>
          <a:lstStyle/>
          <a:p>
            <a:r>
              <a:rPr lang="en-US" sz="4400" dirty="0"/>
              <a:t>Set up for Success</a:t>
            </a:r>
          </a:p>
        </p:txBody>
      </p:sp>
      <p:cxnSp>
        <p:nvCxnSpPr>
          <p:cNvPr id="24" name="Straight Arrow Connector 1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381000" y="2316480"/>
            <a:ext cx="6324599" cy="4541519"/>
          </a:xfrm>
        </p:spPr>
        <p:txBody>
          <a:bodyPr vert="horz" lIns="91440" tIns="45720" rIns="91440" bIns="45720" rtlCol="0">
            <a:noAutofit/>
          </a:bodyPr>
          <a:lstStyle/>
          <a:p>
            <a:r>
              <a:rPr lang="en-US" sz="3200" dirty="0"/>
              <a:t>Good Board Governance</a:t>
            </a:r>
          </a:p>
          <a:p>
            <a:r>
              <a:rPr lang="en-US" sz="3200" dirty="0"/>
              <a:t>Effective Board/Chancellor Relations</a:t>
            </a:r>
          </a:p>
          <a:p>
            <a:r>
              <a:rPr lang="en-US" sz="3200" dirty="0"/>
              <a:t>Clear expectations and strategic priorities</a:t>
            </a:r>
          </a:p>
          <a:p>
            <a:r>
              <a:rPr lang="en-US" sz="3200" dirty="0"/>
              <a:t>Agreed upon evaluation system</a:t>
            </a:r>
          </a:p>
          <a:p>
            <a:r>
              <a:rPr lang="en-US" sz="3200" dirty="0"/>
              <a:t>Communication Protocols</a:t>
            </a:r>
          </a:p>
          <a:p>
            <a:r>
              <a:rPr lang="en-US" sz="3200" dirty="0"/>
              <a:t>Identifying what support looks like</a:t>
            </a:r>
          </a:p>
          <a:p>
            <a:pPr indent="-228600">
              <a:buFont typeface="Arial" panose="020B0604020202020204" pitchFamily="34" charset="0"/>
              <a:buChar char="•"/>
            </a:pPr>
            <a:endParaRPr lang="en-US" sz="3200"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E5352E-9B9F-4EDC-8769-7FA3D3F814C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5" name="Picture Placeholder 14">
            <a:extLst>
              <a:ext uri="{FF2B5EF4-FFF2-40B4-BE49-F238E27FC236}">
                <a16:creationId xmlns:a16="http://schemas.microsoft.com/office/drawing/2014/main" id="{0318102F-83DC-4014-83D8-5D541F54D3D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flipH="1">
            <a:off x="6705600" y="660411"/>
            <a:ext cx="5486400" cy="562361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Picture 9">
            <a:extLst>
              <a:ext uri="{FF2B5EF4-FFF2-40B4-BE49-F238E27FC236}">
                <a16:creationId xmlns:a16="http://schemas.microsoft.com/office/drawing/2014/main" id="{F923B580-E780-4C72-809C-02E9D57BF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9" name="TextBox 8"/>
          <p:cNvSpPr txBox="1"/>
          <p:nvPr/>
        </p:nvSpPr>
        <p:spPr>
          <a:xfrm>
            <a:off x="1061900" y="1192696"/>
            <a:ext cx="6677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Board and CEO on the same team</a:t>
            </a:r>
          </a:p>
        </p:txBody>
      </p:sp>
    </p:spTree>
    <p:extLst>
      <p:ext uri="{BB962C8B-B14F-4D97-AF65-F5344CB8AC3E}">
        <p14:creationId xmlns:p14="http://schemas.microsoft.com/office/powerpoint/2010/main" val="1850426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2AA9EB-ACE2-48F8-8185-792EE9413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59D7A164-22E7-4B37-B0E3-935FC9C314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Title 2">
            <a:extLst>
              <a:ext uri="{FF2B5EF4-FFF2-40B4-BE49-F238E27FC236}">
                <a16:creationId xmlns:a16="http://schemas.microsoft.com/office/drawing/2014/main" id="{80D466B4-6D5D-4915-98E7-9439706C7210}"/>
              </a:ext>
            </a:extLst>
          </p:cNvPr>
          <p:cNvSpPr>
            <a:spLocks noGrp="1"/>
          </p:cNvSpPr>
          <p:nvPr>
            <p:ph type="title"/>
          </p:nvPr>
        </p:nvSpPr>
        <p:spPr>
          <a:xfrm>
            <a:off x="4781550" y="802955"/>
            <a:ext cx="7124699" cy="877063"/>
          </a:xfrm>
        </p:spPr>
        <p:txBody>
          <a:bodyPr vert="horz" lIns="91440" tIns="45720" rIns="91440" bIns="45720" rtlCol="0" anchor="ctr">
            <a:noAutofit/>
          </a:bodyPr>
          <a:lstStyle/>
          <a:p>
            <a:endParaRPr lang="en-US" sz="4000" dirty="0">
              <a:solidFill>
                <a:schemeClr val="accent6">
                  <a:lumMod val="75000"/>
                </a:schemeClr>
              </a:solidFill>
            </a:endParaRPr>
          </a:p>
        </p:txBody>
      </p:sp>
      <p:sp>
        <p:nvSpPr>
          <p:cNvPr id="30" name="Freeform 67">
            <a:extLst>
              <a:ext uri="{FF2B5EF4-FFF2-40B4-BE49-F238E27FC236}">
                <a16:creationId xmlns:a16="http://schemas.microsoft.com/office/drawing/2014/main" id="{730F02D6-D4A4-42E5-A722-43B088C7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4207136"/>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2C965BE-B8BF-4344-8E81-62E0BFE4C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369751" y="2897495"/>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Freeform 65">
            <a:extLst>
              <a:ext uri="{FF2B5EF4-FFF2-40B4-BE49-F238E27FC236}">
                <a16:creationId xmlns:a16="http://schemas.microsoft.com/office/drawing/2014/main" id="{122DB9C1-63F1-47FD-BE8D-08903F853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D14E677-8C02-4E62-8652-E5936603C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771" y="248575"/>
            <a:ext cx="1876996" cy="2289020"/>
          </a:xfrm>
          <a:prstGeom prst="rect">
            <a:avLst/>
          </a:prstGeom>
        </p:spPr>
      </p:pic>
      <p:pic>
        <p:nvPicPr>
          <p:cNvPr id="20" name="Picture 19">
            <a:extLst>
              <a:ext uri="{FF2B5EF4-FFF2-40B4-BE49-F238E27FC236}">
                <a16:creationId xmlns:a16="http://schemas.microsoft.com/office/drawing/2014/main" id="{19E04E41-7332-43B4-8DA7-818532F721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731" y="4838838"/>
            <a:ext cx="1414918" cy="1796722"/>
          </a:xfrm>
          <a:prstGeom prst="rect">
            <a:avLst/>
          </a:prstGeom>
        </p:spPr>
      </p:pic>
      <p:sp>
        <p:nvSpPr>
          <p:cNvPr id="7" name="Slide Number Placeholder 6">
            <a:extLst>
              <a:ext uri="{FF2B5EF4-FFF2-40B4-BE49-F238E27FC236}">
                <a16:creationId xmlns:a16="http://schemas.microsoft.com/office/drawing/2014/main" id="{00D88C13-BD59-4A95-A2E9-2D319147AF7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E5352E-9B9F-4EDC-8769-7FA3D3F814C7}" type="slidenum">
              <a:rPr kumimoji="0" lang="en-US" sz="11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1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11B0916-E21F-438E-AF62-3D7246F5F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
        <p:nvSpPr>
          <p:cNvPr id="14" name="Text Placeholder 7">
            <a:extLst>
              <a:ext uri="{FF2B5EF4-FFF2-40B4-BE49-F238E27FC236}">
                <a16:creationId xmlns:a16="http://schemas.microsoft.com/office/drawing/2014/main" id="{D87F14ED-8CB7-4F8B-B026-FEA48E6FD342}"/>
              </a:ext>
            </a:extLst>
          </p:cNvPr>
          <p:cNvSpPr>
            <a:spLocks noGrp="1"/>
          </p:cNvSpPr>
          <p:nvPr>
            <p:ph type="body" idx="13"/>
          </p:nvPr>
        </p:nvSpPr>
        <p:spPr>
          <a:xfrm>
            <a:off x="6265166" y="2000249"/>
            <a:ext cx="5386365" cy="1147397"/>
          </a:xfrm>
        </p:spPr>
        <p:txBody>
          <a:bodyPr vert="horz" lIns="91440" tIns="45720" rIns="91440" bIns="45720" rtlCol="0" anchor="ctr">
            <a:normAutofit/>
          </a:bodyPr>
          <a:lstStyle/>
          <a:p>
            <a:pPr marL="0" marR="0" lvl="0" indent="-228600" defTabSz="91440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3200" dirty="0">
                <a:solidFill>
                  <a:schemeClr val="accent6">
                    <a:lumMod val="75000"/>
                  </a:schemeClr>
                </a:solidFill>
              </a:rPr>
              <a:t>Board </a:t>
            </a:r>
            <a:r>
              <a:rPr lang="mr-IN" sz="3200" dirty="0">
                <a:solidFill>
                  <a:schemeClr val="accent6">
                    <a:lumMod val="75000"/>
                  </a:schemeClr>
                </a:solidFill>
              </a:rPr>
              <a:t>–</a:t>
            </a:r>
            <a:r>
              <a:rPr lang="en-US" sz="3200" dirty="0">
                <a:solidFill>
                  <a:schemeClr val="accent6">
                    <a:lumMod val="75000"/>
                  </a:schemeClr>
                </a:solidFill>
              </a:rPr>
              <a:t> CEO Relationship</a:t>
            </a:r>
          </a:p>
        </p:txBody>
      </p:sp>
    </p:spTree>
    <p:extLst>
      <p:ext uri="{BB962C8B-B14F-4D97-AF65-F5344CB8AC3E}">
        <p14:creationId xmlns:p14="http://schemas.microsoft.com/office/powerpoint/2010/main" val="1712143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7565"/>
            <a:ext cx="11934092" cy="5363663"/>
          </a:xfrm>
        </p:spPr>
        <p:txBody>
          <a:bodyPr>
            <a:normAutofit/>
          </a:bodyPr>
          <a:lstStyle/>
          <a:p>
            <a:pPr marL="0" indent="0">
              <a:buNone/>
            </a:pPr>
            <a:r>
              <a:rPr lang="en-US" sz="2800" dirty="0">
                <a:latin typeface="Arial" charset="0"/>
                <a:ea typeface="Arial" charset="0"/>
                <a:cs typeface="Arial" charset="0"/>
              </a:rPr>
              <a:t>Governance			Consultation		Administration</a:t>
            </a:r>
          </a:p>
        </p:txBody>
      </p:sp>
      <p:sp>
        <p:nvSpPr>
          <p:cNvPr id="7" name="Oval 6"/>
          <p:cNvSpPr/>
          <p:nvPr/>
        </p:nvSpPr>
        <p:spPr>
          <a:xfrm>
            <a:off x="0" y="1289538"/>
            <a:ext cx="4314091" cy="40561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Statutory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Fiduciary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Policy Making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Delegation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Oversight/monitoring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Support and Protection </a:t>
            </a:r>
          </a:p>
        </p:txBody>
      </p:sp>
      <p:sp>
        <p:nvSpPr>
          <p:cNvPr id="8" name="Oval 7"/>
          <p:cNvSpPr/>
          <p:nvPr/>
        </p:nvSpPr>
        <p:spPr>
          <a:xfrm>
            <a:off x="3962400" y="1453662"/>
            <a:ext cx="4103077" cy="3657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Strategic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Advocacy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Policy Making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7713785" y="1453662"/>
            <a:ext cx="4032738" cy="40561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Day-to-day guidance</a:t>
            </a:r>
          </a:p>
        </p:txBody>
      </p:sp>
      <p:pic>
        <p:nvPicPr>
          <p:cNvPr id="6" name="Picture 5">
            <a:extLst>
              <a:ext uri="{FF2B5EF4-FFF2-40B4-BE49-F238E27FC236}">
                <a16:creationId xmlns:a16="http://schemas.microsoft.com/office/drawing/2014/main" id="{3F7CC264-63D6-41D8-BB51-4359A9DD11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1153305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343400" cy="3438525"/>
          </a:xfrm>
          <a:custGeom>
            <a:avLst/>
            <a:gdLst/>
            <a:ahLst/>
            <a:cxnLst/>
            <a:rect l="l" t="t" r="r" b="b"/>
            <a:pathLst>
              <a:path w="4343400" h="3438525">
                <a:moveTo>
                  <a:pt x="4343400" y="0"/>
                </a:moveTo>
                <a:lnTo>
                  <a:pt x="0" y="0"/>
                </a:lnTo>
                <a:lnTo>
                  <a:pt x="0" y="3438525"/>
                </a:lnTo>
                <a:lnTo>
                  <a:pt x="4343400" y="3438525"/>
                </a:lnTo>
                <a:lnTo>
                  <a:pt x="4343400" y="0"/>
                </a:lnTo>
                <a:close/>
              </a:path>
            </a:pathLst>
          </a:custGeom>
          <a:solidFill>
            <a:srgbClr val="F9F9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a:spLocks noGrp="1"/>
          </p:cNvSpPr>
          <p:nvPr>
            <p:ph type="title"/>
          </p:nvPr>
        </p:nvSpPr>
        <p:spPr>
          <a:xfrm>
            <a:off x="660300" y="1425575"/>
            <a:ext cx="3020695" cy="539750"/>
          </a:xfrm>
          <a:prstGeom prst="rect">
            <a:avLst/>
          </a:prstGeom>
        </p:spPr>
        <p:txBody>
          <a:bodyPr vert="horz" wrap="square" lIns="0" tIns="15875" rIns="0" bIns="0" rtlCol="0">
            <a:spAutoFit/>
          </a:bodyPr>
          <a:lstStyle/>
          <a:p>
            <a:pPr marL="12700">
              <a:lnSpc>
                <a:spcPct val="100000"/>
              </a:lnSpc>
              <a:spcBef>
                <a:spcPts val="125"/>
              </a:spcBef>
            </a:pPr>
            <a:r>
              <a:rPr sz="3350" spc="-50" dirty="0">
                <a:solidFill>
                  <a:srgbClr val="000000"/>
                </a:solidFill>
              </a:rPr>
              <a:t>GOVERNANCE</a:t>
            </a:r>
            <a:endParaRPr sz="3350" dirty="0"/>
          </a:p>
        </p:txBody>
      </p:sp>
      <p:pic>
        <p:nvPicPr>
          <p:cNvPr id="4" name="object 4"/>
          <p:cNvPicPr/>
          <p:nvPr/>
        </p:nvPicPr>
        <p:blipFill>
          <a:blip r:embed="rId2" cstate="print"/>
          <a:stretch>
            <a:fillRect/>
          </a:stretch>
        </p:blipFill>
        <p:spPr>
          <a:xfrm>
            <a:off x="0" y="3429000"/>
            <a:ext cx="4343400" cy="3429000"/>
          </a:xfrm>
          <a:prstGeom prst="rect">
            <a:avLst/>
          </a:prstGeom>
        </p:spPr>
      </p:pic>
      <p:grpSp>
        <p:nvGrpSpPr>
          <p:cNvPr id="5" name="object 5"/>
          <p:cNvGrpSpPr/>
          <p:nvPr/>
        </p:nvGrpSpPr>
        <p:grpSpPr>
          <a:xfrm>
            <a:off x="4800600" y="466724"/>
            <a:ext cx="6923405" cy="5924550"/>
            <a:chOff x="4800600" y="466724"/>
            <a:chExt cx="6923405" cy="5924550"/>
          </a:xfrm>
        </p:grpSpPr>
        <p:sp>
          <p:nvSpPr>
            <p:cNvPr id="6" name="object 6"/>
            <p:cNvSpPr/>
            <p:nvPr/>
          </p:nvSpPr>
          <p:spPr>
            <a:xfrm>
              <a:off x="4810125" y="476249"/>
              <a:ext cx="6904355" cy="5905500"/>
            </a:xfrm>
            <a:custGeom>
              <a:avLst/>
              <a:gdLst/>
              <a:ahLst/>
              <a:cxnLst/>
              <a:rect l="l" t="t" r="r" b="b"/>
              <a:pathLst>
                <a:path w="6904355" h="5905500">
                  <a:moveTo>
                    <a:pt x="0" y="2952750"/>
                  </a:moveTo>
                  <a:lnTo>
                    <a:pt x="0" y="0"/>
                  </a:lnTo>
                  <a:lnTo>
                    <a:pt x="6903745" y="0"/>
                  </a:lnTo>
                  <a:lnTo>
                    <a:pt x="6903745" y="5619750"/>
                  </a:lnTo>
                  <a:lnTo>
                    <a:pt x="1143000" y="5619750"/>
                  </a:lnTo>
                  <a:lnTo>
                    <a:pt x="666750" y="5905500"/>
                  </a:lnTo>
                  <a:lnTo>
                    <a:pt x="666750" y="5619750"/>
                  </a:lnTo>
                  <a:lnTo>
                    <a:pt x="0" y="5619750"/>
                  </a:lnTo>
                  <a:lnTo>
                    <a:pt x="0" y="2952750"/>
                  </a:lnTo>
                  <a:close/>
                </a:path>
              </a:pathLst>
            </a:custGeom>
            <a:ln w="19050">
              <a:solidFill>
                <a:srgbClr val="A51E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7" name="object 7"/>
            <p:cNvSpPr/>
            <p:nvPr/>
          </p:nvSpPr>
          <p:spPr>
            <a:xfrm>
              <a:off x="10696575" y="5476874"/>
              <a:ext cx="0" cy="476250"/>
            </a:xfrm>
            <a:custGeom>
              <a:avLst/>
              <a:gdLst/>
              <a:ahLst/>
              <a:cxnLst/>
              <a:rect l="l" t="t" r="r" b="b"/>
              <a:pathLst>
                <a:path h="476250">
                  <a:moveTo>
                    <a:pt x="0" y="0"/>
                  </a:moveTo>
                  <a:lnTo>
                    <a:pt x="0" y="476250"/>
                  </a:lnTo>
                </a:path>
              </a:pathLst>
            </a:custGeom>
            <a:ln w="9525">
              <a:solidFill>
                <a:srgbClr val="3D3D3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8" name="object 8"/>
            <p:cNvSpPr/>
            <p:nvPr/>
          </p:nvSpPr>
          <p:spPr>
            <a:xfrm>
              <a:off x="10839450" y="5476874"/>
              <a:ext cx="590550" cy="476250"/>
            </a:xfrm>
            <a:custGeom>
              <a:avLst/>
              <a:gdLst/>
              <a:ahLst/>
              <a:cxnLst/>
              <a:rect l="l" t="t" r="r" b="b"/>
              <a:pathLst>
                <a:path w="590550" h="476250">
                  <a:moveTo>
                    <a:pt x="590550" y="0"/>
                  </a:moveTo>
                  <a:lnTo>
                    <a:pt x="0" y="0"/>
                  </a:lnTo>
                  <a:lnTo>
                    <a:pt x="0" y="476250"/>
                  </a:lnTo>
                  <a:lnTo>
                    <a:pt x="590550" y="476250"/>
                  </a:lnTo>
                  <a:lnTo>
                    <a:pt x="5905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pic>
          <p:nvPicPr>
            <p:cNvPr id="9" name="object 9"/>
            <p:cNvPicPr/>
            <p:nvPr/>
          </p:nvPicPr>
          <p:blipFill>
            <a:blip r:embed="rId3" cstate="print"/>
            <a:stretch>
              <a:fillRect/>
            </a:stretch>
          </p:blipFill>
          <p:spPr>
            <a:xfrm>
              <a:off x="10991850" y="5572128"/>
              <a:ext cx="285750" cy="285742"/>
            </a:xfrm>
            <a:prstGeom prst="rect">
              <a:avLst/>
            </a:prstGeom>
          </p:spPr>
        </p:pic>
      </p:grpSp>
      <p:sp>
        <p:nvSpPr>
          <p:cNvPr id="10" name="object 10"/>
          <p:cNvSpPr txBox="1"/>
          <p:nvPr/>
        </p:nvSpPr>
        <p:spPr>
          <a:xfrm>
            <a:off x="9301111" y="5447506"/>
            <a:ext cx="1256665" cy="460375"/>
          </a:xfrm>
          <a:prstGeom prst="rect">
            <a:avLst/>
          </a:prstGeom>
        </p:spPr>
        <p:txBody>
          <a:bodyPr vert="horz" wrap="square" lIns="0" tIns="48260" rIns="0" bIns="0" rtlCol="0">
            <a:spAutoFit/>
          </a:bodyPr>
          <a:lstStyle/>
          <a:p>
            <a:pPr marL="12700" marR="0" lvl="0" indent="0" algn="l" defTabSz="914400" rtl="0" eaLnBrk="1" fontAlgn="auto" latinLnBrk="0" hangingPunct="1">
              <a:lnSpc>
                <a:spcPct val="100000"/>
              </a:lnSpc>
              <a:spcBef>
                <a:spcPts val="380"/>
              </a:spcBef>
              <a:spcAft>
                <a:spcPts val="0"/>
              </a:spcAft>
              <a:buClrTx/>
              <a:buSzTx/>
              <a:buFontTx/>
              <a:buNone/>
              <a:tabLst/>
              <a:defRPr/>
            </a:pPr>
            <a:r>
              <a:rPr kumimoji="0" sz="1350" b="0" i="0" u="none" strike="noStrike" kern="1200" cap="none" spc="0" normalizeH="0" baseline="0" noProof="0" dirty="0">
                <a:ln>
                  <a:noFill/>
                </a:ln>
                <a:solidFill>
                  <a:srgbClr val="3F5779"/>
                </a:solidFill>
                <a:effectLst/>
                <a:uLnTx/>
                <a:uFillTx/>
                <a:latin typeface="Arial"/>
                <a:ea typeface="+mn-ea"/>
                <a:cs typeface="Arial"/>
              </a:rPr>
              <a:t>Daniel</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0" normalizeH="0" baseline="0" noProof="0" dirty="0">
                <a:ln>
                  <a:noFill/>
                </a:ln>
                <a:solidFill>
                  <a:srgbClr val="3F5779"/>
                </a:solidFill>
                <a:effectLst/>
                <a:uLnTx/>
                <a:uFillTx/>
                <a:latin typeface="Arial"/>
                <a:ea typeface="+mn-ea"/>
                <a:cs typeface="Arial"/>
              </a:rPr>
              <a:t>J.</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Phelan</a:t>
            </a:r>
            <a:endParaRPr kumimoji="0" sz="1350" b="0" i="0" u="none" strike="noStrike" kern="1200" cap="none" spc="0" normalizeH="0" baseline="0" noProof="0" dirty="0">
              <a:ln>
                <a:noFill/>
              </a:ln>
              <a:solidFill>
                <a:srgbClr val="3F5779"/>
              </a:solidFill>
              <a:effectLst/>
              <a:uLnTx/>
              <a:uFillTx/>
              <a:latin typeface="Arial"/>
              <a:ea typeface="+mn-ea"/>
              <a:cs typeface="Arial"/>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0" sz="1050" b="0" i="0" u="none" strike="noStrike" kern="1200" cap="none" spc="30" normalizeH="0" baseline="0" noProof="0" dirty="0">
                <a:ln>
                  <a:noFill/>
                </a:ln>
                <a:solidFill>
                  <a:srgbClr val="3D3D3D"/>
                </a:solidFill>
                <a:effectLst/>
                <a:uLnTx/>
                <a:uFillTx/>
                <a:latin typeface="Arial"/>
                <a:ea typeface="+mn-ea"/>
                <a:cs typeface="Arial"/>
              </a:rPr>
              <a:t>2020</a:t>
            </a:r>
            <a:endParaRPr kumimoji="0" sz="1050" b="0" i="0" u="none" strike="noStrike" kern="1200" cap="none" spc="0" normalizeH="0" baseline="0" noProof="0" dirty="0">
              <a:ln>
                <a:noFill/>
              </a:ln>
              <a:solidFill>
                <a:srgbClr val="3F5779"/>
              </a:solidFill>
              <a:effectLst/>
              <a:uLnTx/>
              <a:uFillTx/>
              <a:latin typeface="Arial"/>
              <a:ea typeface="+mn-ea"/>
              <a:cs typeface="Arial"/>
            </a:endParaRPr>
          </a:p>
        </p:txBody>
      </p:sp>
      <p:sp>
        <p:nvSpPr>
          <p:cNvPr id="11" name="object 11"/>
          <p:cNvSpPr txBox="1"/>
          <p:nvPr/>
        </p:nvSpPr>
        <p:spPr>
          <a:xfrm>
            <a:off x="5355386" y="1080579"/>
            <a:ext cx="5805170" cy="3658870"/>
          </a:xfrm>
          <a:prstGeom prst="rect">
            <a:avLst/>
          </a:prstGeom>
        </p:spPr>
        <p:txBody>
          <a:bodyPr vert="horz" wrap="square" lIns="0" tIns="23495" rIns="0" bIns="0" rtlCol="0">
            <a:spAutoFit/>
          </a:bodyPr>
          <a:lstStyle/>
          <a:p>
            <a:pPr marL="12700" marR="5080" lvl="0" indent="0" algn="l" defTabSz="914400" rtl="0" eaLnBrk="1" fontAlgn="auto" latinLnBrk="0" hangingPunct="1">
              <a:lnSpc>
                <a:spcPct val="97800"/>
              </a:lnSpc>
              <a:spcBef>
                <a:spcPts val="185"/>
              </a:spcBef>
              <a:spcAft>
                <a:spcPts val="0"/>
              </a:spcAft>
              <a:buClrTx/>
              <a:buSzTx/>
              <a:buFontTx/>
              <a:buNone/>
              <a:tabLst/>
              <a:defRPr/>
            </a:pPr>
            <a:r>
              <a:rPr kumimoji="0" sz="2700" b="1" i="1" u="none" strike="noStrike" kern="1200" cap="none" spc="-145" normalizeH="0" baseline="0" noProof="0" dirty="0">
                <a:ln>
                  <a:noFill/>
                </a:ln>
                <a:solidFill>
                  <a:srgbClr val="3F5779"/>
                </a:solidFill>
                <a:effectLst/>
                <a:uLnTx/>
                <a:uFillTx/>
                <a:latin typeface="Arial"/>
                <a:ea typeface="+mn-ea"/>
                <a:cs typeface="Arial"/>
              </a:rPr>
              <a:t>IT'S</a:t>
            </a:r>
            <a:r>
              <a:rPr kumimoji="0" sz="2700" b="1" i="1" u="none" strike="noStrike" kern="1200" cap="none" spc="-170" normalizeH="0" baseline="0" noProof="0" dirty="0">
                <a:ln>
                  <a:noFill/>
                </a:ln>
                <a:solidFill>
                  <a:srgbClr val="3F5779"/>
                </a:solidFill>
                <a:effectLst/>
                <a:uLnTx/>
                <a:uFillTx/>
                <a:latin typeface="Arial"/>
                <a:ea typeface="+mn-ea"/>
                <a:cs typeface="Arial"/>
              </a:rPr>
              <a:t> </a:t>
            </a:r>
            <a:r>
              <a:rPr kumimoji="0" sz="2700" b="1" i="1" u="none" strike="noStrike" kern="1200" cap="none" spc="-220" normalizeH="0" baseline="0" noProof="0" dirty="0">
                <a:ln>
                  <a:noFill/>
                </a:ln>
                <a:solidFill>
                  <a:srgbClr val="3F5779"/>
                </a:solidFill>
                <a:effectLst/>
                <a:uLnTx/>
                <a:uFillTx/>
                <a:latin typeface="Arial"/>
                <a:ea typeface="+mn-ea"/>
                <a:cs typeface="Arial"/>
              </a:rPr>
              <a:t>A</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315" normalizeH="0" baseline="0" noProof="0" dirty="0">
                <a:ln>
                  <a:noFill/>
                </a:ln>
                <a:solidFill>
                  <a:srgbClr val="3F5779"/>
                </a:solidFill>
                <a:effectLst/>
                <a:uLnTx/>
                <a:uFillTx/>
                <a:latin typeface="Arial"/>
                <a:ea typeface="+mn-ea"/>
                <a:cs typeface="Arial"/>
              </a:rPr>
              <a:t>PROCESS</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235" normalizeH="0" baseline="0" noProof="0" dirty="0">
                <a:ln>
                  <a:noFill/>
                </a:ln>
                <a:solidFill>
                  <a:srgbClr val="3F5779"/>
                </a:solidFill>
                <a:effectLst/>
                <a:uLnTx/>
                <a:uFillTx/>
                <a:latin typeface="Arial"/>
                <a:ea typeface="+mn-ea"/>
                <a:cs typeface="Arial"/>
              </a:rPr>
              <a:t>BY</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60" normalizeH="0" baseline="0" noProof="0" dirty="0">
                <a:ln>
                  <a:noFill/>
                </a:ln>
                <a:solidFill>
                  <a:srgbClr val="3F5779"/>
                </a:solidFill>
                <a:effectLst/>
                <a:uLnTx/>
                <a:uFillTx/>
                <a:latin typeface="Arial"/>
                <a:ea typeface="+mn-ea"/>
                <a:cs typeface="Arial"/>
              </a:rPr>
              <a:t>WHICH</a:t>
            </a:r>
            <a:r>
              <a:rPr kumimoji="0" sz="2700" b="1" i="1" u="none" strike="noStrike" kern="1200" cap="none" spc="-170" normalizeH="0" baseline="0" noProof="0" dirty="0">
                <a:ln>
                  <a:noFill/>
                </a:ln>
                <a:solidFill>
                  <a:srgbClr val="3F5779"/>
                </a:solidFill>
                <a:effectLst/>
                <a:uLnTx/>
                <a:uFillTx/>
                <a:latin typeface="Arial"/>
                <a:ea typeface="+mn-ea"/>
                <a:cs typeface="Arial"/>
              </a:rPr>
              <a:t> </a:t>
            </a:r>
            <a:r>
              <a:rPr kumimoji="0" sz="2700" b="1" i="1" u="none" strike="noStrike" kern="1200" cap="none" spc="-25" normalizeH="0" baseline="0" noProof="0" dirty="0">
                <a:ln>
                  <a:noFill/>
                </a:ln>
                <a:solidFill>
                  <a:srgbClr val="3F5779"/>
                </a:solidFill>
                <a:effectLst/>
                <a:uLnTx/>
                <a:uFillTx/>
                <a:latin typeface="Arial"/>
                <a:ea typeface="+mn-ea"/>
                <a:cs typeface="Arial"/>
              </a:rPr>
              <a:t>AN </a:t>
            </a:r>
            <a:r>
              <a:rPr kumimoji="0" sz="2700" b="1" i="1" u="none" strike="noStrike" kern="1200" cap="none" spc="-195" normalizeH="0" baseline="0" noProof="0" dirty="0">
                <a:ln>
                  <a:noFill/>
                </a:ln>
                <a:solidFill>
                  <a:srgbClr val="3F5779"/>
                </a:solidFill>
                <a:effectLst/>
                <a:uLnTx/>
                <a:uFillTx/>
                <a:latin typeface="Arial"/>
                <a:ea typeface="+mn-ea"/>
                <a:cs typeface="Arial"/>
              </a:rPr>
              <a:t>ELECTED/APPOINTED</a:t>
            </a:r>
            <a:r>
              <a:rPr kumimoji="0" sz="2700" b="1" i="1" u="none" strike="noStrike" kern="1200" cap="none" spc="-40" normalizeH="0" baseline="0" noProof="0" dirty="0">
                <a:ln>
                  <a:noFill/>
                </a:ln>
                <a:solidFill>
                  <a:srgbClr val="3F5779"/>
                </a:solidFill>
                <a:effectLst/>
                <a:uLnTx/>
                <a:uFillTx/>
                <a:latin typeface="Arial"/>
                <a:ea typeface="+mn-ea"/>
                <a:cs typeface="Arial"/>
              </a:rPr>
              <a:t> </a:t>
            </a:r>
            <a:r>
              <a:rPr kumimoji="0" sz="2700" b="1" i="1" u="none" strike="noStrike" kern="1200" cap="none" spc="-20" normalizeH="0" baseline="0" noProof="0" dirty="0">
                <a:ln>
                  <a:noFill/>
                </a:ln>
                <a:solidFill>
                  <a:srgbClr val="3F5779"/>
                </a:solidFill>
                <a:effectLst/>
                <a:uLnTx/>
                <a:uFillTx/>
                <a:latin typeface="Arial"/>
                <a:ea typeface="+mn-ea"/>
                <a:cs typeface="Arial"/>
              </a:rPr>
              <a:t>BODY </a:t>
            </a:r>
            <a:r>
              <a:rPr kumimoji="0" sz="2700" b="1" i="1" u="none" strike="noStrike" kern="1200" cap="none" spc="-295" normalizeH="0" baseline="0" noProof="0" dirty="0">
                <a:ln>
                  <a:noFill/>
                </a:ln>
                <a:solidFill>
                  <a:srgbClr val="3F5779"/>
                </a:solidFill>
                <a:effectLst/>
                <a:uLnTx/>
                <a:uFillTx/>
                <a:latin typeface="Arial"/>
                <a:ea typeface="+mn-ea"/>
                <a:cs typeface="Arial"/>
              </a:rPr>
              <a:t>DECLARES</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185" normalizeH="0" baseline="0" noProof="0" dirty="0">
                <a:ln>
                  <a:noFill/>
                </a:ln>
                <a:solidFill>
                  <a:srgbClr val="3F5779"/>
                </a:solidFill>
                <a:effectLst/>
                <a:uLnTx/>
                <a:uFillTx/>
                <a:latin typeface="Arial"/>
                <a:ea typeface="+mn-ea"/>
                <a:cs typeface="Arial"/>
              </a:rPr>
              <a:t>ITS</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170" normalizeH="0" baseline="0" noProof="0" dirty="0">
                <a:ln>
                  <a:noFill/>
                </a:ln>
                <a:solidFill>
                  <a:srgbClr val="3F5779"/>
                </a:solidFill>
                <a:effectLst/>
                <a:uLnTx/>
                <a:uFillTx/>
                <a:latin typeface="Arial"/>
                <a:ea typeface="+mn-ea"/>
                <a:cs typeface="Arial"/>
              </a:rPr>
              <a:t>PRIORITIES</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25" normalizeH="0" baseline="0" noProof="0" dirty="0">
                <a:ln>
                  <a:noFill/>
                </a:ln>
                <a:solidFill>
                  <a:srgbClr val="3F5779"/>
                </a:solidFill>
                <a:effectLst/>
                <a:uLnTx/>
                <a:uFillTx/>
                <a:latin typeface="Arial"/>
                <a:ea typeface="+mn-ea"/>
                <a:cs typeface="Arial"/>
              </a:rPr>
              <a:t>AND </a:t>
            </a:r>
            <a:r>
              <a:rPr kumimoji="0" sz="2700" b="1" i="1" u="none" strike="noStrike" kern="1200" cap="none" spc="-229" normalizeH="0" baseline="0" noProof="0" dirty="0">
                <a:ln>
                  <a:noFill/>
                </a:ln>
                <a:solidFill>
                  <a:srgbClr val="3F5779"/>
                </a:solidFill>
                <a:effectLst/>
                <a:uLnTx/>
                <a:uFillTx/>
                <a:latin typeface="Arial"/>
                <a:ea typeface="+mn-ea"/>
                <a:cs typeface="Arial"/>
              </a:rPr>
              <a:t>EXPECTATIONS</a:t>
            </a:r>
            <a:r>
              <a:rPr kumimoji="0" sz="2700" b="1" i="1" u="none" strike="noStrike" kern="1200" cap="none" spc="-140" normalizeH="0" baseline="0" noProof="0" dirty="0">
                <a:ln>
                  <a:noFill/>
                </a:ln>
                <a:solidFill>
                  <a:srgbClr val="3F5779"/>
                </a:solidFill>
                <a:effectLst/>
                <a:uLnTx/>
                <a:uFillTx/>
                <a:latin typeface="Arial"/>
                <a:ea typeface="+mn-ea"/>
                <a:cs typeface="Arial"/>
              </a:rPr>
              <a:t> </a:t>
            </a:r>
            <a:r>
              <a:rPr kumimoji="0" sz="2700" b="1" i="1" u="none" strike="noStrike" kern="1200" cap="none" spc="-235" normalizeH="0" baseline="0" noProof="0" dirty="0">
                <a:ln>
                  <a:noFill/>
                </a:ln>
                <a:solidFill>
                  <a:srgbClr val="3F5779"/>
                </a:solidFill>
                <a:effectLst/>
                <a:uLnTx/>
                <a:uFillTx/>
                <a:latin typeface="Arial"/>
                <a:ea typeface="+mn-ea"/>
                <a:cs typeface="Arial"/>
              </a:rPr>
              <a:t>BY</a:t>
            </a:r>
            <a:r>
              <a:rPr kumimoji="0" sz="2700" b="1" i="1" u="none" strike="noStrike" kern="1200" cap="none" spc="-140" normalizeH="0" baseline="0" noProof="0" dirty="0">
                <a:ln>
                  <a:noFill/>
                </a:ln>
                <a:solidFill>
                  <a:srgbClr val="3F5779"/>
                </a:solidFill>
                <a:effectLst/>
                <a:uLnTx/>
                <a:uFillTx/>
                <a:latin typeface="Arial"/>
                <a:ea typeface="+mn-ea"/>
                <a:cs typeface="Arial"/>
              </a:rPr>
              <a:t> </a:t>
            </a:r>
            <a:r>
              <a:rPr kumimoji="0" sz="2700" b="1" i="1" u="none" strike="noStrike" kern="1200" cap="none" spc="-120" normalizeH="0" baseline="0" noProof="0" dirty="0">
                <a:ln>
                  <a:noFill/>
                </a:ln>
                <a:solidFill>
                  <a:srgbClr val="3F5779"/>
                </a:solidFill>
                <a:effectLst/>
                <a:uLnTx/>
                <a:uFillTx/>
                <a:latin typeface="Arial"/>
                <a:ea typeface="+mn-ea"/>
                <a:cs typeface="Arial"/>
              </a:rPr>
              <a:t>PROVIDING</a:t>
            </a:r>
            <a:r>
              <a:rPr kumimoji="0" sz="2700" b="1" i="1" u="none" strike="noStrike" kern="1200" cap="none" spc="-135" normalizeH="0" baseline="0" noProof="0" dirty="0">
                <a:ln>
                  <a:noFill/>
                </a:ln>
                <a:solidFill>
                  <a:srgbClr val="3F5779"/>
                </a:solidFill>
                <a:effectLst/>
                <a:uLnTx/>
                <a:uFillTx/>
                <a:latin typeface="Arial"/>
                <a:ea typeface="+mn-ea"/>
                <a:cs typeface="Arial"/>
              </a:rPr>
              <a:t> </a:t>
            </a:r>
            <a:r>
              <a:rPr kumimoji="0" sz="2700" b="1" i="1" u="none" strike="noStrike" kern="1200" cap="none" spc="-310" normalizeH="0" baseline="0" noProof="0" dirty="0">
                <a:ln>
                  <a:noFill/>
                </a:ln>
                <a:solidFill>
                  <a:srgbClr val="3F5779"/>
                </a:solidFill>
                <a:effectLst/>
                <a:uLnTx/>
                <a:uFillTx/>
                <a:latin typeface="Arial"/>
                <a:ea typeface="+mn-ea"/>
                <a:cs typeface="Arial"/>
              </a:rPr>
              <a:t>CLEAR </a:t>
            </a:r>
            <a:r>
              <a:rPr kumimoji="0" sz="2700" b="1" i="1" u="none" strike="noStrike" kern="1200" cap="none" spc="-135" normalizeH="0" baseline="0" noProof="0" dirty="0">
                <a:ln>
                  <a:noFill/>
                </a:ln>
                <a:solidFill>
                  <a:srgbClr val="3F5779"/>
                </a:solidFill>
                <a:effectLst/>
                <a:uLnTx/>
                <a:uFillTx/>
                <a:latin typeface="Arial"/>
                <a:ea typeface="+mn-ea"/>
                <a:cs typeface="Arial"/>
              </a:rPr>
              <a:t>DIRECTION,</a:t>
            </a:r>
            <a:r>
              <a:rPr kumimoji="0" sz="2700" b="1" i="1" u="none" strike="noStrike" kern="1200" cap="none" spc="-140" normalizeH="0" baseline="0" noProof="0" dirty="0">
                <a:ln>
                  <a:noFill/>
                </a:ln>
                <a:solidFill>
                  <a:srgbClr val="3F5779"/>
                </a:solidFill>
                <a:effectLst/>
                <a:uLnTx/>
                <a:uFillTx/>
                <a:latin typeface="Arial"/>
                <a:ea typeface="+mn-ea"/>
                <a:cs typeface="Arial"/>
              </a:rPr>
              <a:t> </a:t>
            </a:r>
            <a:r>
              <a:rPr kumimoji="0" sz="2700" b="1" i="1" u="none" strike="noStrike" kern="1200" cap="none" spc="-165" normalizeH="0" baseline="0" noProof="0" dirty="0">
                <a:ln>
                  <a:noFill/>
                </a:ln>
                <a:solidFill>
                  <a:srgbClr val="3F5779"/>
                </a:solidFill>
                <a:effectLst/>
                <a:uLnTx/>
                <a:uFillTx/>
                <a:latin typeface="Arial"/>
                <a:ea typeface="+mn-ea"/>
                <a:cs typeface="Arial"/>
              </a:rPr>
              <a:t>THROUGH</a:t>
            </a:r>
            <a:r>
              <a:rPr kumimoji="0" sz="2700" b="1" i="1" u="none" strike="noStrike" kern="1200" cap="none" spc="-135" normalizeH="0" baseline="0" noProof="0" dirty="0">
                <a:ln>
                  <a:noFill/>
                </a:ln>
                <a:solidFill>
                  <a:srgbClr val="3F5779"/>
                </a:solidFill>
                <a:effectLst/>
                <a:uLnTx/>
                <a:uFillTx/>
                <a:latin typeface="Arial"/>
                <a:ea typeface="+mn-ea"/>
                <a:cs typeface="Arial"/>
              </a:rPr>
              <a:t> </a:t>
            </a:r>
            <a:r>
              <a:rPr kumimoji="0" sz="2700" b="1" i="1" u="none" strike="noStrike" kern="1200" cap="none" spc="-10" normalizeH="0" baseline="0" noProof="0" dirty="0">
                <a:ln>
                  <a:noFill/>
                </a:ln>
                <a:solidFill>
                  <a:srgbClr val="3F5779"/>
                </a:solidFill>
                <a:effectLst/>
                <a:uLnTx/>
                <a:uFillTx/>
                <a:latin typeface="Arial"/>
                <a:ea typeface="+mn-ea"/>
                <a:cs typeface="Arial"/>
              </a:rPr>
              <a:t>ADOPTED </a:t>
            </a:r>
            <a:r>
              <a:rPr kumimoji="0" sz="2700" b="1" i="1" u="none" strike="noStrike" kern="1200" cap="none" spc="-200" normalizeH="0" baseline="0" noProof="0" dirty="0">
                <a:ln>
                  <a:noFill/>
                </a:ln>
                <a:solidFill>
                  <a:srgbClr val="3F5779"/>
                </a:solidFill>
                <a:effectLst/>
                <a:uLnTx/>
                <a:uFillTx/>
                <a:latin typeface="Arial"/>
                <a:ea typeface="+mn-ea"/>
                <a:cs typeface="Arial"/>
              </a:rPr>
              <a:t>POLICIES,</a:t>
            </a:r>
            <a:r>
              <a:rPr kumimoji="0" sz="2700" b="1" i="1" u="none" strike="noStrike" kern="1200" cap="none" spc="-160" normalizeH="0" baseline="0" noProof="0" dirty="0">
                <a:ln>
                  <a:noFill/>
                </a:ln>
                <a:solidFill>
                  <a:srgbClr val="3F5779"/>
                </a:solidFill>
                <a:effectLst/>
                <a:uLnTx/>
                <a:uFillTx/>
                <a:latin typeface="Arial"/>
                <a:ea typeface="+mn-ea"/>
                <a:cs typeface="Arial"/>
              </a:rPr>
              <a:t> </a:t>
            </a:r>
            <a:r>
              <a:rPr kumimoji="0" sz="2700" b="1" i="1" u="none" strike="noStrike" kern="1200" cap="none" spc="-60" normalizeH="0" baseline="0" noProof="0" dirty="0">
                <a:ln>
                  <a:noFill/>
                </a:ln>
                <a:solidFill>
                  <a:srgbClr val="3F5779"/>
                </a:solidFill>
                <a:effectLst/>
                <a:uLnTx/>
                <a:uFillTx/>
                <a:latin typeface="Arial"/>
                <a:ea typeface="+mn-ea"/>
                <a:cs typeface="Arial"/>
              </a:rPr>
              <a:t>WHICH</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285" normalizeH="0" baseline="0" noProof="0" dirty="0">
                <a:ln>
                  <a:noFill/>
                </a:ln>
                <a:solidFill>
                  <a:srgbClr val="3F5779"/>
                </a:solidFill>
                <a:effectLst/>
                <a:uLnTx/>
                <a:uFillTx/>
                <a:latin typeface="Arial"/>
                <a:ea typeface="+mn-ea"/>
                <a:cs typeface="Arial"/>
              </a:rPr>
              <a:t>ARE</a:t>
            </a:r>
            <a:r>
              <a:rPr kumimoji="0" sz="2700" b="1" i="1" u="none" strike="noStrike" kern="1200" cap="none" spc="-160" normalizeH="0" baseline="0" noProof="0" dirty="0">
                <a:ln>
                  <a:noFill/>
                </a:ln>
                <a:solidFill>
                  <a:srgbClr val="3F5779"/>
                </a:solidFill>
                <a:effectLst/>
                <a:uLnTx/>
                <a:uFillTx/>
                <a:latin typeface="Arial"/>
                <a:ea typeface="+mn-ea"/>
                <a:cs typeface="Arial"/>
              </a:rPr>
              <a:t> </a:t>
            </a:r>
            <a:r>
              <a:rPr kumimoji="0" sz="2700" b="1" i="1" u="none" strike="noStrike" kern="1200" cap="none" spc="-10" normalizeH="0" baseline="0" noProof="0" dirty="0">
                <a:ln>
                  <a:noFill/>
                </a:ln>
                <a:solidFill>
                  <a:srgbClr val="3F5779"/>
                </a:solidFill>
                <a:effectLst/>
                <a:uLnTx/>
                <a:uFillTx/>
                <a:latin typeface="Arial"/>
                <a:ea typeface="+mn-ea"/>
                <a:cs typeface="Arial"/>
              </a:rPr>
              <a:t>IN</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195" normalizeH="0" baseline="0" noProof="0" dirty="0">
                <a:ln>
                  <a:noFill/>
                </a:ln>
                <a:solidFill>
                  <a:srgbClr val="3F5779"/>
                </a:solidFill>
                <a:effectLst/>
                <a:uLnTx/>
                <a:uFillTx/>
                <a:latin typeface="Arial"/>
                <a:ea typeface="+mn-ea"/>
                <a:cs typeface="Arial"/>
              </a:rPr>
              <a:t>THE</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55" normalizeH="0" baseline="0" noProof="0" dirty="0">
                <a:ln>
                  <a:noFill/>
                </a:ln>
                <a:solidFill>
                  <a:srgbClr val="3F5779"/>
                </a:solidFill>
                <a:effectLst/>
                <a:uLnTx/>
                <a:uFillTx/>
                <a:latin typeface="Arial"/>
                <a:ea typeface="+mn-ea"/>
                <a:cs typeface="Arial"/>
              </a:rPr>
              <a:t>PUBLIC </a:t>
            </a:r>
            <a:r>
              <a:rPr kumimoji="0" sz="2700" b="1" i="1" u="none" strike="noStrike" kern="1200" cap="none" spc="-240" normalizeH="0" baseline="0" noProof="0" dirty="0">
                <a:ln>
                  <a:noFill/>
                </a:ln>
                <a:solidFill>
                  <a:srgbClr val="3F5779"/>
                </a:solidFill>
                <a:effectLst/>
                <a:uLnTx/>
                <a:uFillTx/>
                <a:latin typeface="Arial"/>
                <a:ea typeface="+mn-ea"/>
                <a:cs typeface="Arial"/>
              </a:rPr>
              <a:t>INTEREST,</a:t>
            </a:r>
            <a:r>
              <a:rPr kumimoji="0" sz="2700" b="1" i="1" u="none" strike="noStrike" kern="1200" cap="none" spc="-155" normalizeH="0" baseline="0" noProof="0" dirty="0">
                <a:ln>
                  <a:noFill/>
                </a:ln>
                <a:solidFill>
                  <a:srgbClr val="3F5779"/>
                </a:solidFill>
                <a:effectLst/>
                <a:uLnTx/>
                <a:uFillTx/>
                <a:latin typeface="Arial"/>
                <a:ea typeface="+mn-ea"/>
                <a:cs typeface="Arial"/>
              </a:rPr>
              <a:t> </a:t>
            </a:r>
            <a:r>
              <a:rPr kumimoji="0" sz="2700" b="1" i="1" u="none" strike="noStrike" kern="1200" cap="none" spc="-114" normalizeH="0" baseline="0" noProof="0" dirty="0">
                <a:ln>
                  <a:noFill/>
                </a:ln>
                <a:solidFill>
                  <a:srgbClr val="3F5779"/>
                </a:solidFill>
                <a:effectLst/>
                <a:uLnTx/>
                <a:uFillTx/>
                <a:latin typeface="Arial"/>
                <a:ea typeface="+mn-ea"/>
                <a:cs typeface="Arial"/>
              </a:rPr>
              <a:t>AND</a:t>
            </a:r>
            <a:r>
              <a:rPr kumimoji="0" sz="2700" b="1" i="1" u="none" strike="noStrike" kern="1200" cap="none" spc="-150" normalizeH="0" baseline="0" noProof="0" dirty="0">
                <a:ln>
                  <a:noFill/>
                </a:ln>
                <a:solidFill>
                  <a:srgbClr val="3F5779"/>
                </a:solidFill>
                <a:effectLst/>
                <a:uLnTx/>
                <a:uFillTx/>
                <a:latin typeface="Arial"/>
                <a:ea typeface="+mn-ea"/>
                <a:cs typeface="Arial"/>
              </a:rPr>
              <a:t> </a:t>
            </a:r>
            <a:r>
              <a:rPr kumimoji="0" sz="2700" b="1" i="1" u="none" strike="noStrike" kern="1200" cap="none" spc="-220" normalizeH="0" baseline="0" noProof="0" dirty="0">
                <a:ln>
                  <a:noFill/>
                </a:ln>
                <a:solidFill>
                  <a:srgbClr val="3F5779"/>
                </a:solidFill>
                <a:effectLst/>
                <a:uLnTx/>
                <a:uFillTx/>
                <a:latin typeface="Arial"/>
                <a:ea typeface="+mn-ea"/>
                <a:cs typeface="Arial"/>
              </a:rPr>
              <a:t>FOR</a:t>
            </a:r>
            <a:r>
              <a:rPr kumimoji="0" sz="2700" b="1" i="1" u="none" strike="noStrike" kern="1200" cap="none" spc="-150" normalizeH="0" baseline="0" noProof="0" dirty="0">
                <a:ln>
                  <a:noFill/>
                </a:ln>
                <a:solidFill>
                  <a:srgbClr val="3F5779"/>
                </a:solidFill>
                <a:effectLst/>
                <a:uLnTx/>
                <a:uFillTx/>
                <a:latin typeface="Arial"/>
                <a:ea typeface="+mn-ea"/>
                <a:cs typeface="Arial"/>
              </a:rPr>
              <a:t> </a:t>
            </a:r>
            <a:r>
              <a:rPr kumimoji="0" sz="2700" b="1" i="1" u="none" strike="noStrike" kern="1200" cap="none" spc="-60" normalizeH="0" baseline="0" noProof="0" dirty="0">
                <a:ln>
                  <a:noFill/>
                </a:ln>
                <a:solidFill>
                  <a:srgbClr val="3F5779"/>
                </a:solidFill>
                <a:effectLst/>
                <a:uLnTx/>
                <a:uFillTx/>
                <a:latin typeface="Arial"/>
                <a:ea typeface="+mn-ea"/>
                <a:cs typeface="Arial"/>
              </a:rPr>
              <a:t>WHICH</a:t>
            </a:r>
            <a:r>
              <a:rPr kumimoji="0" sz="2700" b="1" i="1" u="none" strike="noStrike" kern="1200" cap="none" spc="-150" normalizeH="0" baseline="0" noProof="0" dirty="0">
                <a:ln>
                  <a:noFill/>
                </a:ln>
                <a:solidFill>
                  <a:srgbClr val="3F5779"/>
                </a:solidFill>
                <a:effectLst/>
                <a:uLnTx/>
                <a:uFillTx/>
                <a:latin typeface="Arial"/>
                <a:ea typeface="+mn-ea"/>
                <a:cs typeface="Arial"/>
              </a:rPr>
              <a:t> </a:t>
            </a:r>
            <a:r>
              <a:rPr kumimoji="0" sz="2700" b="1" i="1" u="none" strike="noStrike" kern="1200" cap="none" spc="-10" normalizeH="0" baseline="0" noProof="0" dirty="0">
                <a:ln>
                  <a:noFill/>
                </a:ln>
                <a:solidFill>
                  <a:srgbClr val="3F5779"/>
                </a:solidFill>
                <a:effectLst/>
                <a:uLnTx/>
                <a:uFillTx/>
                <a:latin typeface="Arial"/>
                <a:ea typeface="+mn-ea"/>
                <a:cs typeface="Arial"/>
              </a:rPr>
              <a:t>THEIR </a:t>
            </a:r>
            <a:r>
              <a:rPr kumimoji="0" sz="2700" b="1" i="1" u="none" strike="noStrike" kern="1200" cap="none" spc="-315" normalizeH="0" baseline="0" noProof="0" dirty="0">
                <a:ln>
                  <a:noFill/>
                </a:ln>
                <a:solidFill>
                  <a:srgbClr val="3F5779"/>
                </a:solidFill>
                <a:effectLst/>
                <a:uLnTx/>
                <a:uFillTx/>
                <a:latin typeface="Arial"/>
                <a:ea typeface="+mn-ea"/>
                <a:cs typeface="Arial"/>
              </a:rPr>
              <a:t>SOLE</a:t>
            </a:r>
            <a:r>
              <a:rPr kumimoji="0" sz="2700" b="1" i="1" u="none" strike="noStrike" kern="1200" cap="none" spc="-170" normalizeH="0" baseline="0" noProof="0" dirty="0">
                <a:ln>
                  <a:noFill/>
                </a:ln>
                <a:solidFill>
                  <a:srgbClr val="3F5779"/>
                </a:solidFill>
                <a:effectLst/>
                <a:uLnTx/>
                <a:uFillTx/>
                <a:latin typeface="Arial"/>
                <a:ea typeface="+mn-ea"/>
                <a:cs typeface="Arial"/>
              </a:rPr>
              <a:t> </a:t>
            </a:r>
            <a:r>
              <a:rPr kumimoji="0" sz="2700" b="1" i="1" u="none" strike="noStrike" kern="1200" cap="none" spc="-254" normalizeH="0" baseline="0" noProof="0" dirty="0">
                <a:ln>
                  <a:noFill/>
                </a:ln>
                <a:solidFill>
                  <a:srgbClr val="3F5779"/>
                </a:solidFill>
                <a:effectLst/>
                <a:uLnTx/>
                <a:uFillTx/>
                <a:latin typeface="Arial"/>
                <a:ea typeface="+mn-ea"/>
                <a:cs typeface="Arial"/>
              </a:rPr>
              <a:t>EMPLOYEE</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0" normalizeH="0" baseline="0" noProof="0" dirty="0">
                <a:ln>
                  <a:noFill/>
                </a:ln>
                <a:solidFill>
                  <a:srgbClr val="3F5779"/>
                </a:solidFill>
                <a:effectLst/>
                <a:uLnTx/>
                <a:uFillTx/>
                <a:latin typeface="Arial"/>
                <a:ea typeface="+mn-ea"/>
                <a:cs typeface="Arial"/>
              </a:rPr>
              <a:t>-</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195" normalizeH="0" baseline="0" noProof="0" dirty="0">
                <a:ln>
                  <a:noFill/>
                </a:ln>
                <a:solidFill>
                  <a:srgbClr val="3F5779"/>
                </a:solidFill>
                <a:effectLst/>
                <a:uLnTx/>
                <a:uFillTx/>
                <a:latin typeface="Arial"/>
                <a:ea typeface="+mn-ea"/>
                <a:cs typeface="Arial"/>
              </a:rPr>
              <a:t>THE</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70" normalizeH="0" baseline="0" noProof="0" dirty="0">
                <a:ln>
                  <a:noFill/>
                </a:ln>
                <a:solidFill>
                  <a:srgbClr val="3F5779"/>
                </a:solidFill>
                <a:effectLst/>
                <a:uLnTx/>
                <a:uFillTx/>
                <a:latin typeface="Arial"/>
                <a:ea typeface="+mn-ea"/>
                <a:cs typeface="Arial"/>
              </a:rPr>
              <a:t>EXECUTIVE, </a:t>
            </a:r>
            <a:r>
              <a:rPr kumimoji="0" sz="2700" b="1" i="1" u="none" strike="noStrike" kern="1200" cap="none" spc="-114" normalizeH="0" baseline="0" noProof="0" dirty="0">
                <a:ln>
                  <a:noFill/>
                </a:ln>
                <a:solidFill>
                  <a:srgbClr val="3F5779"/>
                </a:solidFill>
                <a:effectLst/>
                <a:uLnTx/>
                <a:uFillTx/>
                <a:latin typeface="Arial"/>
                <a:ea typeface="+mn-ea"/>
                <a:cs typeface="Arial"/>
              </a:rPr>
              <a:t>AND</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195" normalizeH="0" baseline="0" noProof="0" dirty="0">
                <a:ln>
                  <a:noFill/>
                </a:ln>
                <a:solidFill>
                  <a:srgbClr val="3F5779"/>
                </a:solidFill>
                <a:effectLst/>
                <a:uLnTx/>
                <a:uFillTx/>
                <a:latin typeface="Arial"/>
                <a:ea typeface="+mn-ea"/>
                <a:cs typeface="Arial"/>
              </a:rPr>
              <a:t>THE</a:t>
            </a:r>
            <a:r>
              <a:rPr kumimoji="0" sz="2700" b="1" i="1" u="none" strike="noStrike" kern="1200" cap="none" spc="-160" normalizeH="0" baseline="0" noProof="0" dirty="0">
                <a:ln>
                  <a:noFill/>
                </a:ln>
                <a:solidFill>
                  <a:srgbClr val="3F5779"/>
                </a:solidFill>
                <a:effectLst/>
                <a:uLnTx/>
                <a:uFillTx/>
                <a:latin typeface="Arial"/>
                <a:ea typeface="+mn-ea"/>
                <a:cs typeface="Arial"/>
              </a:rPr>
              <a:t> </a:t>
            </a:r>
            <a:r>
              <a:rPr kumimoji="0" sz="2700" b="1" i="1" u="none" strike="noStrike" kern="1200" cap="none" spc="-215" normalizeH="0" baseline="0" noProof="0" dirty="0">
                <a:ln>
                  <a:noFill/>
                </a:ln>
                <a:solidFill>
                  <a:srgbClr val="3F5779"/>
                </a:solidFill>
                <a:effectLst/>
                <a:uLnTx/>
                <a:uFillTx/>
                <a:latin typeface="Arial"/>
                <a:ea typeface="+mn-ea"/>
                <a:cs typeface="Arial"/>
              </a:rPr>
              <a:t>BOARD</a:t>
            </a:r>
            <a:r>
              <a:rPr kumimoji="0" sz="2700" b="1" i="1" u="none" strike="noStrike" kern="1200" cap="none" spc="-165" normalizeH="0" baseline="0" noProof="0" dirty="0">
                <a:ln>
                  <a:noFill/>
                </a:ln>
                <a:solidFill>
                  <a:srgbClr val="3F5779"/>
                </a:solidFill>
                <a:effectLst/>
                <a:uLnTx/>
                <a:uFillTx/>
                <a:latin typeface="Arial"/>
                <a:ea typeface="+mn-ea"/>
                <a:cs typeface="Arial"/>
              </a:rPr>
              <a:t> </a:t>
            </a:r>
            <a:r>
              <a:rPr kumimoji="0" sz="2700" b="1" i="1" u="none" strike="noStrike" kern="1200" cap="none" spc="-285" normalizeH="0" baseline="0" noProof="0" dirty="0">
                <a:ln>
                  <a:noFill/>
                </a:ln>
                <a:solidFill>
                  <a:srgbClr val="3F5779"/>
                </a:solidFill>
                <a:effectLst/>
                <a:uLnTx/>
                <a:uFillTx/>
                <a:latin typeface="Arial"/>
                <a:ea typeface="+mn-ea"/>
                <a:cs typeface="Arial"/>
              </a:rPr>
              <a:t>ARE</a:t>
            </a:r>
            <a:r>
              <a:rPr kumimoji="0" sz="2700" b="1" i="1" u="none" strike="noStrike" kern="1200" cap="none" spc="-160" normalizeH="0" baseline="0" noProof="0" dirty="0">
                <a:ln>
                  <a:noFill/>
                </a:ln>
                <a:solidFill>
                  <a:srgbClr val="3F5779"/>
                </a:solidFill>
                <a:effectLst/>
                <a:uLnTx/>
                <a:uFillTx/>
                <a:latin typeface="Arial"/>
                <a:ea typeface="+mn-ea"/>
                <a:cs typeface="Arial"/>
              </a:rPr>
              <a:t> </a:t>
            </a:r>
            <a:r>
              <a:rPr kumimoji="0" sz="2700" b="1" i="1" u="none" strike="noStrike" kern="1200" cap="none" spc="-215" normalizeH="0" baseline="0" noProof="0" dirty="0">
                <a:ln>
                  <a:noFill/>
                </a:ln>
                <a:solidFill>
                  <a:srgbClr val="3F5779"/>
                </a:solidFill>
                <a:effectLst/>
                <a:uLnTx/>
                <a:uFillTx/>
                <a:latin typeface="Arial"/>
                <a:ea typeface="+mn-ea"/>
                <a:cs typeface="Arial"/>
              </a:rPr>
              <a:t>ACCOUNTABLE.</a:t>
            </a:r>
            <a:endParaRPr kumimoji="0" sz="2700" b="0" i="0" u="none" strike="noStrike" kern="1200" cap="none" spc="0" normalizeH="0" baseline="0" noProof="0" dirty="0">
              <a:ln>
                <a:noFill/>
              </a:ln>
              <a:solidFill>
                <a:srgbClr val="3F5779"/>
              </a:solidFill>
              <a:effectLst/>
              <a:uLnTx/>
              <a:uFillTx/>
              <a:latin typeface="Arial"/>
              <a:ea typeface="+mn-ea"/>
              <a:cs typeface="Arial"/>
            </a:endParaRPr>
          </a:p>
        </p:txBody>
      </p:sp>
      <p:grpSp>
        <p:nvGrpSpPr>
          <p:cNvPr id="12" name="object 12"/>
          <p:cNvGrpSpPr/>
          <p:nvPr/>
        </p:nvGrpSpPr>
        <p:grpSpPr>
          <a:xfrm>
            <a:off x="5107622" y="1116850"/>
            <a:ext cx="6272530" cy="3729354"/>
            <a:chOff x="5107622" y="1116850"/>
            <a:chExt cx="6272530" cy="3729354"/>
          </a:xfrm>
        </p:grpSpPr>
        <p:pic>
          <p:nvPicPr>
            <p:cNvPr id="13" name="object 13"/>
            <p:cNvPicPr/>
            <p:nvPr/>
          </p:nvPicPr>
          <p:blipFill>
            <a:blip r:embed="rId4" cstate="print"/>
            <a:stretch>
              <a:fillRect/>
            </a:stretch>
          </p:blipFill>
          <p:spPr>
            <a:xfrm>
              <a:off x="5107622" y="1116850"/>
              <a:ext cx="203708" cy="171424"/>
            </a:xfrm>
            <a:prstGeom prst="rect">
              <a:avLst/>
            </a:prstGeom>
          </p:spPr>
        </p:pic>
        <p:pic>
          <p:nvPicPr>
            <p:cNvPr id="14" name="object 14"/>
            <p:cNvPicPr/>
            <p:nvPr/>
          </p:nvPicPr>
          <p:blipFill>
            <a:blip r:embed="rId5" cstate="print"/>
            <a:stretch>
              <a:fillRect/>
            </a:stretch>
          </p:blipFill>
          <p:spPr>
            <a:xfrm>
              <a:off x="11175886" y="4674577"/>
              <a:ext cx="204203" cy="171411"/>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875" y="476249"/>
            <a:ext cx="4343400" cy="2962275"/>
          </a:xfrm>
          <a:prstGeom prst="rect">
            <a:avLst/>
          </a:prstGeom>
          <a:solidFill>
            <a:srgbClr val="F9F9F8"/>
          </a:solidFill>
        </p:spPr>
        <p:txBody>
          <a:bodyPr vert="horz" wrap="square" lIns="0" tIns="0" rIns="0" bIns="0" rtlCol="0">
            <a:spAutoFit/>
          </a:bodyPr>
          <a:lstStyle/>
          <a:p>
            <a:pPr>
              <a:lnSpc>
                <a:spcPct val="100000"/>
              </a:lnSpc>
            </a:pPr>
            <a:endParaRPr sz="3350" dirty="0">
              <a:latin typeface="Times New Roman"/>
              <a:cs typeface="Times New Roman"/>
            </a:endParaRPr>
          </a:p>
          <a:p>
            <a:pPr>
              <a:lnSpc>
                <a:spcPct val="100000"/>
              </a:lnSpc>
              <a:spcBef>
                <a:spcPts val="300"/>
              </a:spcBef>
            </a:pPr>
            <a:endParaRPr sz="3350" dirty="0">
              <a:latin typeface="Times New Roman"/>
              <a:cs typeface="Times New Roman"/>
            </a:endParaRPr>
          </a:p>
          <a:p>
            <a:pPr marL="284480" marR="283210" indent="706120">
              <a:lnSpc>
                <a:spcPts val="3679"/>
              </a:lnSpc>
            </a:pPr>
            <a:r>
              <a:rPr sz="3350" spc="-10" dirty="0">
                <a:solidFill>
                  <a:srgbClr val="000000"/>
                </a:solidFill>
              </a:rPr>
              <a:t>EXECUTIVE ADMINISTRATION</a:t>
            </a:r>
            <a:endParaRPr sz="3350" dirty="0"/>
          </a:p>
        </p:txBody>
      </p:sp>
      <p:pic>
        <p:nvPicPr>
          <p:cNvPr id="3" name="object 3"/>
          <p:cNvPicPr/>
          <p:nvPr/>
        </p:nvPicPr>
        <p:blipFill>
          <a:blip r:embed="rId2" cstate="print"/>
          <a:stretch>
            <a:fillRect/>
          </a:stretch>
        </p:blipFill>
        <p:spPr>
          <a:xfrm>
            <a:off x="7381875" y="3429000"/>
            <a:ext cx="4343400" cy="2962275"/>
          </a:xfrm>
          <a:prstGeom prst="rect">
            <a:avLst/>
          </a:prstGeom>
        </p:spPr>
      </p:pic>
      <p:grpSp>
        <p:nvGrpSpPr>
          <p:cNvPr id="4" name="object 4"/>
          <p:cNvGrpSpPr/>
          <p:nvPr/>
        </p:nvGrpSpPr>
        <p:grpSpPr>
          <a:xfrm>
            <a:off x="466725" y="466724"/>
            <a:ext cx="6542405" cy="5924550"/>
            <a:chOff x="466725" y="466724"/>
            <a:chExt cx="6542405" cy="5924550"/>
          </a:xfrm>
        </p:grpSpPr>
        <p:sp>
          <p:nvSpPr>
            <p:cNvPr id="5" name="object 5"/>
            <p:cNvSpPr/>
            <p:nvPr/>
          </p:nvSpPr>
          <p:spPr>
            <a:xfrm>
              <a:off x="476250" y="476249"/>
              <a:ext cx="6523355" cy="5905500"/>
            </a:xfrm>
            <a:custGeom>
              <a:avLst/>
              <a:gdLst/>
              <a:ahLst/>
              <a:cxnLst/>
              <a:rect l="l" t="t" r="r" b="b"/>
              <a:pathLst>
                <a:path w="6523355" h="5905500">
                  <a:moveTo>
                    <a:pt x="0" y="2952750"/>
                  </a:moveTo>
                  <a:lnTo>
                    <a:pt x="0" y="0"/>
                  </a:lnTo>
                  <a:lnTo>
                    <a:pt x="6522745" y="0"/>
                  </a:lnTo>
                  <a:lnTo>
                    <a:pt x="6522745" y="5619750"/>
                  </a:lnTo>
                  <a:lnTo>
                    <a:pt x="1143000" y="5619750"/>
                  </a:lnTo>
                  <a:lnTo>
                    <a:pt x="666750" y="5905500"/>
                  </a:lnTo>
                  <a:lnTo>
                    <a:pt x="666750" y="5619750"/>
                  </a:lnTo>
                  <a:lnTo>
                    <a:pt x="0" y="5619750"/>
                  </a:lnTo>
                  <a:lnTo>
                    <a:pt x="0" y="2952750"/>
                  </a:lnTo>
                  <a:close/>
                </a:path>
              </a:pathLst>
            </a:custGeom>
            <a:ln w="19050">
              <a:solidFill>
                <a:srgbClr val="A51E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6" name="object 6"/>
            <p:cNvSpPr/>
            <p:nvPr/>
          </p:nvSpPr>
          <p:spPr>
            <a:xfrm>
              <a:off x="5981700" y="5476874"/>
              <a:ext cx="0" cy="476250"/>
            </a:xfrm>
            <a:custGeom>
              <a:avLst/>
              <a:gdLst/>
              <a:ahLst/>
              <a:cxnLst/>
              <a:rect l="l" t="t" r="r" b="b"/>
              <a:pathLst>
                <a:path h="476250">
                  <a:moveTo>
                    <a:pt x="0" y="0"/>
                  </a:moveTo>
                  <a:lnTo>
                    <a:pt x="0" y="476250"/>
                  </a:lnTo>
                </a:path>
              </a:pathLst>
            </a:custGeom>
            <a:ln w="9525">
              <a:solidFill>
                <a:srgbClr val="3D3D3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7" name="object 7"/>
            <p:cNvSpPr/>
            <p:nvPr/>
          </p:nvSpPr>
          <p:spPr>
            <a:xfrm>
              <a:off x="6124575" y="5476874"/>
              <a:ext cx="590550" cy="476250"/>
            </a:xfrm>
            <a:custGeom>
              <a:avLst/>
              <a:gdLst/>
              <a:ahLst/>
              <a:cxnLst/>
              <a:rect l="l" t="t" r="r" b="b"/>
              <a:pathLst>
                <a:path w="590550" h="476250">
                  <a:moveTo>
                    <a:pt x="590550" y="0"/>
                  </a:moveTo>
                  <a:lnTo>
                    <a:pt x="0" y="0"/>
                  </a:lnTo>
                  <a:lnTo>
                    <a:pt x="0" y="476250"/>
                  </a:lnTo>
                  <a:lnTo>
                    <a:pt x="590550" y="476250"/>
                  </a:lnTo>
                  <a:lnTo>
                    <a:pt x="5905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pic>
          <p:nvPicPr>
            <p:cNvPr id="8" name="object 8"/>
            <p:cNvPicPr/>
            <p:nvPr/>
          </p:nvPicPr>
          <p:blipFill>
            <a:blip r:embed="rId3" cstate="print"/>
            <a:stretch>
              <a:fillRect/>
            </a:stretch>
          </p:blipFill>
          <p:spPr>
            <a:xfrm>
              <a:off x="6276975" y="5572128"/>
              <a:ext cx="285750" cy="285742"/>
            </a:xfrm>
            <a:prstGeom prst="rect">
              <a:avLst/>
            </a:prstGeom>
          </p:spPr>
        </p:pic>
      </p:grpSp>
      <p:sp>
        <p:nvSpPr>
          <p:cNvPr id="9" name="object 9"/>
          <p:cNvSpPr txBox="1"/>
          <p:nvPr/>
        </p:nvSpPr>
        <p:spPr>
          <a:xfrm>
            <a:off x="4584446" y="5447506"/>
            <a:ext cx="1256665" cy="460375"/>
          </a:xfrm>
          <a:prstGeom prst="rect">
            <a:avLst/>
          </a:prstGeom>
        </p:spPr>
        <p:txBody>
          <a:bodyPr vert="horz" wrap="square" lIns="0" tIns="48260" rIns="0" bIns="0" rtlCol="0">
            <a:spAutoFit/>
          </a:bodyPr>
          <a:lstStyle/>
          <a:p>
            <a:pPr marL="12700" marR="0" lvl="0" indent="0" algn="l" defTabSz="914400" rtl="0" eaLnBrk="1" fontAlgn="auto" latinLnBrk="0" hangingPunct="1">
              <a:lnSpc>
                <a:spcPct val="100000"/>
              </a:lnSpc>
              <a:spcBef>
                <a:spcPts val="380"/>
              </a:spcBef>
              <a:spcAft>
                <a:spcPts val="0"/>
              </a:spcAft>
              <a:buClrTx/>
              <a:buSzTx/>
              <a:buFontTx/>
              <a:buNone/>
              <a:tabLst/>
              <a:defRPr/>
            </a:pPr>
            <a:r>
              <a:rPr kumimoji="0" sz="1350" b="0" i="0" u="none" strike="noStrike" kern="1200" cap="none" spc="0" normalizeH="0" baseline="0" noProof="0" dirty="0">
                <a:ln>
                  <a:noFill/>
                </a:ln>
                <a:solidFill>
                  <a:srgbClr val="3F5779"/>
                </a:solidFill>
                <a:effectLst/>
                <a:uLnTx/>
                <a:uFillTx/>
                <a:latin typeface="Arial"/>
                <a:ea typeface="+mn-ea"/>
                <a:cs typeface="Arial"/>
              </a:rPr>
              <a:t>Daniel</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0" normalizeH="0" baseline="0" noProof="0" dirty="0">
                <a:ln>
                  <a:noFill/>
                </a:ln>
                <a:solidFill>
                  <a:srgbClr val="3F5779"/>
                </a:solidFill>
                <a:effectLst/>
                <a:uLnTx/>
                <a:uFillTx/>
                <a:latin typeface="Arial"/>
                <a:ea typeface="+mn-ea"/>
                <a:cs typeface="Arial"/>
              </a:rPr>
              <a:t>J.</a:t>
            </a:r>
            <a:r>
              <a:rPr kumimoji="0" sz="1350" b="0" i="0" u="none" strike="noStrike" kern="1200" cap="none" spc="15" normalizeH="0" baseline="0" noProof="0" dirty="0">
                <a:ln>
                  <a:noFill/>
                </a:ln>
                <a:solidFill>
                  <a:srgbClr val="3F5779"/>
                </a:solidFill>
                <a:effectLst/>
                <a:uLnTx/>
                <a:uFillTx/>
                <a:latin typeface="Arial"/>
                <a:ea typeface="+mn-ea"/>
                <a:cs typeface="Arial"/>
              </a:rPr>
              <a:t> </a:t>
            </a:r>
            <a:r>
              <a:rPr kumimoji="0" sz="1350" b="0" i="0" u="none" strike="noStrike" kern="1200" cap="none" spc="-10" normalizeH="0" baseline="0" noProof="0" dirty="0">
                <a:ln>
                  <a:noFill/>
                </a:ln>
                <a:solidFill>
                  <a:srgbClr val="3F5779"/>
                </a:solidFill>
                <a:effectLst/>
                <a:uLnTx/>
                <a:uFillTx/>
                <a:latin typeface="Arial"/>
                <a:ea typeface="+mn-ea"/>
                <a:cs typeface="Arial"/>
              </a:rPr>
              <a:t>Phelan</a:t>
            </a:r>
            <a:endParaRPr kumimoji="0" sz="1350" b="0" i="0" u="none" strike="noStrike" kern="1200" cap="none" spc="0" normalizeH="0" baseline="0" noProof="0" dirty="0">
              <a:ln>
                <a:noFill/>
              </a:ln>
              <a:solidFill>
                <a:srgbClr val="3F5779"/>
              </a:solidFill>
              <a:effectLst/>
              <a:uLnTx/>
              <a:uFillTx/>
              <a:latin typeface="Arial"/>
              <a:ea typeface="+mn-ea"/>
              <a:cs typeface="Arial"/>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0" sz="1050" b="0" i="0" u="none" strike="noStrike" kern="1200" cap="none" spc="30" normalizeH="0" baseline="0" noProof="0" dirty="0">
                <a:ln>
                  <a:noFill/>
                </a:ln>
                <a:solidFill>
                  <a:srgbClr val="3D3D3D"/>
                </a:solidFill>
                <a:effectLst/>
                <a:uLnTx/>
                <a:uFillTx/>
                <a:latin typeface="Arial"/>
                <a:ea typeface="+mn-ea"/>
                <a:cs typeface="Arial"/>
              </a:rPr>
              <a:t>2024</a:t>
            </a:r>
            <a:endParaRPr kumimoji="0" sz="1050" b="0" i="0" u="none" strike="noStrike" kern="1200" cap="none" spc="0" normalizeH="0" baseline="0" noProof="0" dirty="0">
              <a:ln>
                <a:noFill/>
              </a:ln>
              <a:solidFill>
                <a:srgbClr val="3F5779"/>
              </a:solidFill>
              <a:effectLst/>
              <a:uLnTx/>
              <a:uFillTx/>
              <a:latin typeface="Arial"/>
              <a:ea typeface="+mn-ea"/>
              <a:cs typeface="Arial"/>
            </a:endParaRPr>
          </a:p>
        </p:txBody>
      </p:sp>
      <p:sp>
        <p:nvSpPr>
          <p:cNvPr id="10" name="object 10"/>
          <p:cNvSpPr txBox="1"/>
          <p:nvPr/>
        </p:nvSpPr>
        <p:spPr>
          <a:xfrm>
            <a:off x="1110208" y="1097914"/>
            <a:ext cx="5250180" cy="3638550"/>
          </a:xfrm>
          <a:prstGeom prst="rect">
            <a:avLst/>
          </a:prstGeom>
        </p:spPr>
        <p:txBody>
          <a:bodyPr vert="horz" wrap="square" lIns="0" tIns="20955" rIns="0" bIns="0" rtlCol="0">
            <a:spAutoFit/>
          </a:bodyPr>
          <a:lstStyle/>
          <a:p>
            <a:pPr marL="12700" marR="5080" lvl="0" indent="0" algn="l" defTabSz="914400" rtl="0" eaLnBrk="1" fontAlgn="auto" latinLnBrk="0" hangingPunct="1">
              <a:lnSpc>
                <a:spcPct val="97700"/>
              </a:lnSpc>
              <a:spcBef>
                <a:spcPts val="165"/>
              </a:spcBef>
              <a:spcAft>
                <a:spcPts val="0"/>
              </a:spcAft>
              <a:buClrTx/>
              <a:buSzTx/>
              <a:buFontTx/>
              <a:buNone/>
              <a:tabLst/>
              <a:defRPr/>
            </a:pPr>
            <a:r>
              <a:rPr kumimoji="0" sz="2200" b="1" i="0" u="none" strike="noStrike" kern="1200" cap="none" spc="-155" normalizeH="0" baseline="0" noProof="0" dirty="0">
                <a:ln>
                  <a:noFill/>
                </a:ln>
                <a:solidFill>
                  <a:srgbClr val="3F5779"/>
                </a:solidFill>
                <a:effectLst/>
                <a:uLnTx/>
                <a:uFillTx/>
                <a:latin typeface="Arial"/>
                <a:ea typeface="+mn-ea"/>
                <a:cs typeface="Arial"/>
              </a:rPr>
              <a:t>AS</a:t>
            </a:r>
            <a:r>
              <a:rPr kumimoji="0" sz="2200" b="1" i="0" u="none" strike="noStrike" kern="1200" cap="none" spc="-105" normalizeH="0" baseline="0" noProof="0" dirty="0">
                <a:ln>
                  <a:noFill/>
                </a:ln>
                <a:solidFill>
                  <a:srgbClr val="3F5779"/>
                </a:solidFill>
                <a:effectLst/>
                <a:uLnTx/>
                <a:uFillTx/>
                <a:latin typeface="Arial"/>
                <a:ea typeface="+mn-ea"/>
                <a:cs typeface="Arial"/>
              </a:rPr>
              <a:t> </a:t>
            </a:r>
            <a:r>
              <a:rPr kumimoji="0" sz="2200" b="1" i="0" u="none" strike="noStrike" kern="1200" cap="none" spc="-45" normalizeH="0" baseline="0" noProof="0" dirty="0">
                <a:ln>
                  <a:noFill/>
                </a:ln>
                <a:solidFill>
                  <a:srgbClr val="3F5779"/>
                </a:solidFill>
                <a:effectLst/>
                <a:uLnTx/>
                <a:uFillTx/>
                <a:latin typeface="Arial"/>
                <a:ea typeface="+mn-ea"/>
                <a:cs typeface="Arial"/>
              </a:rPr>
              <a:t>THE</a:t>
            </a:r>
            <a:r>
              <a:rPr kumimoji="0" sz="2200" b="1" i="0" u="none" strike="noStrike" kern="1200" cap="none" spc="-10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INSTITUTION'S</a:t>
            </a:r>
            <a:r>
              <a:rPr kumimoji="0" sz="2200" b="1" i="0" u="none" strike="noStrike" kern="1200" cap="none" spc="-10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STRATEGIC </a:t>
            </a:r>
            <a:r>
              <a:rPr kumimoji="0" sz="2200" b="1" i="0" u="none" strike="noStrike" kern="1200" cap="none" spc="-114" normalizeH="0" baseline="0" noProof="0" dirty="0">
                <a:ln>
                  <a:noFill/>
                </a:ln>
                <a:solidFill>
                  <a:srgbClr val="3F5779"/>
                </a:solidFill>
                <a:effectLst/>
                <a:uLnTx/>
                <a:uFillTx/>
                <a:latin typeface="Arial"/>
                <a:ea typeface="+mn-ea"/>
                <a:cs typeface="Arial"/>
              </a:rPr>
              <a:t>LEADER, </a:t>
            </a:r>
            <a:r>
              <a:rPr kumimoji="0" sz="2200" b="1" i="0" u="none" strike="noStrike" kern="1200" cap="none" spc="-45" normalizeH="0" baseline="0" noProof="0" dirty="0">
                <a:ln>
                  <a:noFill/>
                </a:ln>
                <a:solidFill>
                  <a:srgbClr val="3F5779"/>
                </a:solidFill>
                <a:effectLst/>
                <a:uLnTx/>
                <a:uFillTx/>
                <a:latin typeface="Arial"/>
                <a:ea typeface="+mn-ea"/>
                <a:cs typeface="Arial"/>
              </a:rPr>
              <a:t>THE</a:t>
            </a:r>
            <a:r>
              <a:rPr kumimoji="0" sz="2200" b="1" i="0" u="none" strike="noStrike" kern="1200" cap="none" spc="-110" normalizeH="0" baseline="0" noProof="0" dirty="0">
                <a:ln>
                  <a:noFill/>
                </a:ln>
                <a:solidFill>
                  <a:srgbClr val="3F5779"/>
                </a:solidFill>
                <a:effectLst/>
                <a:uLnTx/>
                <a:uFillTx/>
                <a:latin typeface="Arial"/>
                <a:ea typeface="+mn-ea"/>
                <a:cs typeface="Arial"/>
              </a:rPr>
              <a:t> </a:t>
            </a:r>
            <a:r>
              <a:rPr kumimoji="0" sz="2200" b="1" i="0" u="none" strike="noStrike" kern="1200" cap="none" spc="-85" normalizeH="0" baseline="0" noProof="0" dirty="0">
                <a:ln>
                  <a:noFill/>
                </a:ln>
                <a:solidFill>
                  <a:srgbClr val="3F5779"/>
                </a:solidFill>
                <a:effectLst/>
                <a:uLnTx/>
                <a:uFillTx/>
                <a:latin typeface="Arial"/>
                <a:ea typeface="+mn-ea"/>
                <a:cs typeface="Arial"/>
              </a:rPr>
              <a:t>CEO</a:t>
            </a:r>
            <a:r>
              <a:rPr kumimoji="0" sz="2200" b="1" i="0" u="none" strike="noStrike" kern="1200" cap="none" spc="-110" normalizeH="0" baseline="0" noProof="0" dirty="0">
                <a:ln>
                  <a:noFill/>
                </a:ln>
                <a:solidFill>
                  <a:srgbClr val="3F5779"/>
                </a:solidFill>
                <a:effectLst/>
                <a:uLnTx/>
                <a:uFillTx/>
                <a:latin typeface="Arial"/>
                <a:ea typeface="+mn-ea"/>
                <a:cs typeface="Arial"/>
              </a:rPr>
              <a:t> </a:t>
            </a:r>
            <a:r>
              <a:rPr kumimoji="0" sz="2200" b="1" i="0" u="none" strike="noStrike" kern="1200" cap="none" spc="-100" normalizeH="0" baseline="0" noProof="0" dirty="0">
                <a:ln>
                  <a:noFill/>
                </a:ln>
                <a:solidFill>
                  <a:srgbClr val="3F5779"/>
                </a:solidFill>
                <a:effectLst/>
                <a:uLnTx/>
                <a:uFillTx/>
                <a:latin typeface="Arial"/>
                <a:ea typeface="+mn-ea"/>
                <a:cs typeface="Arial"/>
              </a:rPr>
              <a:t>IS</a:t>
            </a:r>
            <a:r>
              <a:rPr kumimoji="0" sz="2200" b="1" i="0" u="none" strike="noStrike" kern="1200" cap="none" spc="-114" normalizeH="0" baseline="0" noProof="0" dirty="0">
                <a:ln>
                  <a:noFill/>
                </a:ln>
                <a:solidFill>
                  <a:srgbClr val="3F5779"/>
                </a:solidFill>
                <a:effectLst/>
                <a:uLnTx/>
                <a:uFillTx/>
                <a:latin typeface="Arial"/>
                <a:ea typeface="+mn-ea"/>
                <a:cs typeface="Arial"/>
              </a:rPr>
              <a:t> </a:t>
            </a:r>
            <a:r>
              <a:rPr kumimoji="0" sz="2200" b="1" i="0" u="none" strike="noStrike" kern="1200" cap="none" spc="-120" normalizeH="0" baseline="0" noProof="0" dirty="0">
                <a:ln>
                  <a:noFill/>
                </a:ln>
                <a:solidFill>
                  <a:srgbClr val="3F5779"/>
                </a:solidFill>
                <a:effectLst/>
                <a:uLnTx/>
                <a:uFillTx/>
                <a:latin typeface="Arial"/>
                <a:ea typeface="+mn-ea"/>
                <a:cs typeface="Arial"/>
              </a:rPr>
              <a:t>RESPONSIBLE</a:t>
            </a:r>
            <a:r>
              <a:rPr kumimoji="0" sz="2200" b="1" i="0" u="none" strike="noStrike" kern="1200" cap="none" spc="-110" normalizeH="0" baseline="0" noProof="0" dirty="0">
                <a:ln>
                  <a:noFill/>
                </a:ln>
                <a:solidFill>
                  <a:srgbClr val="3F5779"/>
                </a:solidFill>
                <a:effectLst/>
                <a:uLnTx/>
                <a:uFillTx/>
                <a:latin typeface="Arial"/>
                <a:ea typeface="+mn-ea"/>
                <a:cs typeface="Arial"/>
              </a:rPr>
              <a:t> </a:t>
            </a:r>
            <a:r>
              <a:rPr kumimoji="0" sz="2200" b="1" i="0" u="none" strike="noStrike" kern="1200" cap="none" spc="-25" normalizeH="0" baseline="0" noProof="0" dirty="0">
                <a:ln>
                  <a:noFill/>
                </a:ln>
                <a:solidFill>
                  <a:srgbClr val="3F5779"/>
                </a:solidFill>
                <a:effectLst/>
                <a:uLnTx/>
                <a:uFillTx/>
                <a:latin typeface="Arial"/>
                <a:ea typeface="+mn-ea"/>
                <a:cs typeface="Arial"/>
              </a:rPr>
              <a:t>FOR </a:t>
            </a:r>
            <a:r>
              <a:rPr kumimoji="0" sz="2200" b="1" i="0" u="none" strike="noStrike" kern="1200" cap="none" spc="-65" normalizeH="0" baseline="0" noProof="0" dirty="0">
                <a:ln>
                  <a:noFill/>
                </a:ln>
                <a:solidFill>
                  <a:srgbClr val="3F5779"/>
                </a:solidFill>
                <a:effectLst/>
                <a:uLnTx/>
                <a:uFillTx/>
                <a:latin typeface="Arial"/>
                <a:ea typeface="+mn-ea"/>
                <a:cs typeface="Arial"/>
              </a:rPr>
              <a:t>SETTING</a:t>
            </a:r>
            <a:r>
              <a:rPr kumimoji="0" sz="2200" b="1" i="0" u="none" strike="noStrike" kern="1200" cap="none" spc="-90" normalizeH="0" baseline="0" noProof="0" dirty="0">
                <a:ln>
                  <a:noFill/>
                </a:ln>
                <a:solidFill>
                  <a:srgbClr val="3F5779"/>
                </a:solidFill>
                <a:effectLst/>
                <a:uLnTx/>
                <a:uFillTx/>
                <a:latin typeface="Arial"/>
                <a:ea typeface="+mn-ea"/>
                <a:cs typeface="Arial"/>
              </a:rPr>
              <a:t> </a:t>
            </a:r>
            <a:r>
              <a:rPr kumimoji="0" sz="2200" b="1" i="0" u="none" strike="noStrike" kern="1200" cap="none" spc="0" normalizeH="0" baseline="0" noProof="0" dirty="0">
                <a:ln>
                  <a:noFill/>
                </a:ln>
                <a:solidFill>
                  <a:srgbClr val="3F5779"/>
                </a:solidFill>
                <a:effectLst/>
                <a:uLnTx/>
                <a:uFillTx/>
                <a:latin typeface="Arial"/>
                <a:ea typeface="+mn-ea"/>
                <a:cs typeface="Arial"/>
              </a:rPr>
              <a:t>AND</a:t>
            </a:r>
            <a:r>
              <a:rPr kumimoji="0" sz="2200" b="1" i="0" u="none" strike="noStrike" kern="1200" cap="none" spc="-90" normalizeH="0" baseline="0" noProof="0" dirty="0">
                <a:ln>
                  <a:noFill/>
                </a:ln>
                <a:solidFill>
                  <a:srgbClr val="3F5779"/>
                </a:solidFill>
                <a:effectLst/>
                <a:uLnTx/>
                <a:uFillTx/>
                <a:latin typeface="Arial"/>
                <a:ea typeface="+mn-ea"/>
                <a:cs typeface="Arial"/>
              </a:rPr>
              <a:t> </a:t>
            </a:r>
            <a:r>
              <a:rPr kumimoji="0" sz="2200" b="1" i="0" u="none" strike="noStrike" kern="1200" cap="none" spc="-40" normalizeH="0" baseline="0" noProof="0" dirty="0">
                <a:ln>
                  <a:noFill/>
                </a:ln>
                <a:solidFill>
                  <a:srgbClr val="3F5779"/>
                </a:solidFill>
                <a:effectLst/>
                <a:uLnTx/>
                <a:uFillTx/>
                <a:latin typeface="Arial"/>
                <a:ea typeface="+mn-ea"/>
                <a:cs typeface="Arial"/>
              </a:rPr>
              <a:t>EXECUTING</a:t>
            </a:r>
            <a:r>
              <a:rPr kumimoji="0" sz="2200" b="1" i="0" u="none" strike="noStrike" kern="1200" cap="none" spc="-90" normalizeH="0" baseline="0" noProof="0" dirty="0">
                <a:ln>
                  <a:noFill/>
                </a:ln>
                <a:solidFill>
                  <a:srgbClr val="3F5779"/>
                </a:solidFill>
                <a:effectLst/>
                <a:uLnTx/>
                <a:uFillTx/>
                <a:latin typeface="Arial"/>
                <a:ea typeface="+mn-ea"/>
                <a:cs typeface="Arial"/>
              </a:rPr>
              <a:t> </a:t>
            </a:r>
            <a:r>
              <a:rPr kumimoji="0" sz="2200" b="1" i="0" u="none" strike="noStrike" kern="1200" cap="none" spc="-75" normalizeH="0" baseline="0" noProof="0" dirty="0">
                <a:ln>
                  <a:noFill/>
                </a:ln>
                <a:solidFill>
                  <a:srgbClr val="3F5779"/>
                </a:solidFill>
                <a:effectLst/>
                <a:uLnTx/>
                <a:uFillTx/>
                <a:latin typeface="Arial"/>
                <a:ea typeface="+mn-ea"/>
                <a:cs typeface="Arial"/>
              </a:rPr>
              <a:t>ITS</a:t>
            </a:r>
            <a:r>
              <a:rPr kumimoji="0" sz="2200" b="1" i="0" u="none" strike="noStrike" kern="1200" cap="none" spc="-8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VISION </a:t>
            </a:r>
            <a:r>
              <a:rPr kumimoji="0" sz="2200" b="1" i="0" u="none" strike="noStrike" kern="1200" cap="none" spc="0" normalizeH="0" baseline="0" noProof="0" dirty="0">
                <a:ln>
                  <a:noFill/>
                </a:ln>
                <a:solidFill>
                  <a:srgbClr val="3F5779"/>
                </a:solidFill>
                <a:effectLst/>
                <a:uLnTx/>
                <a:uFillTx/>
                <a:latin typeface="Arial"/>
                <a:ea typeface="+mn-ea"/>
                <a:cs typeface="Arial"/>
              </a:rPr>
              <a:t>AND</a:t>
            </a:r>
            <a:r>
              <a:rPr kumimoji="0" sz="2200" b="1" i="0" u="none" strike="noStrike" kern="1200" cap="none" spc="-55" normalizeH="0" baseline="0" noProof="0" dirty="0">
                <a:ln>
                  <a:noFill/>
                </a:ln>
                <a:solidFill>
                  <a:srgbClr val="3F5779"/>
                </a:solidFill>
                <a:effectLst/>
                <a:uLnTx/>
                <a:uFillTx/>
                <a:latin typeface="Arial"/>
                <a:ea typeface="+mn-ea"/>
                <a:cs typeface="Arial"/>
              </a:rPr>
              <a:t> </a:t>
            </a:r>
            <a:r>
              <a:rPr kumimoji="0" sz="2200" b="1" i="0" u="none" strike="noStrike" kern="1200" cap="none" spc="-95" normalizeH="0" baseline="0" noProof="0" dirty="0">
                <a:ln>
                  <a:noFill/>
                </a:ln>
                <a:solidFill>
                  <a:srgbClr val="3F5779"/>
                </a:solidFill>
                <a:effectLst/>
                <a:uLnTx/>
                <a:uFillTx/>
                <a:latin typeface="Arial"/>
                <a:ea typeface="+mn-ea"/>
                <a:cs typeface="Arial"/>
              </a:rPr>
              <a:t>OBJECTIVES,</a:t>
            </a:r>
            <a:r>
              <a:rPr kumimoji="0" sz="2200" b="1" i="0" u="none" strike="noStrike" kern="1200" cap="none" spc="-55" normalizeH="0" baseline="0" noProof="0" dirty="0">
                <a:ln>
                  <a:noFill/>
                </a:ln>
                <a:solidFill>
                  <a:srgbClr val="3F5779"/>
                </a:solidFill>
                <a:effectLst/>
                <a:uLnTx/>
                <a:uFillTx/>
                <a:latin typeface="Arial"/>
                <a:ea typeface="+mn-ea"/>
                <a:cs typeface="Arial"/>
              </a:rPr>
              <a:t> </a:t>
            </a:r>
            <a:r>
              <a:rPr kumimoji="0" sz="2200" b="1" i="0" u="none" strike="noStrike" kern="1200" cap="none" spc="-85" normalizeH="0" baseline="0" noProof="0" dirty="0">
                <a:ln>
                  <a:noFill/>
                </a:ln>
                <a:solidFill>
                  <a:srgbClr val="3F5779"/>
                </a:solidFill>
                <a:effectLst/>
                <a:uLnTx/>
                <a:uFillTx/>
                <a:latin typeface="Arial"/>
                <a:ea typeface="+mn-ea"/>
                <a:cs typeface="Arial"/>
              </a:rPr>
              <a:t>OVERSEEING</a:t>
            </a:r>
            <a:r>
              <a:rPr kumimoji="0" sz="2200" b="1" i="0" u="none" strike="noStrike" kern="1200" cap="none" spc="-55" normalizeH="0" baseline="0" noProof="0" dirty="0">
                <a:ln>
                  <a:noFill/>
                </a:ln>
                <a:solidFill>
                  <a:srgbClr val="3F5779"/>
                </a:solidFill>
                <a:effectLst/>
                <a:uLnTx/>
                <a:uFillTx/>
                <a:latin typeface="Arial"/>
                <a:ea typeface="+mn-ea"/>
                <a:cs typeface="Arial"/>
              </a:rPr>
              <a:t> </a:t>
            </a:r>
            <a:r>
              <a:rPr kumimoji="0" sz="2200" b="1" i="0" u="none" strike="noStrike" kern="1200" cap="none" spc="-25" normalizeH="0" baseline="0" noProof="0" dirty="0">
                <a:ln>
                  <a:noFill/>
                </a:ln>
                <a:solidFill>
                  <a:srgbClr val="3F5779"/>
                </a:solidFill>
                <a:effectLst/>
                <a:uLnTx/>
                <a:uFillTx/>
                <a:latin typeface="Arial"/>
                <a:ea typeface="+mn-ea"/>
                <a:cs typeface="Arial"/>
              </a:rPr>
              <a:t>ALL </a:t>
            </a:r>
            <a:r>
              <a:rPr kumimoji="0" sz="2200" b="1" i="0" u="none" strike="noStrike" kern="1200" cap="none" spc="-70" normalizeH="0" baseline="0" noProof="0" dirty="0">
                <a:ln>
                  <a:noFill/>
                </a:ln>
                <a:solidFill>
                  <a:srgbClr val="3F5779"/>
                </a:solidFill>
                <a:effectLst/>
                <a:uLnTx/>
                <a:uFillTx/>
                <a:latin typeface="Arial"/>
                <a:ea typeface="+mn-ea"/>
                <a:cs typeface="Arial"/>
              </a:rPr>
              <a:t>OPERATIONS,</a:t>
            </a:r>
            <a:r>
              <a:rPr kumimoji="0" sz="2200" b="1" i="0" u="none" strike="noStrike" kern="1200" cap="none" spc="-4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ENSURING </a:t>
            </a:r>
            <a:r>
              <a:rPr kumimoji="0" sz="2200" b="1" i="0" u="none" strike="noStrike" kern="1200" cap="none" spc="-35" normalizeH="0" baseline="0" noProof="0" dirty="0">
                <a:ln>
                  <a:noFill/>
                </a:ln>
                <a:solidFill>
                  <a:srgbClr val="3F5779"/>
                </a:solidFill>
                <a:effectLst/>
                <a:uLnTx/>
                <a:uFillTx/>
                <a:latin typeface="Arial"/>
                <a:ea typeface="+mn-ea"/>
                <a:cs typeface="Arial"/>
              </a:rPr>
              <a:t>COMPLIANCE,</a:t>
            </a:r>
            <a:r>
              <a:rPr kumimoji="0" sz="2200" b="1" i="0" u="none" strike="noStrike" kern="1200" cap="none" spc="-50" normalizeH="0" baseline="0" noProof="0" dirty="0">
                <a:ln>
                  <a:noFill/>
                </a:ln>
                <a:solidFill>
                  <a:srgbClr val="3F5779"/>
                </a:solidFill>
                <a:effectLst/>
                <a:uLnTx/>
                <a:uFillTx/>
                <a:latin typeface="Arial"/>
                <a:ea typeface="+mn-ea"/>
                <a:cs typeface="Arial"/>
              </a:rPr>
              <a:t> </a:t>
            </a:r>
            <a:r>
              <a:rPr kumimoji="0" sz="2200" b="1" i="0" u="none" strike="noStrike" kern="1200" cap="none" spc="0" normalizeH="0" baseline="0" noProof="0" dirty="0">
                <a:ln>
                  <a:noFill/>
                </a:ln>
                <a:solidFill>
                  <a:srgbClr val="3F5779"/>
                </a:solidFill>
                <a:effectLst/>
                <a:uLnTx/>
                <a:uFillTx/>
                <a:latin typeface="Arial"/>
                <a:ea typeface="+mn-ea"/>
                <a:cs typeface="Arial"/>
              </a:rPr>
              <a:t>AND</a:t>
            </a:r>
            <a:r>
              <a:rPr kumimoji="0" sz="2200" b="1" i="0" u="none" strike="noStrike" kern="1200" cap="none" spc="-45" normalizeH="0" baseline="0" noProof="0" dirty="0">
                <a:ln>
                  <a:noFill/>
                </a:ln>
                <a:solidFill>
                  <a:srgbClr val="3F5779"/>
                </a:solidFill>
                <a:effectLst/>
                <a:uLnTx/>
                <a:uFillTx/>
                <a:latin typeface="Arial"/>
                <a:ea typeface="+mn-ea"/>
                <a:cs typeface="Arial"/>
              </a:rPr>
              <a:t> </a:t>
            </a:r>
            <a:r>
              <a:rPr kumimoji="0" sz="2200" b="1" i="0" u="none" strike="noStrike" kern="1200" cap="none" spc="-55" normalizeH="0" baseline="0" noProof="0" dirty="0">
                <a:ln>
                  <a:noFill/>
                </a:ln>
                <a:solidFill>
                  <a:srgbClr val="3F5779"/>
                </a:solidFill>
                <a:effectLst/>
                <a:uLnTx/>
                <a:uFillTx/>
                <a:latin typeface="Arial"/>
                <a:ea typeface="+mn-ea"/>
                <a:cs typeface="Arial"/>
              </a:rPr>
              <a:t>CULTIVATING</a:t>
            </a:r>
            <a:r>
              <a:rPr kumimoji="0" sz="2200" b="1" i="0" u="none" strike="noStrike" kern="1200" cap="none" spc="-50" normalizeH="0" baseline="0" noProof="0" dirty="0">
                <a:ln>
                  <a:noFill/>
                </a:ln>
                <a:solidFill>
                  <a:srgbClr val="3F5779"/>
                </a:solidFill>
                <a:effectLst/>
                <a:uLnTx/>
                <a:uFillTx/>
                <a:latin typeface="Arial"/>
                <a:ea typeface="+mn-ea"/>
                <a:cs typeface="Arial"/>
              </a:rPr>
              <a:t> </a:t>
            </a:r>
            <a:r>
              <a:rPr kumimoji="0" sz="2200" b="1" i="0" u="none" strike="noStrike" kern="1200" cap="none" spc="-25" normalizeH="0" baseline="0" noProof="0" dirty="0">
                <a:ln>
                  <a:noFill/>
                </a:ln>
                <a:solidFill>
                  <a:srgbClr val="3F5779"/>
                </a:solidFill>
                <a:effectLst/>
                <a:uLnTx/>
                <a:uFillTx/>
                <a:latin typeface="Arial"/>
                <a:ea typeface="+mn-ea"/>
                <a:cs typeface="Arial"/>
              </a:rPr>
              <a:t>AN </a:t>
            </a:r>
            <a:r>
              <a:rPr kumimoji="0" sz="2200" b="1" i="0" u="none" strike="noStrike" kern="1200" cap="none" spc="-40" normalizeH="0" baseline="0" noProof="0" dirty="0">
                <a:ln>
                  <a:noFill/>
                </a:ln>
                <a:solidFill>
                  <a:srgbClr val="3F5779"/>
                </a:solidFill>
                <a:effectLst/>
                <a:uLnTx/>
                <a:uFillTx/>
                <a:latin typeface="Arial"/>
                <a:ea typeface="+mn-ea"/>
                <a:cs typeface="Arial"/>
              </a:rPr>
              <a:t>INCLUSIVE</a:t>
            </a:r>
            <a:r>
              <a:rPr kumimoji="0" sz="2200" b="1" i="0" u="none" strike="noStrike" kern="1200" cap="none" spc="-110" normalizeH="0" baseline="0" noProof="0" dirty="0">
                <a:ln>
                  <a:noFill/>
                </a:ln>
                <a:solidFill>
                  <a:srgbClr val="3F5779"/>
                </a:solidFill>
                <a:effectLst/>
                <a:uLnTx/>
                <a:uFillTx/>
                <a:latin typeface="Arial"/>
                <a:ea typeface="+mn-ea"/>
                <a:cs typeface="Arial"/>
              </a:rPr>
              <a:t> </a:t>
            </a:r>
            <a:r>
              <a:rPr kumimoji="0" sz="2200" b="1" i="0" u="none" strike="noStrike" kern="1200" cap="none" spc="-114" normalizeH="0" baseline="0" noProof="0" dirty="0">
                <a:ln>
                  <a:noFill/>
                </a:ln>
                <a:solidFill>
                  <a:srgbClr val="3F5779"/>
                </a:solidFill>
                <a:effectLst/>
                <a:uLnTx/>
                <a:uFillTx/>
                <a:latin typeface="Arial"/>
                <a:ea typeface="+mn-ea"/>
                <a:cs typeface="Arial"/>
              </a:rPr>
              <a:t>CULTURE.</a:t>
            </a:r>
            <a:r>
              <a:rPr kumimoji="0" sz="2200" b="1" i="0" u="none" strike="noStrike" kern="1200" cap="none" spc="-110" normalizeH="0" baseline="0" noProof="0" dirty="0">
                <a:ln>
                  <a:noFill/>
                </a:ln>
                <a:solidFill>
                  <a:srgbClr val="3F5779"/>
                </a:solidFill>
                <a:effectLst/>
                <a:uLnTx/>
                <a:uFillTx/>
                <a:latin typeface="Arial"/>
                <a:ea typeface="+mn-ea"/>
                <a:cs typeface="Arial"/>
              </a:rPr>
              <a:t> </a:t>
            </a:r>
            <a:r>
              <a:rPr kumimoji="0" sz="2200" b="1" i="0" u="none" strike="noStrike" kern="1200" cap="none" spc="-45" normalizeH="0" baseline="0" noProof="0" dirty="0">
                <a:ln>
                  <a:noFill/>
                </a:ln>
                <a:solidFill>
                  <a:srgbClr val="3F5779"/>
                </a:solidFill>
                <a:effectLst/>
                <a:uLnTx/>
                <a:uFillTx/>
                <a:latin typeface="Arial"/>
                <a:ea typeface="+mn-ea"/>
                <a:cs typeface="Arial"/>
              </a:rPr>
              <a:t>THE</a:t>
            </a:r>
            <a:r>
              <a:rPr kumimoji="0" sz="2200" b="1" i="0" u="none" strike="noStrike" kern="1200" cap="none" spc="-105" normalizeH="0" baseline="0" noProof="0" dirty="0">
                <a:ln>
                  <a:noFill/>
                </a:ln>
                <a:solidFill>
                  <a:srgbClr val="3F5779"/>
                </a:solidFill>
                <a:effectLst/>
                <a:uLnTx/>
                <a:uFillTx/>
                <a:latin typeface="Arial"/>
                <a:ea typeface="+mn-ea"/>
                <a:cs typeface="Arial"/>
              </a:rPr>
              <a:t> </a:t>
            </a:r>
            <a:r>
              <a:rPr kumimoji="0" sz="2200" b="1" i="0" u="none" strike="noStrike" kern="1200" cap="none" spc="-25" normalizeH="0" baseline="0" noProof="0" dirty="0">
                <a:ln>
                  <a:noFill/>
                </a:ln>
                <a:solidFill>
                  <a:srgbClr val="3F5779"/>
                </a:solidFill>
                <a:effectLst/>
                <a:uLnTx/>
                <a:uFillTx/>
                <a:latin typeface="Arial"/>
                <a:ea typeface="+mn-ea"/>
                <a:cs typeface="Arial"/>
              </a:rPr>
              <a:t>CEO </a:t>
            </a:r>
            <a:r>
              <a:rPr kumimoji="0" sz="2200" b="1" i="0" u="none" strike="noStrike" kern="1200" cap="none" spc="-65" normalizeH="0" baseline="0" noProof="0" dirty="0">
                <a:ln>
                  <a:noFill/>
                </a:ln>
                <a:solidFill>
                  <a:srgbClr val="3F5779"/>
                </a:solidFill>
                <a:effectLst/>
                <a:uLnTx/>
                <a:uFillTx/>
                <a:latin typeface="Arial"/>
                <a:ea typeface="+mn-ea"/>
                <a:cs typeface="Arial"/>
              </a:rPr>
              <a:t>PROVIDES</a:t>
            </a:r>
            <a:r>
              <a:rPr kumimoji="0" sz="2200" b="1" i="0" u="none" strike="noStrike" kern="1200" cap="none" spc="-70" normalizeH="0" baseline="0" noProof="0" dirty="0">
                <a:ln>
                  <a:noFill/>
                </a:ln>
                <a:solidFill>
                  <a:srgbClr val="3F5779"/>
                </a:solidFill>
                <a:effectLst/>
                <a:uLnTx/>
                <a:uFillTx/>
                <a:latin typeface="Arial"/>
                <a:ea typeface="+mn-ea"/>
                <a:cs typeface="Arial"/>
              </a:rPr>
              <a:t> </a:t>
            </a:r>
            <a:r>
              <a:rPr kumimoji="0" sz="2200" b="1" i="0" u="none" strike="noStrike" kern="1200" cap="none" spc="-45" normalizeH="0" baseline="0" noProof="0" dirty="0">
                <a:ln>
                  <a:noFill/>
                </a:ln>
                <a:solidFill>
                  <a:srgbClr val="3F5779"/>
                </a:solidFill>
                <a:effectLst/>
                <a:uLnTx/>
                <a:uFillTx/>
                <a:latin typeface="Arial"/>
                <a:ea typeface="+mn-ea"/>
                <a:cs typeface="Arial"/>
              </a:rPr>
              <a:t>POLICY</a:t>
            </a:r>
            <a:r>
              <a:rPr kumimoji="0" sz="2200" b="1" i="0" u="none" strike="noStrike" kern="1200" cap="none" spc="-65" normalizeH="0" baseline="0" noProof="0" dirty="0">
                <a:ln>
                  <a:noFill/>
                </a:ln>
                <a:solidFill>
                  <a:srgbClr val="3F5779"/>
                </a:solidFill>
                <a:effectLst/>
                <a:uLnTx/>
                <a:uFillTx/>
                <a:latin typeface="Arial"/>
                <a:ea typeface="+mn-ea"/>
                <a:cs typeface="Arial"/>
              </a:rPr>
              <a:t> </a:t>
            </a:r>
            <a:r>
              <a:rPr kumimoji="0" sz="2200" b="1" i="0" u="none" strike="noStrike" kern="1200" cap="none" spc="0" normalizeH="0" baseline="0" noProof="0" dirty="0">
                <a:ln>
                  <a:noFill/>
                </a:ln>
                <a:solidFill>
                  <a:srgbClr val="3F5779"/>
                </a:solidFill>
                <a:effectLst/>
                <a:uLnTx/>
                <a:uFillTx/>
                <a:latin typeface="Arial"/>
                <a:ea typeface="+mn-ea"/>
                <a:cs typeface="Arial"/>
              </a:rPr>
              <a:t>AND</a:t>
            </a:r>
            <a:r>
              <a:rPr kumimoji="0" sz="2200" b="1" i="0" u="none" strike="noStrike" kern="1200" cap="none" spc="-6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GOVERNANCE </a:t>
            </a:r>
            <a:r>
              <a:rPr kumimoji="0" sz="2200" b="1" i="0" u="none" strike="noStrike" kern="1200" cap="none" spc="-35" normalizeH="0" baseline="0" noProof="0" dirty="0">
                <a:ln>
                  <a:noFill/>
                </a:ln>
                <a:solidFill>
                  <a:srgbClr val="3F5779"/>
                </a:solidFill>
                <a:effectLst/>
                <a:uLnTx/>
                <a:uFillTx/>
                <a:latin typeface="Arial"/>
                <a:ea typeface="+mn-ea"/>
                <a:cs typeface="Arial"/>
              </a:rPr>
              <a:t>GUIDANCE,</a:t>
            </a:r>
            <a:r>
              <a:rPr kumimoji="0" sz="2200" b="1" i="0" u="none" strike="noStrike" kern="1200" cap="none" spc="-95"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ALIGNING</a:t>
            </a:r>
            <a:r>
              <a:rPr kumimoji="0" sz="2200" b="1" i="0" u="none" strike="noStrike" kern="1200" cap="none" spc="-90"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INSTITUTIONAL </a:t>
            </a:r>
            <a:r>
              <a:rPr kumimoji="0" sz="2200" b="1" i="0" u="none" strike="noStrike" kern="1200" cap="none" spc="-135" normalizeH="0" baseline="0" noProof="0" dirty="0">
                <a:ln>
                  <a:noFill/>
                </a:ln>
                <a:solidFill>
                  <a:srgbClr val="3F5779"/>
                </a:solidFill>
                <a:effectLst/>
                <a:uLnTx/>
                <a:uFillTx/>
                <a:latin typeface="Arial"/>
                <a:ea typeface="+mn-ea"/>
                <a:cs typeface="Arial"/>
              </a:rPr>
              <a:t>STRATEGIES</a:t>
            </a:r>
            <a:r>
              <a:rPr kumimoji="0" sz="2200" b="1" i="0" u="none" strike="noStrike" kern="1200" cap="none" spc="-125" normalizeH="0" baseline="0" noProof="0" dirty="0">
                <a:ln>
                  <a:noFill/>
                </a:ln>
                <a:solidFill>
                  <a:srgbClr val="3F5779"/>
                </a:solidFill>
                <a:effectLst/>
                <a:uLnTx/>
                <a:uFillTx/>
                <a:latin typeface="Arial"/>
                <a:ea typeface="+mn-ea"/>
                <a:cs typeface="Arial"/>
              </a:rPr>
              <a:t> </a:t>
            </a:r>
            <a:r>
              <a:rPr kumimoji="0" sz="2200" b="1" i="0" u="none" strike="noStrike" kern="1200" cap="none" spc="100" normalizeH="0" baseline="0" noProof="0" dirty="0">
                <a:ln>
                  <a:noFill/>
                </a:ln>
                <a:solidFill>
                  <a:srgbClr val="3F5779"/>
                </a:solidFill>
                <a:effectLst/>
                <a:uLnTx/>
                <a:uFillTx/>
                <a:latin typeface="Arial"/>
                <a:ea typeface="+mn-ea"/>
                <a:cs typeface="Arial"/>
              </a:rPr>
              <a:t>WITH</a:t>
            </a:r>
            <a:r>
              <a:rPr kumimoji="0" sz="2200" b="1" i="0" u="none" strike="noStrike" kern="1200" cap="none" spc="-120" normalizeH="0" baseline="0" noProof="0" dirty="0">
                <a:ln>
                  <a:noFill/>
                </a:ln>
                <a:solidFill>
                  <a:srgbClr val="3F5779"/>
                </a:solidFill>
                <a:effectLst/>
                <a:uLnTx/>
                <a:uFillTx/>
                <a:latin typeface="Arial"/>
                <a:ea typeface="+mn-ea"/>
                <a:cs typeface="Arial"/>
              </a:rPr>
              <a:t> </a:t>
            </a:r>
            <a:r>
              <a:rPr kumimoji="0" sz="2200" b="1" i="0" u="none" strike="noStrike" kern="1200" cap="none" spc="65" normalizeH="0" baseline="0" noProof="0" dirty="0">
                <a:ln>
                  <a:noFill/>
                </a:ln>
                <a:solidFill>
                  <a:srgbClr val="3F5779"/>
                </a:solidFill>
                <a:effectLst/>
                <a:uLnTx/>
                <a:uFillTx/>
                <a:latin typeface="Arial"/>
                <a:ea typeface="+mn-ea"/>
                <a:cs typeface="Arial"/>
              </a:rPr>
              <a:t>COMMUNITY</a:t>
            </a:r>
            <a:r>
              <a:rPr kumimoji="0" sz="2200" b="1" i="0" u="none" strike="noStrike" kern="1200" cap="none" spc="-120" normalizeH="0" baseline="0" noProof="0" dirty="0">
                <a:ln>
                  <a:noFill/>
                </a:ln>
                <a:solidFill>
                  <a:srgbClr val="3F5779"/>
                </a:solidFill>
                <a:effectLst/>
                <a:uLnTx/>
                <a:uFillTx/>
                <a:latin typeface="Arial"/>
                <a:ea typeface="+mn-ea"/>
                <a:cs typeface="Arial"/>
              </a:rPr>
              <a:t> </a:t>
            </a:r>
            <a:r>
              <a:rPr kumimoji="0" sz="2200" b="1" i="0" u="none" strike="noStrike" kern="1200" cap="none" spc="-25" normalizeH="0" baseline="0" noProof="0" dirty="0">
                <a:ln>
                  <a:noFill/>
                </a:ln>
                <a:solidFill>
                  <a:srgbClr val="3F5779"/>
                </a:solidFill>
                <a:effectLst/>
                <a:uLnTx/>
                <a:uFillTx/>
                <a:latin typeface="Arial"/>
                <a:ea typeface="+mn-ea"/>
                <a:cs typeface="Arial"/>
              </a:rPr>
              <a:t>AND </a:t>
            </a:r>
            <a:r>
              <a:rPr kumimoji="0" sz="2200" b="1" i="0" u="none" strike="noStrike" kern="1200" cap="none" spc="-55" normalizeH="0" baseline="0" noProof="0" dirty="0">
                <a:ln>
                  <a:noFill/>
                </a:ln>
                <a:solidFill>
                  <a:srgbClr val="3F5779"/>
                </a:solidFill>
                <a:effectLst/>
                <a:uLnTx/>
                <a:uFillTx/>
                <a:latin typeface="Arial"/>
                <a:ea typeface="+mn-ea"/>
                <a:cs typeface="Arial"/>
              </a:rPr>
              <a:t>WORKFORCE</a:t>
            </a:r>
            <a:r>
              <a:rPr kumimoji="0" sz="2200" b="1" i="0" u="none" strike="noStrike" kern="1200" cap="none" spc="-70" normalizeH="0" baseline="0" noProof="0" dirty="0">
                <a:ln>
                  <a:noFill/>
                </a:ln>
                <a:solidFill>
                  <a:srgbClr val="3F5779"/>
                </a:solidFill>
                <a:effectLst/>
                <a:uLnTx/>
                <a:uFillTx/>
                <a:latin typeface="Arial"/>
                <a:ea typeface="+mn-ea"/>
                <a:cs typeface="Arial"/>
              </a:rPr>
              <a:t> </a:t>
            </a:r>
            <a:r>
              <a:rPr kumimoji="0" sz="2200" b="1" i="0" u="none" strike="noStrike" kern="1200" cap="none" spc="-10" normalizeH="0" baseline="0" noProof="0" dirty="0">
                <a:ln>
                  <a:noFill/>
                </a:ln>
                <a:solidFill>
                  <a:srgbClr val="3F5779"/>
                </a:solidFill>
                <a:effectLst/>
                <a:uLnTx/>
                <a:uFillTx/>
                <a:latin typeface="Arial"/>
                <a:ea typeface="+mn-ea"/>
                <a:cs typeface="Arial"/>
              </a:rPr>
              <a:t>DEMANDS.</a:t>
            </a:r>
            <a:endParaRPr kumimoji="0" sz="2200" b="0" i="0" u="none" strike="noStrike" kern="1200" cap="none" spc="0" normalizeH="0" baseline="0" noProof="0" dirty="0">
              <a:ln>
                <a:noFill/>
              </a:ln>
              <a:solidFill>
                <a:srgbClr val="3F5779"/>
              </a:solidFill>
              <a:effectLst/>
              <a:uLnTx/>
              <a:uFillTx/>
              <a:latin typeface="Arial"/>
              <a:ea typeface="+mn-ea"/>
              <a:cs typeface="Arial"/>
            </a:endParaRPr>
          </a:p>
        </p:txBody>
      </p:sp>
      <p:grpSp>
        <p:nvGrpSpPr>
          <p:cNvPr id="11" name="object 11"/>
          <p:cNvGrpSpPr/>
          <p:nvPr/>
        </p:nvGrpSpPr>
        <p:grpSpPr>
          <a:xfrm>
            <a:off x="912986" y="1134617"/>
            <a:ext cx="3772535" cy="3673475"/>
            <a:chOff x="912986" y="1134617"/>
            <a:chExt cx="3772535" cy="3673475"/>
          </a:xfrm>
        </p:grpSpPr>
        <p:pic>
          <p:nvPicPr>
            <p:cNvPr id="12" name="object 12"/>
            <p:cNvPicPr/>
            <p:nvPr/>
          </p:nvPicPr>
          <p:blipFill>
            <a:blip r:embed="rId4" cstate="print"/>
            <a:stretch>
              <a:fillRect/>
            </a:stretch>
          </p:blipFill>
          <p:spPr>
            <a:xfrm>
              <a:off x="912986" y="1134617"/>
              <a:ext cx="165332" cy="139128"/>
            </a:xfrm>
            <a:prstGeom prst="rect">
              <a:avLst/>
            </a:prstGeom>
          </p:spPr>
        </p:pic>
        <p:pic>
          <p:nvPicPr>
            <p:cNvPr id="13" name="object 13"/>
            <p:cNvPicPr/>
            <p:nvPr/>
          </p:nvPicPr>
          <p:blipFill>
            <a:blip r:embed="rId5" cstate="print"/>
            <a:stretch>
              <a:fillRect/>
            </a:stretch>
          </p:blipFill>
          <p:spPr>
            <a:xfrm>
              <a:off x="4519447" y="4668938"/>
              <a:ext cx="165735" cy="139115"/>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1030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pic>
        <p:nvPicPr>
          <p:cNvPr id="3" name="object 3"/>
          <p:cNvPicPr/>
          <p:nvPr/>
        </p:nvPicPr>
        <p:blipFill>
          <a:blip r:embed="rId2" cstate="print"/>
          <a:stretch>
            <a:fillRect/>
          </a:stretch>
        </p:blipFill>
        <p:spPr>
          <a:xfrm>
            <a:off x="8905875" y="95249"/>
            <a:ext cx="3190875" cy="6667500"/>
          </a:xfrm>
          <a:prstGeom prst="rect">
            <a:avLst/>
          </a:prstGeom>
        </p:spPr>
      </p:pic>
      <p:sp>
        <p:nvSpPr>
          <p:cNvPr id="4" name="object 4"/>
          <p:cNvSpPr txBox="1"/>
          <p:nvPr/>
        </p:nvSpPr>
        <p:spPr>
          <a:xfrm>
            <a:off x="519807" y="528015"/>
            <a:ext cx="7862570" cy="5786120"/>
          </a:xfrm>
          <a:prstGeom prst="rect">
            <a:avLst/>
          </a:prstGeom>
        </p:spPr>
        <p:txBody>
          <a:bodyPr vert="horz" wrap="square" lIns="0" tIns="65405" rIns="0" bIns="0" rtlCol="0">
            <a:spAutoFit/>
          </a:bodyPr>
          <a:lstStyle/>
          <a:p>
            <a:pPr marL="635" marR="0" lvl="0" indent="0" algn="ctr" defTabSz="914400" rtl="0" eaLnBrk="1" fontAlgn="auto" latinLnBrk="0" hangingPunct="1">
              <a:lnSpc>
                <a:spcPct val="100000"/>
              </a:lnSpc>
              <a:spcBef>
                <a:spcPts val="515"/>
              </a:spcBef>
              <a:spcAft>
                <a:spcPts val="0"/>
              </a:spcAft>
              <a:buClrTx/>
              <a:buSzTx/>
              <a:buFontTx/>
              <a:buNone/>
              <a:tabLst/>
              <a:defRPr/>
            </a:pPr>
            <a:r>
              <a:rPr kumimoji="0" sz="1250" b="0" i="0" u="none" strike="noStrike" kern="1200" cap="none" spc="0" normalizeH="0" baseline="0" noProof="0" dirty="0">
                <a:ln>
                  <a:noFill/>
                </a:ln>
                <a:solidFill>
                  <a:srgbClr val="FFFFFF"/>
                </a:solidFill>
                <a:effectLst/>
                <a:uLnTx/>
                <a:uFillTx/>
                <a:latin typeface="Arial"/>
                <a:ea typeface="+mn-ea"/>
                <a:cs typeface="Arial"/>
              </a:rPr>
              <a:t>THE</a:t>
            </a:r>
            <a:r>
              <a:rPr kumimoji="0" sz="1250" b="0" i="0" u="none" strike="noStrike" kern="1200" cap="none" spc="-20" normalizeH="0" baseline="0" noProof="0" dirty="0">
                <a:ln>
                  <a:noFill/>
                </a:ln>
                <a:solidFill>
                  <a:srgbClr val="FFFFFF"/>
                </a:solidFill>
                <a:effectLst/>
                <a:uLnTx/>
                <a:uFillTx/>
                <a:latin typeface="Arial"/>
                <a:ea typeface="+mn-ea"/>
                <a:cs typeface="Arial"/>
              </a:rPr>
              <a:t> </a:t>
            </a:r>
            <a:r>
              <a:rPr kumimoji="0" sz="1250" b="0" i="0" u="none" strike="noStrike" kern="1200" cap="none" spc="0" normalizeH="0" baseline="0" noProof="0" dirty="0">
                <a:ln>
                  <a:noFill/>
                </a:ln>
                <a:solidFill>
                  <a:srgbClr val="FFFFFF"/>
                </a:solidFill>
                <a:effectLst/>
                <a:uLnTx/>
                <a:uFillTx/>
                <a:latin typeface="Arial"/>
                <a:ea typeface="+mn-ea"/>
                <a:cs typeface="Arial"/>
              </a:rPr>
              <a:t>BOARD</a:t>
            </a:r>
            <a:r>
              <a:rPr kumimoji="0" sz="1250" b="0" i="0" u="none" strike="noStrike" kern="1200" cap="none" spc="-20" normalizeH="0" baseline="0" noProof="0" dirty="0">
                <a:ln>
                  <a:noFill/>
                </a:ln>
                <a:solidFill>
                  <a:srgbClr val="FFFFFF"/>
                </a:solidFill>
                <a:effectLst/>
                <a:uLnTx/>
                <a:uFillTx/>
                <a:latin typeface="Arial"/>
                <a:ea typeface="+mn-ea"/>
                <a:cs typeface="Arial"/>
              </a:rPr>
              <a:t> </a:t>
            </a:r>
            <a:r>
              <a:rPr kumimoji="0" sz="1250" b="0" i="0" u="none" strike="noStrike" kern="1200" cap="none" spc="65" normalizeH="0" baseline="0" noProof="0" dirty="0">
                <a:ln>
                  <a:noFill/>
                </a:ln>
                <a:solidFill>
                  <a:srgbClr val="FFFFFF"/>
                </a:solidFill>
                <a:effectLst/>
                <a:uLnTx/>
                <a:uFillTx/>
                <a:latin typeface="Arial"/>
                <a:ea typeface="+mn-ea"/>
                <a:cs typeface="Arial"/>
              </a:rPr>
              <a:t>AND</a:t>
            </a:r>
            <a:r>
              <a:rPr kumimoji="0" sz="1250" b="0" i="0" u="none" strike="noStrike" kern="1200" cap="none" spc="-15" normalizeH="0" baseline="0" noProof="0" dirty="0">
                <a:ln>
                  <a:noFill/>
                </a:ln>
                <a:solidFill>
                  <a:srgbClr val="FFFFFF"/>
                </a:solidFill>
                <a:effectLst/>
                <a:uLnTx/>
                <a:uFillTx/>
                <a:latin typeface="Arial"/>
                <a:ea typeface="+mn-ea"/>
                <a:cs typeface="Arial"/>
              </a:rPr>
              <a:t> </a:t>
            </a:r>
            <a:r>
              <a:rPr kumimoji="0" sz="1250" b="0" i="0" u="none" strike="noStrike" kern="1200" cap="none" spc="-10" normalizeH="0" baseline="0" noProof="0" dirty="0">
                <a:ln>
                  <a:noFill/>
                </a:ln>
                <a:solidFill>
                  <a:srgbClr val="FFFFFF"/>
                </a:solidFill>
                <a:effectLst/>
                <a:uLnTx/>
                <a:uFillTx/>
                <a:latin typeface="Arial"/>
                <a:ea typeface="+mn-ea"/>
                <a:cs typeface="Arial"/>
              </a:rPr>
              <a:t>CEO</a:t>
            </a:r>
            <a:r>
              <a:rPr kumimoji="0" sz="1250" b="0" i="0" u="none" strike="noStrike" kern="1200" cap="none" spc="-20" normalizeH="0" baseline="0" noProof="0" dirty="0">
                <a:ln>
                  <a:noFill/>
                </a:ln>
                <a:solidFill>
                  <a:srgbClr val="FFFFFF"/>
                </a:solidFill>
                <a:effectLst/>
                <a:uLnTx/>
                <a:uFillTx/>
                <a:latin typeface="Arial"/>
                <a:ea typeface="+mn-ea"/>
                <a:cs typeface="Arial"/>
              </a:rPr>
              <a:t> </a:t>
            </a:r>
            <a:r>
              <a:rPr kumimoji="0" sz="1250" b="0" i="0" u="none" strike="noStrike" kern="1200" cap="none" spc="-10" normalizeH="0" baseline="0" noProof="0" dirty="0">
                <a:ln>
                  <a:noFill/>
                </a:ln>
                <a:solidFill>
                  <a:srgbClr val="FFFFFF"/>
                </a:solidFill>
                <a:effectLst/>
                <a:uLnTx/>
                <a:uFillTx/>
                <a:latin typeface="Arial"/>
                <a:ea typeface="+mn-ea"/>
                <a:cs typeface="Arial"/>
              </a:rPr>
              <a:t>PARTNERSHIP</a:t>
            </a:r>
            <a:endParaRPr kumimoji="0" sz="12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ctr" defTabSz="914400" rtl="0" eaLnBrk="1" fontAlgn="auto" latinLnBrk="0" hangingPunct="1">
              <a:lnSpc>
                <a:spcPct val="91400"/>
              </a:lnSpc>
              <a:spcBef>
                <a:spcPts val="1305"/>
              </a:spcBef>
              <a:spcAft>
                <a:spcPts val="0"/>
              </a:spcAft>
              <a:buClrTx/>
              <a:buSzTx/>
              <a:buFontTx/>
              <a:buNone/>
              <a:tabLst/>
              <a:defRPr/>
            </a:pPr>
            <a:r>
              <a:rPr kumimoji="0" sz="3200" b="1" i="0" u="none" strike="noStrike" kern="1200" cap="none" spc="-80" normalizeH="0" baseline="0" noProof="0" dirty="0">
                <a:ln>
                  <a:noFill/>
                </a:ln>
                <a:solidFill>
                  <a:srgbClr val="FFFFFF"/>
                </a:solidFill>
                <a:effectLst/>
                <a:uLnTx/>
                <a:uFillTx/>
                <a:latin typeface="Arial"/>
                <a:ea typeface="+mn-ea"/>
                <a:cs typeface="Arial"/>
              </a:rPr>
              <a:t>THE</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70" normalizeH="0" baseline="0" noProof="0" dirty="0">
                <a:ln>
                  <a:noFill/>
                </a:ln>
                <a:solidFill>
                  <a:srgbClr val="FFFFFF"/>
                </a:solidFill>
                <a:effectLst/>
                <a:uLnTx/>
                <a:uFillTx/>
                <a:latin typeface="Arial"/>
                <a:ea typeface="+mn-ea"/>
                <a:cs typeface="Arial"/>
              </a:rPr>
              <a:t>BOARD</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35" normalizeH="0" baseline="0" noProof="0" dirty="0">
                <a:ln>
                  <a:noFill/>
                </a:ln>
                <a:solidFill>
                  <a:srgbClr val="FFFFFF"/>
                </a:solidFill>
                <a:effectLst/>
                <a:uLnTx/>
                <a:uFillTx/>
                <a:latin typeface="Arial"/>
                <a:ea typeface="+mn-ea"/>
                <a:cs typeface="Arial"/>
              </a:rPr>
              <a:t>OF</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220" normalizeH="0" baseline="0" noProof="0" dirty="0">
                <a:ln>
                  <a:noFill/>
                </a:ln>
                <a:solidFill>
                  <a:srgbClr val="FFFFFF"/>
                </a:solidFill>
                <a:effectLst/>
                <a:uLnTx/>
                <a:uFillTx/>
                <a:latin typeface="Arial"/>
                <a:ea typeface="+mn-ea"/>
                <a:cs typeface="Arial"/>
              </a:rPr>
              <a:t>TRUSTEES</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55" normalizeH="0" baseline="0" noProof="0" dirty="0">
                <a:ln>
                  <a:noFill/>
                </a:ln>
                <a:solidFill>
                  <a:srgbClr val="FFFFFF"/>
                </a:solidFill>
                <a:effectLst/>
                <a:uLnTx/>
                <a:uFillTx/>
                <a:latin typeface="Arial"/>
                <a:ea typeface="+mn-ea"/>
                <a:cs typeface="Arial"/>
              </a:rPr>
              <a:t>AND</a:t>
            </a:r>
            <a:r>
              <a:rPr kumimoji="0" sz="3200" b="1" i="0" u="none" strike="noStrike" kern="1200" cap="none" spc="-185" normalizeH="0" baseline="0" noProof="0" dirty="0">
                <a:ln>
                  <a:noFill/>
                </a:ln>
                <a:solidFill>
                  <a:srgbClr val="FFFFFF"/>
                </a:solidFill>
                <a:effectLst/>
                <a:uLnTx/>
                <a:uFillTx/>
                <a:latin typeface="Arial"/>
                <a:ea typeface="+mn-ea"/>
                <a:cs typeface="Arial"/>
              </a:rPr>
              <a:t> </a:t>
            </a:r>
            <a:r>
              <a:rPr kumimoji="0" sz="3200" b="1" i="0" u="none" strike="noStrike" kern="1200" cap="none" spc="-80" normalizeH="0" baseline="0" noProof="0" dirty="0">
                <a:ln>
                  <a:noFill/>
                </a:ln>
                <a:solidFill>
                  <a:srgbClr val="FFFFFF"/>
                </a:solidFill>
                <a:effectLst/>
                <a:uLnTx/>
                <a:uFillTx/>
                <a:latin typeface="Arial"/>
                <a:ea typeface="+mn-ea"/>
                <a:cs typeface="Arial"/>
              </a:rPr>
              <a:t>THE</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25" normalizeH="0" baseline="0" noProof="0" dirty="0">
                <a:ln>
                  <a:noFill/>
                </a:ln>
                <a:solidFill>
                  <a:srgbClr val="FFFFFF"/>
                </a:solidFill>
                <a:effectLst/>
                <a:uLnTx/>
                <a:uFillTx/>
                <a:latin typeface="Arial"/>
                <a:ea typeface="+mn-ea"/>
                <a:cs typeface="Arial"/>
              </a:rPr>
              <a:t>CEO </a:t>
            </a:r>
            <a:r>
              <a:rPr kumimoji="0" sz="3200" b="1" i="0" u="none" strike="noStrike" kern="1200" cap="none" spc="-35" normalizeH="0" baseline="0" noProof="0" dirty="0">
                <a:ln>
                  <a:noFill/>
                </a:ln>
                <a:solidFill>
                  <a:srgbClr val="FFFFFF"/>
                </a:solidFill>
                <a:effectLst/>
                <a:uLnTx/>
                <a:uFillTx/>
                <a:latin typeface="Arial"/>
                <a:ea typeface="+mn-ea"/>
                <a:cs typeface="Arial"/>
              </a:rPr>
              <a:t>OF</a:t>
            </a:r>
            <a:r>
              <a:rPr kumimoji="0" sz="3200" b="1" i="0" u="none" strike="noStrike" kern="1200" cap="none" spc="-195" normalizeH="0" baseline="0" noProof="0" dirty="0">
                <a:ln>
                  <a:noFill/>
                </a:ln>
                <a:solidFill>
                  <a:srgbClr val="FFFFFF"/>
                </a:solidFill>
                <a:effectLst/>
                <a:uLnTx/>
                <a:uFillTx/>
                <a:latin typeface="Arial"/>
                <a:ea typeface="+mn-ea"/>
                <a:cs typeface="Arial"/>
              </a:rPr>
              <a:t> </a:t>
            </a:r>
            <a:r>
              <a:rPr kumimoji="0" sz="3200" b="1" i="0" u="none" strike="noStrike" kern="1200" cap="none" spc="-55" normalizeH="0" baseline="0" noProof="0" dirty="0">
                <a:ln>
                  <a:noFill/>
                </a:ln>
                <a:solidFill>
                  <a:srgbClr val="FFFFFF"/>
                </a:solidFill>
                <a:effectLst/>
                <a:uLnTx/>
                <a:uFillTx/>
                <a:latin typeface="Arial"/>
                <a:ea typeface="+mn-ea"/>
                <a:cs typeface="Arial"/>
              </a:rPr>
              <a:t>A</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90" normalizeH="0" baseline="0" noProof="0" dirty="0">
                <a:ln>
                  <a:noFill/>
                </a:ln>
                <a:solidFill>
                  <a:srgbClr val="FFFFFF"/>
                </a:solidFill>
                <a:effectLst/>
                <a:uLnTx/>
                <a:uFillTx/>
                <a:latin typeface="Arial"/>
                <a:ea typeface="+mn-ea"/>
                <a:cs typeface="Arial"/>
              </a:rPr>
              <a:t>COMMUNITY</a:t>
            </a:r>
            <a:r>
              <a:rPr kumimoji="0" sz="3200" b="1" i="0" u="none" strike="noStrike" kern="1200" cap="none" spc="-190" normalizeH="0" baseline="0" noProof="0" dirty="0">
                <a:ln>
                  <a:noFill/>
                </a:ln>
                <a:solidFill>
                  <a:srgbClr val="FFFFFF"/>
                </a:solidFill>
                <a:effectLst/>
                <a:uLnTx/>
                <a:uFillTx/>
                <a:latin typeface="Arial"/>
                <a:ea typeface="+mn-ea"/>
                <a:cs typeface="Arial"/>
              </a:rPr>
              <a:t> </a:t>
            </a:r>
            <a:r>
              <a:rPr kumimoji="0" sz="3200" b="1" i="0" u="none" strike="noStrike" kern="1200" cap="none" spc="-195" normalizeH="0" baseline="0" noProof="0" dirty="0">
                <a:ln>
                  <a:noFill/>
                </a:ln>
                <a:solidFill>
                  <a:srgbClr val="FFFFFF"/>
                </a:solidFill>
                <a:effectLst/>
                <a:uLnTx/>
                <a:uFillTx/>
                <a:latin typeface="Arial"/>
                <a:ea typeface="+mn-ea"/>
                <a:cs typeface="Arial"/>
              </a:rPr>
              <a:t>COLLEGE </a:t>
            </a:r>
            <a:r>
              <a:rPr kumimoji="0" sz="3200" b="1" i="0" u="none" strike="noStrike" kern="1200" cap="none" spc="-20" normalizeH="0" baseline="0" noProof="0" dirty="0">
                <a:ln>
                  <a:noFill/>
                </a:ln>
                <a:solidFill>
                  <a:srgbClr val="FFFFFF"/>
                </a:solidFill>
                <a:effectLst/>
                <a:uLnTx/>
                <a:uFillTx/>
                <a:latin typeface="Arial"/>
                <a:ea typeface="+mn-ea"/>
                <a:cs typeface="Arial"/>
              </a:rPr>
              <a:t>MUST </a:t>
            </a:r>
            <a:r>
              <a:rPr kumimoji="0" sz="3200" b="1" i="0" u="none" strike="noStrike" kern="1200" cap="none" spc="0" normalizeH="0" baseline="0" noProof="0" dirty="0">
                <a:ln>
                  <a:noFill/>
                </a:ln>
                <a:solidFill>
                  <a:srgbClr val="FFFFFF"/>
                </a:solidFill>
                <a:effectLst/>
                <a:uLnTx/>
                <a:uFillTx/>
                <a:latin typeface="Arial"/>
                <a:ea typeface="+mn-ea"/>
                <a:cs typeface="Arial"/>
              </a:rPr>
              <a:t>WORK</a:t>
            </a:r>
            <a:r>
              <a:rPr kumimoji="0" sz="3200" b="1" i="0" u="none" strike="noStrike" kern="1200" cap="none" spc="-160" normalizeH="0" baseline="0" noProof="0" dirty="0">
                <a:ln>
                  <a:noFill/>
                </a:ln>
                <a:solidFill>
                  <a:srgbClr val="FFFFFF"/>
                </a:solidFill>
                <a:effectLst/>
                <a:uLnTx/>
                <a:uFillTx/>
                <a:latin typeface="Arial"/>
                <a:ea typeface="+mn-ea"/>
                <a:cs typeface="Arial"/>
              </a:rPr>
              <a:t> </a:t>
            </a:r>
            <a:r>
              <a:rPr kumimoji="0" sz="3200" b="1" i="0" u="none" strike="noStrike" kern="1200" cap="none" spc="-225" normalizeH="0" baseline="0" noProof="0" dirty="0">
                <a:ln>
                  <a:noFill/>
                </a:ln>
                <a:solidFill>
                  <a:srgbClr val="FFFFFF"/>
                </a:solidFill>
                <a:effectLst/>
                <a:uLnTx/>
                <a:uFillTx/>
                <a:latin typeface="Arial"/>
                <a:ea typeface="+mn-ea"/>
                <a:cs typeface="Arial"/>
              </a:rPr>
              <a:t>AS</a:t>
            </a:r>
            <a:r>
              <a:rPr kumimoji="0" sz="3200" b="1" i="0" u="none" strike="noStrike" kern="1200" cap="none" spc="-160" normalizeH="0" baseline="0" noProof="0" dirty="0">
                <a:ln>
                  <a:noFill/>
                </a:ln>
                <a:solidFill>
                  <a:srgbClr val="FFFFFF"/>
                </a:solidFill>
                <a:effectLst/>
                <a:uLnTx/>
                <a:uFillTx/>
                <a:latin typeface="Arial"/>
                <a:ea typeface="+mn-ea"/>
                <a:cs typeface="Arial"/>
              </a:rPr>
              <a:t> </a:t>
            </a:r>
            <a:r>
              <a:rPr kumimoji="0" sz="3200" b="1" i="0" u="none" strike="noStrike" kern="1200" cap="none" spc="-55" normalizeH="0" baseline="0" noProof="0" dirty="0">
                <a:ln>
                  <a:noFill/>
                </a:ln>
                <a:solidFill>
                  <a:srgbClr val="FFFFFF"/>
                </a:solidFill>
                <a:effectLst/>
                <a:uLnTx/>
                <a:uFillTx/>
                <a:latin typeface="Arial"/>
                <a:ea typeface="+mn-ea"/>
                <a:cs typeface="Arial"/>
              </a:rPr>
              <a:t>A</a:t>
            </a:r>
            <a:r>
              <a:rPr kumimoji="0" sz="3200" b="1" i="0" u="none" strike="noStrike" kern="1200" cap="none" spc="-160" normalizeH="0" baseline="0" noProof="0" dirty="0">
                <a:ln>
                  <a:noFill/>
                </a:ln>
                <a:solidFill>
                  <a:srgbClr val="FFFFFF"/>
                </a:solidFill>
                <a:effectLst/>
                <a:uLnTx/>
                <a:uFillTx/>
                <a:latin typeface="Arial"/>
                <a:ea typeface="+mn-ea"/>
                <a:cs typeface="Arial"/>
              </a:rPr>
              <a:t> </a:t>
            </a:r>
            <a:r>
              <a:rPr kumimoji="0" sz="3200" b="1" i="0" u="none" strike="noStrike" kern="1200" cap="none" spc="-85" normalizeH="0" baseline="0" noProof="0" dirty="0">
                <a:ln>
                  <a:noFill/>
                </a:ln>
                <a:solidFill>
                  <a:srgbClr val="913770"/>
                </a:solidFill>
                <a:effectLst/>
                <a:uLnTx/>
                <a:uFillTx/>
                <a:latin typeface="Arial"/>
                <a:ea typeface="+mn-ea"/>
                <a:cs typeface="Arial"/>
              </a:rPr>
              <a:t>COHESIVE</a:t>
            </a:r>
            <a:r>
              <a:rPr kumimoji="0" sz="3200" b="1" i="0" u="none" strike="noStrike" kern="1200" cap="none" spc="-155" normalizeH="0" baseline="0" noProof="0" dirty="0">
                <a:ln>
                  <a:noFill/>
                </a:ln>
                <a:solidFill>
                  <a:srgbClr val="913770"/>
                </a:solidFill>
                <a:effectLst/>
                <a:uLnTx/>
                <a:uFillTx/>
                <a:latin typeface="Arial"/>
                <a:ea typeface="+mn-ea"/>
                <a:cs typeface="Arial"/>
              </a:rPr>
              <a:t> </a:t>
            </a:r>
            <a:r>
              <a:rPr kumimoji="0" sz="3200" b="1" i="0" u="none" strike="noStrike" kern="1200" cap="none" spc="-10" normalizeH="0" baseline="0" noProof="0" dirty="0">
                <a:ln>
                  <a:noFill/>
                </a:ln>
                <a:solidFill>
                  <a:srgbClr val="913770"/>
                </a:solidFill>
                <a:effectLst/>
                <a:uLnTx/>
                <a:uFillTx/>
                <a:latin typeface="Arial"/>
                <a:ea typeface="+mn-ea"/>
                <a:cs typeface="Arial"/>
              </a:rPr>
              <a:t>TEAM</a:t>
            </a:r>
            <a:r>
              <a:rPr kumimoji="0" sz="3200" b="1" i="0" u="none" strike="noStrike" kern="1200" cap="none" spc="-10" normalizeH="0" baseline="0" noProof="0" dirty="0">
                <a:ln>
                  <a:noFill/>
                </a:ln>
                <a:solidFill>
                  <a:srgbClr val="FFFFFF"/>
                </a:solidFill>
                <a:effectLst/>
                <a:uLnTx/>
                <a:uFillTx/>
                <a:latin typeface="Arial"/>
                <a:ea typeface="+mn-ea"/>
                <a:cs typeface="Arial"/>
              </a:rPr>
              <a:t>, </a:t>
            </a:r>
            <a:r>
              <a:rPr kumimoji="0" sz="3200" b="1" i="0" u="none" strike="noStrike" kern="1200" cap="none" spc="45" normalizeH="0" baseline="0" noProof="0" dirty="0">
                <a:ln>
                  <a:noFill/>
                </a:ln>
                <a:solidFill>
                  <a:srgbClr val="FFFFFF"/>
                </a:solidFill>
                <a:effectLst/>
                <a:uLnTx/>
                <a:uFillTx/>
                <a:latin typeface="Arial"/>
                <a:ea typeface="+mn-ea"/>
                <a:cs typeface="Arial"/>
              </a:rPr>
              <a:t>COMBINING</a:t>
            </a:r>
            <a:r>
              <a:rPr kumimoji="0" sz="3200" b="1" i="0" u="none" strike="noStrike" kern="1200" cap="none" spc="-180" normalizeH="0" baseline="0" noProof="0" dirty="0">
                <a:ln>
                  <a:noFill/>
                </a:ln>
                <a:solidFill>
                  <a:srgbClr val="FFFFFF"/>
                </a:solidFill>
                <a:effectLst/>
                <a:uLnTx/>
                <a:uFillTx/>
                <a:latin typeface="Arial"/>
                <a:ea typeface="+mn-ea"/>
                <a:cs typeface="Arial"/>
              </a:rPr>
              <a:t> </a:t>
            </a:r>
            <a:r>
              <a:rPr kumimoji="0" sz="3200" b="1" i="0" u="none" strike="noStrike" kern="1200" cap="none" spc="-80" normalizeH="0" baseline="0" noProof="0" dirty="0">
                <a:ln>
                  <a:noFill/>
                </a:ln>
                <a:solidFill>
                  <a:srgbClr val="FFFFFF"/>
                </a:solidFill>
                <a:effectLst/>
                <a:uLnTx/>
                <a:uFillTx/>
                <a:latin typeface="Arial"/>
                <a:ea typeface="+mn-ea"/>
                <a:cs typeface="Arial"/>
              </a:rPr>
              <a:t>THE</a:t>
            </a:r>
            <a:r>
              <a:rPr kumimoji="0" sz="3200" b="1" i="0" u="none" strike="noStrike" kern="1200" cap="none" spc="-180" normalizeH="0" baseline="0" noProof="0" dirty="0">
                <a:ln>
                  <a:noFill/>
                </a:ln>
                <a:solidFill>
                  <a:srgbClr val="FFFFFF"/>
                </a:solidFill>
                <a:effectLst/>
                <a:uLnTx/>
                <a:uFillTx/>
                <a:latin typeface="Arial"/>
                <a:ea typeface="+mn-ea"/>
                <a:cs typeface="Arial"/>
              </a:rPr>
              <a:t> </a:t>
            </a:r>
            <a:r>
              <a:rPr kumimoji="0" sz="3200" b="1" i="0" u="none" strike="noStrike" kern="1200" cap="none" spc="-140" normalizeH="0" baseline="0" noProof="0" dirty="0">
                <a:ln>
                  <a:noFill/>
                </a:ln>
                <a:solidFill>
                  <a:srgbClr val="FFFFFF"/>
                </a:solidFill>
                <a:effectLst/>
                <a:uLnTx/>
                <a:uFillTx/>
                <a:latin typeface="Arial"/>
                <a:ea typeface="+mn-ea"/>
                <a:cs typeface="Arial"/>
              </a:rPr>
              <a:t>BOARD’S</a:t>
            </a:r>
            <a:r>
              <a:rPr kumimoji="0" sz="3200" b="1" i="0" u="none" strike="noStrike" kern="1200" cap="none" spc="-180" normalizeH="0" baseline="0" noProof="0" dirty="0">
                <a:ln>
                  <a:noFill/>
                </a:ln>
                <a:solidFill>
                  <a:srgbClr val="FFFFFF"/>
                </a:solidFill>
                <a:effectLst/>
                <a:uLnTx/>
                <a:uFillTx/>
                <a:latin typeface="Arial"/>
                <a:ea typeface="+mn-ea"/>
                <a:cs typeface="Arial"/>
              </a:rPr>
              <a:t> </a:t>
            </a:r>
            <a:r>
              <a:rPr kumimoji="0" sz="3200" b="1" i="0" u="none" strike="noStrike" kern="1200" cap="none" spc="-10" normalizeH="0" baseline="0" noProof="0" dirty="0">
                <a:ln>
                  <a:noFill/>
                </a:ln>
                <a:solidFill>
                  <a:srgbClr val="FFFFFF"/>
                </a:solidFill>
                <a:effectLst/>
                <a:uLnTx/>
                <a:uFillTx/>
                <a:latin typeface="Arial"/>
                <a:ea typeface="+mn-ea"/>
                <a:cs typeface="Arial"/>
              </a:rPr>
              <a:t>STRATEGIC DIRECTION</a:t>
            </a:r>
            <a:r>
              <a:rPr kumimoji="0" sz="3200" b="1" i="0" u="none" strike="noStrike" kern="1200" cap="none" spc="-204" normalizeH="0" baseline="0" noProof="0" dirty="0">
                <a:ln>
                  <a:noFill/>
                </a:ln>
                <a:solidFill>
                  <a:srgbClr val="FFFFFF"/>
                </a:solidFill>
                <a:effectLst/>
                <a:uLnTx/>
                <a:uFillTx/>
                <a:latin typeface="Arial"/>
                <a:ea typeface="+mn-ea"/>
                <a:cs typeface="Arial"/>
              </a:rPr>
              <a:t> </a:t>
            </a:r>
            <a:r>
              <a:rPr kumimoji="0" sz="3200" b="1" i="0" u="none" strike="noStrike" kern="1200" cap="none" spc="135" normalizeH="0" baseline="0" noProof="0" dirty="0">
                <a:ln>
                  <a:noFill/>
                </a:ln>
                <a:solidFill>
                  <a:srgbClr val="FFFFFF"/>
                </a:solidFill>
                <a:effectLst/>
                <a:uLnTx/>
                <a:uFillTx/>
                <a:latin typeface="Arial"/>
                <a:ea typeface="+mn-ea"/>
                <a:cs typeface="Arial"/>
              </a:rPr>
              <a:t>WITH</a:t>
            </a:r>
            <a:r>
              <a:rPr kumimoji="0" sz="3200" b="1" i="0" u="none" strike="noStrike" kern="1200" cap="none" spc="-204" normalizeH="0" baseline="0" noProof="0" dirty="0">
                <a:ln>
                  <a:noFill/>
                </a:ln>
                <a:solidFill>
                  <a:srgbClr val="FFFFFF"/>
                </a:solidFill>
                <a:effectLst/>
                <a:uLnTx/>
                <a:uFillTx/>
                <a:latin typeface="Arial"/>
                <a:ea typeface="+mn-ea"/>
                <a:cs typeface="Arial"/>
              </a:rPr>
              <a:t> </a:t>
            </a:r>
            <a:r>
              <a:rPr kumimoji="0" sz="3200" b="1" i="0" u="none" strike="noStrike" kern="1200" cap="none" spc="-80" normalizeH="0" baseline="0" noProof="0" dirty="0">
                <a:ln>
                  <a:noFill/>
                </a:ln>
                <a:solidFill>
                  <a:srgbClr val="FFFFFF"/>
                </a:solidFill>
                <a:effectLst/>
                <a:uLnTx/>
                <a:uFillTx/>
                <a:latin typeface="Arial"/>
                <a:ea typeface="+mn-ea"/>
                <a:cs typeface="Arial"/>
              </a:rPr>
              <a:t>THE</a:t>
            </a:r>
            <a:r>
              <a:rPr kumimoji="0" sz="3200" b="1" i="0" u="none" strike="noStrike" kern="1200" cap="none" spc="-204" normalizeH="0" baseline="0" noProof="0" dirty="0">
                <a:ln>
                  <a:noFill/>
                </a:ln>
                <a:solidFill>
                  <a:srgbClr val="FFFFFF"/>
                </a:solidFill>
                <a:effectLst/>
                <a:uLnTx/>
                <a:uFillTx/>
                <a:latin typeface="Arial"/>
                <a:ea typeface="+mn-ea"/>
                <a:cs typeface="Arial"/>
              </a:rPr>
              <a:t> </a:t>
            </a:r>
            <a:r>
              <a:rPr kumimoji="0" sz="3200" b="1" i="0" u="none" strike="noStrike" kern="1200" cap="none" spc="-10" normalizeH="0" baseline="0" noProof="0" dirty="0">
                <a:ln>
                  <a:noFill/>
                </a:ln>
                <a:solidFill>
                  <a:srgbClr val="FFFFFF"/>
                </a:solidFill>
                <a:effectLst/>
                <a:uLnTx/>
                <a:uFillTx/>
                <a:latin typeface="Arial"/>
                <a:ea typeface="+mn-ea"/>
                <a:cs typeface="Arial"/>
              </a:rPr>
              <a:t>CEO’S </a:t>
            </a:r>
            <a:r>
              <a:rPr kumimoji="0" sz="3200" b="1" i="0" u="none" strike="noStrike" kern="1200" cap="none" spc="-130" normalizeH="0" baseline="0" noProof="0" dirty="0">
                <a:ln>
                  <a:noFill/>
                </a:ln>
                <a:solidFill>
                  <a:srgbClr val="FFFFFF"/>
                </a:solidFill>
                <a:effectLst/>
                <a:uLnTx/>
                <a:uFillTx/>
                <a:latin typeface="Arial"/>
                <a:ea typeface="+mn-ea"/>
                <a:cs typeface="Arial"/>
              </a:rPr>
              <a:t>LEADERSHIP</a:t>
            </a:r>
            <a:r>
              <a:rPr kumimoji="0" sz="3200" b="1" i="0" u="none" strike="noStrike" kern="1200" cap="none" spc="-180" normalizeH="0" baseline="0" noProof="0" dirty="0">
                <a:ln>
                  <a:noFill/>
                </a:ln>
                <a:solidFill>
                  <a:srgbClr val="FFFFFF"/>
                </a:solidFill>
                <a:effectLst/>
                <a:uLnTx/>
                <a:uFillTx/>
                <a:latin typeface="Arial"/>
                <a:ea typeface="+mn-ea"/>
                <a:cs typeface="Arial"/>
              </a:rPr>
              <a:t> </a:t>
            </a:r>
            <a:r>
              <a:rPr kumimoji="0" sz="3200" b="1" i="0" u="none" strike="noStrike" kern="1200" cap="none" spc="55" normalizeH="0" baseline="0" noProof="0" dirty="0">
                <a:ln>
                  <a:noFill/>
                </a:ln>
                <a:solidFill>
                  <a:srgbClr val="FFFFFF"/>
                </a:solidFill>
                <a:effectLst/>
                <a:uLnTx/>
                <a:uFillTx/>
                <a:latin typeface="Arial"/>
                <a:ea typeface="+mn-ea"/>
                <a:cs typeface="Arial"/>
              </a:rPr>
              <a:t>AND</a:t>
            </a:r>
            <a:r>
              <a:rPr kumimoji="0" sz="3200" b="1" i="0" u="none" strike="noStrike" kern="1200" cap="none" spc="-175" normalizeH="0" baseline="0" noProof="0" dirty="0">
                <a:ln>
                  <a:noFill/>
                </a:ln>
                <a:solidFill>
                  <a:srgbClr val="FFFFFF"/>
                </a:solidFill>
                <a:effectLst/>
                <a:uLnTx/>
                <a:uFillTx/>
                <a:latin typeface="Arial"/>
                <a:ea typeface="+mn-ea"/>
                <a:cs typeface="Arial"/>
              </a:rPr>
              <a:t> </a:t>
            </a:r>
            <a:r>
              <a:rPr kumimoji="0" sz="3200" b="1" i="0" u="none" strike="noStrike" kern="1200" cap="none" spc="-10" normalizeH="0" baseline="0" noProof="0" dirty="0">
                <a:ln>
                  <a:noFill/>
                </a:ln>
                <a:solidFill>
                  <a:srgbClr val="FFFFFF"/>
                </a:solidFill>
                <a:effectLst/>
                <a:uLnTx/>
                <a:uFillTx/>
                <a:latin typeface="Arial"/>
                <a:ea typeface="+mn-ea"/>
                <a:cs typeface="Arial"/>
              </a:rPr>
              <a:t>MANAGEMENT. </a:t>
            </a:r>
            <a:r>
              <a:rPr kumimoji="0" sz="3200" b="1" i="0" u="none" strike="noStrike" kern="1200" cap="none" spc="-20" normalizeH="0" baseline="0" noProof="0" dirty="0">
                <a:ln>
                  <a:noFill/>
                </a:ln>
                <a:solidFill>
                  <a:srgbClr val="FFFFFF"/>
                </a:solidFill>
                <a:effectLst/>
                <a:uLnTx/>
                <a:uFillTx/>
                <a:latin typeface="Arial"/>
                <a:ea typeface="+mn-ea"/>
                <a:cs typeface="Arial"/>
              </a:rPr>
              <a:t>THROUGH</a:t>
            </a:r>
            <a:r>
              <a:rPr kumimoji="0" sz="3200" b="1" i="0" u="none" strike="noStrike" kern="1200" cap="none" spc="-175" normalizeH="0" baseline="0" noProof="0" dirty="0">
                <a:ln>
                  <a:noFill/>
                </a:ln>
                <a:solidFill>
                  <a:srgbClr val="FFFFFF"/>
                </a:solidFill>
                <a:effectLst/>
                <a:uLnTx/>
                <a:uFillTx/>
                <a:latin typeface="Arial"/>
                <a:ea typeface="+mn-ea"/>
                <a:cs typeface="Arial"/>
              </a:rPr>
              <a:t> </a:t>
            </a:r>
            <a:r>
              <a:rPr kumimoji="0" sz="3200" b="1" i="0" u="none" strike="noStrike" kern="1200" cap="none" spc="-200" normalizeH="0" baseline="0" noProof="0" dirty="0">
                <a:ln>
                  <a:noFill/>
                </a:ln>
                <a:solidFill>
                  <a:srgbClr val="913770"/>
                </a:solidFill>
                <a:effectLst/>
                <a:uLnTx/>
                <a:uFillTx/>
                <a:latin typeface="Arial"/>
                <a:ea typeface="+mn-ea"/>
                <a:cs typeface="Arial"/>
              </a:rPr>
              <a:t>TRUST,</a:t>
            </a:r>
            <a:r>
              <a:rPr kumimoji="0" sz="3200" b="1" i="0" u="none" strike="noStrike" kern="1200" cap="none" spc="-170" normalizeH="0" baseline="0" noProof="0" dirty="0">
                <a:ln>
                  <a:noFill/>
                </a:ln>
                <a:solidFill>
                  <a:srgbClr val="913770"/>
                </a:solidFill>
                <a:effectLst/>
                <a:uLnTx/>
                <a:uFillTx/>
                <a:latin typeface="Arial"/>
                <a:ea typeface="+mn-ea"/>
                <a:cs typeface="Arial"/>
              </a:rPr>
              <a:t> </a:t>
            </a:r>
            <a:r>
              <a:rPr kumimoji="0" sz="3200" b="1" i="0" u="none" strike="noStrike" kern="1200" cap="none" spc="-20" normalizeH="0" baseline="0" noProof="0" dirty="0">
                <a:ln>
                  <a:noFill/>
                </a:ln>
                <a:solidFill>
                  <a:srgbClr val="913770"/>
                </a:solidFill>
                <a:effectLst/>
                <a:uLnTx/>
                <a:uFillTx/>
                <a:latin typeface="Arial"/>
                <a:ea typeface="+mn-ea"/>
                <a:cs typeface="Arial"/>
              </a:rPr>
              <a:t>OPEN </a:t>
            </a:r>
            <a:r>
              <a:rPr kumimoji="0" sz="3200" b="1" i="0" u="none" strike="noStrike" kern="1200" cap="none" spc="45" normalizeH="0" baseline="0" noProof="0" dirty="0">
                <a:ln>
                  <a:noFill/>
                </a:ln>
                <a:solidFill>
                  <a:srgbClr val="913770"/>
                </a:solidFill>
                <a:effectLst/>
                <a:uLnTx/>
                <a:uFillTx/>
                <a:latin typeface="Arial"/>
                <a:ea typeface="+mn-ea"/>
                <a:cs typeface="Arial"/>
              </a:rPr>
              <a:t>COMMUNICATION,</a:t>
            </a:r>
            <a:r>
              <a:rPr kumimoji="0" sz="3200" b="1" i="0" u="none" strike="noStrike" kern="1200" cap="none" spc="-190" normalizeH="0" baseline="0" noProof="0" dirty="0">
                <a:ln>
                  <a:noFill/>
                </a:ln>
                <a:solidFill>
                  <a:srgbClr val="913770"/>
                </a:solidFill>
                <a:effectLst/>
                <a:uLnTx/>
                <a:uFillTx/>
                <a:latin typeface="Arial"/>
                <a:ea typeface="+mn-ea"/>
                <a:cs typeface="Arial"/>
              </a:rPr>
              <a:t> </a:t>
            </a:r>
            <a:r>
              <a:rPr kumimoji="0" sz="3200" b="1" i="0" u="none" strike="noStrike" kern="1200" cap="none" spc="55" normalizeH="0" baseline="0" noProof="0" dirty="0">
                <a:ln>
                  <a:noFill/>
                </a:ln>
                <a:solidFill>
                  <a:srgbClr val="913770"/>
                </a:solidFill>
                <a:effectLst/>
                <a:uLnTx/>
                <a:uFillTx/>
                <a:latin typeface="Arial"/>
                <a:ea typeface="+mn-ea"/>
                <a:cs typeface="Arial"/>
              </a:rPr>
              <a:t>AND</a:t>
            </a:r>
            <a:r>
              <a:rPr kumimoji="0" sz="3200" b="1" i="0" u="none" strike="noStrike" kern="1200" cap="none" spc="-185" normalizeH="0" baseline="0" noProof="0" dirty="0">
                <a:ln>
                  <a:noFill/>
                </a:ln>
                <a:solidFill>
                  <a:srgbClr val="913770"/>
                </a:solidFill>
                <a:effectLst/>
                <a:uLnTx/>
                <a:uFillTx/>
                <a:latin typeface="Arial"/>
                <a:ea typeface="+mn-ea"/>
                <a:cs typeface="Arial"/>
              </a:rPr>
              <a:t> </a:t>
            </a:r>
            <a:r>
              <a:rPr kumimoji="0" sz="3200" b="1" i="0" u="none" strike="noStrike" kern="1200" cap="none" spc="-220" normalizeH="0" baseline="0" noProof="0" dirty="0">
                <a:ln>
                  <a:noFill/>
                </a:ln>
                <a:solidFill>
                  <a:srgbClr val="913770"/>
                </a:solidFill>
                <a:effectLst/>
                <a:uLnTx/>
                <a:uFillTx/>
                <a:latin typeface="Arial"/>
                <a:ea typeface="+mn-ea"/>
                <a:cs typeface="Arial"/>
              </a:rPr>
              <a:t>RESPECT</a:t>
            </a:r>
            <a:r>
              <a:rPr kumimoji="0" sz="3200" b="1" i="0" u="none" strike="noStrike" kern="1200" cap="none" spc="-190" normalizeH="0" baseline="0" noProof="0" dirty="0">
                <a:ln>
                  <a:noFill/>
                </a:ln>
                <a:solidFill>
                  <a:srgbClr val="913770"/>
                </a:solidFill>
                <a:effectLst/>
                <a:uLnTx/>
                <a:uFillTx/>
                <a:latin typeface="Arial"/>
                <a:ea typeface="+mn-ea"/>
                <a:cs typeface="Arial"/>
              </a:rPr>
              <a:t> </a:t>
            </a:r>
            <a:r>
              <a:rPr kumimoji="0" sz="3200" b="1" i="0" u="none" strike="noStrike" kern="1200" cap="none" spc="-25" normalizeH="0" baseline="0" noProof="0" dirty="0">
                <a:ln>
                  <a:noFill/>
                </a:ln>
                <a:solidFill>
                  <a:srgbClr val="913770"/>
                </a:solidFill>
                <a:effectLst/>
                <a:uLnTx/>
                <a:uFillTx/>
                <a:latin typeface="Arial"/>
                <a:ea typeface="+mn-ea"/>
                <a:cs typeface="Arial"/>
              </a:rPr>
              <a:t>FOR </a:t>
            </a:r>
            <a:r>
              <a:rPr kumimoji="0" sz="3200" b="1" i="0" u="none" strike="noStrike" kern="1200" cap="none" spc="-220" normalizeH="0" baseline="0" noProof="0" dirty="0">
                <a:ln>
                  <a:noFill/>
                </a:ln>
                <a:solidFill>
                  <a:srgbClr val="913770"/>
                </a:solidFill>
                <a:effectLst/>
                <a:uLnTx/>
                <a:uFillTx/>
                <a:latin typeface="Arial"/>
                <a:ea typeface="+mn-ea"/>
                <a:cs typeface="Arial"/>
              </a:rPr>
              <a:t>ROLES</a:t>
            </a:r>
            <a:r>
              <a:rPr kumimoji="0" sz="3200" b="1" i="0" u="none" strike="noStrike" kern="1200" cap="none" spc="-220" normalizeH="0" baseline="0" noProof="0" dirty="0">
                <a:ln>
                  <a:noFill/>
                </a:ln>
                <a:solidFill>
                  <a:srgbClr val="FFFFFF"/>
                </a:solidFill>
                <a:effectLst/>
                <a:uLnTx/>
                <a:uFillTx/>
                <a:latin typeface="Arial"/>
                <a:ea typeface="+mn-ea"/>
                <a:cs typeface="Arial"/>
              </a:rPr>
              <a:t>,</a:t>
            </a:r>
            <a:r>
              <a:rPr kumimoji="0" sz="3200" b="1" i="0" u="none" strike="noStrike" kern="1200" cap="none" spc="-185" normalizeH="0" baseline="0" noProof="0" dirty="0">
                <a:ln>
                  <a:noFill/>
                </a:ln>
                <a:solidFill>
                  <a:srgbClr val="FFFFFF"/>
                </a:solidFill>
                <a:effectLst/>
                <a:uLnTx/>
                <a:uFillTx/>
                <a:latin typeface="Arial"/>
                <a:ea typeface="+mn-ea"/>
                <a:cs typeface="Arial"/>
              </a:rPr>
              <a:t> </a:t>
            </a:r>
            <a:r>
              <a:rPr kumimoji="0" sz="3200" b="1" i="0" u="none" strike="noStrike" kern="1200" cap="none" spc="-65" normalizeH="0" baseline="0" noProof="0" dirty="0">
                <a:ln>
                  <a:noFill/>
                </a:ln>
                <a:solidFill>
                  <a:srgbClr val="FFFFFF"/>
                </a:solidFill>
                <a:effectLst/>
                <a:uLnTx/>
                <a:uFillTx/>
                <a:latin typeface="Arial"/>
                <a:ea typeface="+mn-ea"/>
                <a:cs typeface="Arial"/>
              </a:rPr>
              <a:t>THEY</a:t>
            </a:r>
            <a:r>
              <a:rPr kumimoji="0" sz="3200" b="1" i="0" u="none" strike="noStrike" kern="1200" cap="none" spc="-185" normalizeH="0" baseline="0" noProof="0" dirty="0">
                <a:ln>
                  <a:noFill/>
                </a:ln>
                <a:solidFill>
                  <a:srgbClr val="FFFFFF"/>
                </a:solidFill>
                <a:effectLst/>
                <a:uLnTx/>
                <a:uFillTx/>
                <a:latin typeface="Arial"/>
                <a:ea typeface="+mn-ea"/>
                <a:cs typeface="Arial"/>
              </a:rPr>
              <a:t> </a:t>
            </a:r>
            <a:r>
              <a:rPr kumimoji="0" sz="3200" b="1" i="0" u="none" strike="noStrike" kern="1200" cap="none" spc="-40" normalizeH="0" baseline="0" noProof="0" dirty="0">
                <a:ln>
                  <a:noFill/>
                </a:ln>
                <a:solidFill>
                  <a:srgbClr val="FFFFFF"/>
                </a:solidFill>
                <a:effectLst/>
                <a:uLnTx/>
                <a:uFillTx/>
                <a:latin typeface="Arial"/>
                <a:ea typeface="+mn-ea"/>
                <a:cs typeface="Arial"/>
              </a:rPr>
              <a:t>ALIGN</a:t>
            </a:r>
            <a:r>
              <a:rPr kumimoji="0" sz="3200" b="1" i="0" u="none" strike="noStrike" kern="1200" cap="none" spc="-185" normalizeH="0" baseline="0" noProof="0" dirty="0">
                <a:ln>
                  <a:noFill/>
                </a:ln>
                <a:solidFill>
                  <a:srgbClr val="FFFFFF"/>
                </a:solidFill>
                <a:effectLst/>
                <a:uLnTx/>
                <a:uFillTx/>
                <a:latin typeface="Arial"/>
                <a:ea typeface="+mn-ea"/>
                <a:cs typeface="Arial"/>
              </a:rPr>
              <a:t> </a:t>
            </a:r>
            <a:r>
              <a:rPr kumimoji="0" sz="3200" b="1" i="0" u="none" strike="noStrike" kern="1200" cap="none" spc="-175" normalizeH="0" baseline="0" noProof="0" dirty="0">
                <a:ln>
                  <a:noFill/>
                </a:ln>
                <a:solidFill>
                  <a:srgbClr val="FFFFFF"/>
                </a:solidFill>
                <a:effectLst/>
                <a:uLnTx/>
                <a:uFillTx/>
                <a:latin typeface="Arial"/>
                <a:ea typeface="+mn-ea"/>
                <a:cs typeface="Arial"/>
              </a:rPr>
              <a:t>EFFORTS</a:t>
            </a:r>
            <a:r>
              <a:rPr kumimoji="0" sz="3200" b="1" i="0" u="none" strike="noStrike" kern="1200" cap="none" spc="-185" normalizeH="0" baseline="0" noProof="0" dirty="0">
                <a:ln>
                  <a:noFill/>
                </a:ln>
                <a:solidFill>
                  <a:srgbClr val="FFFFFF"/>
                </a:solidFill>
                <a:effectLst/>
                <a:uLnTx/>
                <a:uFillTx/>
                <a:latin typeface="Arial"/>
                <a:ea typeface="+mn-ea"/>
                <a:cs typeface="Arial"/>
              </a:rPr>
              <a:t> </a:t>
            </a:r>
            <a:r>
              <a:rPr kumimoji="0" sz="3200" b="1" i="0" u="none" strike="noStrike" kern="1200" cap="none" spc="-25" normalizeH="0" baseline="0" noProof="0" dirty="0">
                <a:ln>
                  <a:noFill/>
                </a:ln>
                <a:solidFill>
                  <a:srgbClr val="FFFFFF"/>
                </a:solidFill>
                <a:effectLst/>
                <a:uLnTx/>
                <a:uFillTx/>
                <a:latin typeface="Arial"/>
                <a:ea typeface="+mn-ea"/>
                <a:cs typeface="Arial"/>
              </a:rPr>
              <a:t>TO </a:t>
            </a:r>
            <a:r>
              <a:rPr kumimoji="0" sz="3200" b="1" i="0" u="none" strike="noStrike" kern="1200" cap="none" spc="-75" normalizeH="0" baseline="0" noProof="0" dirty="0">
                <a:ln>
                  <a:noFill/>
                </a:ln>
                <a:solidFill>
                  <a:srgbClr val="FFFFFF"/>
                </a:solidFill>
                <a:effectLst/>
                <a:uLnTx/>
                <a:uFillTx/>
                <a:latin typeface="Arial"/>
                <a:ea typeface="+mn-ea"/>
                <a:cs typeface="Arial"/>
              </a:rPr>
              <a:t>ADVANCE</a:t>
            </a:r>
            <a:r>
              <a:rPr kumimoji="0" sz="3200" b="1" i="0" u="none" strike="noStrike" kern="1200" cap="none" spc="-165" normalizeH="0" baseline="0" noProof="0" dirty="0">
                <a:ln>
                  <a:noFill/>
                </a:ln>
                <a:solidFill>
                  <a:srgbClr val="FFFFFF"/>
                </a:solidFill>
                <a:effectLst/>
                <a:uLnTx/>
                <a:uFillTx/>
                <a:latin typeface="Arial"/>
                <a:ea typeface="+mn-ea"/>
                <a:cs typeface="Arial"/>
              </a:rPr>
              <a:t> </a:t>
            </a:r>
            <a:r>
              <a:rPr kumimoji="0" sz="3200" b="1" i="0" u="none" strike="noStrike" kern="1200" cap="none" spc="-80" normalizeH="0" baseline="0" noProof="0" dirty="0">
                <a:ln>
                  <a:noFill/>
                </a:ln>
                <a:solidFill>
                  <a:srgbClr val="FFFFFF"/>
                </a:solidFill>
                <a:effectLst/>
                <a:uLnTx/>
                <a:uFillTx/>
                <a:latin typeface="Arial"/>
                <a:ea typeface="+mn-ea"/>
                <a:cs typeface="Arial"/>
              </a:rPr>
              <a:t>STUDENT</a:t>
            </a:r>
            <a:r>
              <a:rPr kumimoji="0" sz="3200" b="1" i="0" u="none" strike="noStrike" kern="1200" cap="none" spc="-165" normalizeH="0" baseline="0" noProof="0" dirty="0">
                <a:ln>
                  <a:noFill/>
                </a:ln>
                <a:solidFill>
                  <a:srgbClr val="FFFFFF"/>
                </a:solidFill>
                <a:effectLst/>
                <a:uLnTx/>
                <a:uFillTx/>
                <a:latin typeface="Arial"/>
                <a:ea typeface="+mn-ea"/>
                <a:cs typeface="Arial"/>
              </a:rPr>
              <a:t> </a:t>
            </a:r>
            <a:r>
              <a:rPr kumimoji="0" sz="3200" b="1" i="0" u="none" strike="noStrike" kern="1200" cap="none" spc="-250" normalizeH="0" baseline="0" noProof="0" dirty="0">
                <a:ln>
                  <a:noFill/>
                </a:ln>
                <a:solidFill>
                  <a:srgbClr val="FFFFFF"/>
                </a:solidFill>
                <a:effectLst/>
                <a:uLnTx/>
                <a:uFillTx/>
                <a:latin typeface="Arial"/>
                <a:ea typeface="+mn-ea"/>
                <a:cs typeface="Arial"/>
              </a:rPr>
              <a:t>SUCCESS,</a:t>
            </a:r>
            <a:r>
              <a:rPr kumimoji="0" sz="3200" b="1" i="0" u="none" strike="noStrike" kern="1200" cap="none" spc="-160" normalizeH="0" baseline="0" noProof="0" dirty="0">
                <a:ln>
                  <a:noFill/>
                </a:ln>
                <a:solidFill>
                  <a:srgbClr val="FFFFFF"/>
                </a:solidFill>
                <a:effectLst/>
                <a:uLnTx/>
                <a:uFillTx/>
                <a:latin typeface="Arial"/>
                <a:ea typeface="+mn-ea"/>
                <a:cs typeface="Arial"/>
              </a:rPr>
              <a:t> </a:t>
            </a:r>
            <a:r>
              <a:rPr kumimoji="0" sz="3200" b="1" i="0" u="none" strike="noStrike" kern="1200" cap="none" spc="-10" normalizeH="0" baseline="0" noProof="0" dirty="0">
                <a:ln>
                  <a:noFill/>
                </a:ln>
                <a:solidFill>
                  <a:srgbClr val="FFFFFF"/>
                </a:solidFill>
                <a:effectLst/>
                <a:uLnTx/>
                <a:uFillTx/>
                <a:latin typeface="Arial"/>
                <a:ea typeface="+mn-ea"/>
                <a:cs typeface="Arial"/>
              </a:rPr>
              <a:t>BUILD </a:t>
            </a:r>
            <a:r>
              <a:rPr kumimoji="0" sz="3200" b="1" i="0" u="none" strike="noStrike" kern="1200" cap="none" spc="90" normalizeH="0" baseline="0" noProof="0" dirty="0">
                <a:ln>
                  <a:noFill/>
                </a:ln>
                <a:solidFill>
                  <a:srgbClr val="FFFFFF"/>
                </a:solidFill>
                <a:effectLst/>
                <a:uLnTx/>
                <a:uFillTx/>
                <a:latin typeface="Arial"/>
                <a:ea typeface="+mn-ea"/>
                <a:cs typeface="Arial"/>
              </a:rPr>
              <a:t>COMMUNITY</a:t>
            </a:r>
            <a:r>
              <a:rPr kumimoji="0" sz="3200" b="1" i="0" u="none" strike="noStrike" kern="1200" cap="none" spc="-175" normalizeH="0" baseline="0" noProof="0" dirty="0">
                <a:ln>
                  <a:noFill/>
                </a:ln>
                <a:solidFill>
                  <a:srgbClr val="FFFFFF"/>
                </a:solidFill>
                <a:effectLst/>
                <a:uLnTx/>
                <a:uFillTx/>
                <a:latin typeface="Arial"/>
                <a:ea typeface="+mn-ea"/>
                <a:cs typeface="Arial"/>
              </a:rPr>
              <a:t> </a:t>
            </a:r>
            <a:r>
              <a:rPr kumimoji="0" sz="3200" b="1" i="0" u="none" strike="noStrike" kern="1200" cap="none" spc="-150" normalizeH="0" baseline="0" noProof="0" dirty="0">
                <a:ln>
                  <a:noFill/>
                </a:ln>
                <a:solidFill>
                  <a:srgbClr val="FFFFFF"/>
                </a:solidFill>
                <a:effectLst/>
                <a:uLnTx/>
                <a:uFillTx/>
                <a:latin typeface="Arial"/>
                <a:ea typeface="+mn-ea"/>
                <a:cs typeface="Arial"/>
              </a:rPr>
              <a:t>PARTNERSHIPS,</a:t>
            </a:r>
            <a:r>
              <a:rPr kumimoji="0" sz="3200" b="1" i="0" u="none" strike="noStrike" kern="1200" cap="none" spc="-175" normalizeH="0" baseline="0" noProof="0" dirty="0">
                <a:ln>
                  <a:noFill/>
                </a:ln>
                <a:solidFill>
                  <a:srgbClr val="FFFFFF"/>
                </a:solidFill>
                <a:effectLst/>
                <a:uLnTx/>
                <a:uFillTx/>
                <a:latin typeface="Arial"/>
                <a:ea typeface="+mn-ea"/>
                <a:cs typeface="Arial"/>
              </a:rPr>
              <a:t> </a:t>
            </a:r>
            <a:r>
              <a:rPr kumimoji="0" sz="3200" b="1" i="0" u="none" strike="noStrike" kern="1200" cap="none" spc="30" normalizeH="0" baseline="0" noProof="0" dirty="0">
                <a:ln>
                  <a:noFill/>
                </a:ln>
                <a:solidFill>
                  <a:srgbClr val="FFFFFF"/>
                </a:solidFill>
                <a:effectLst/>
                <a:uLnTx/>
                <a:uFillTx/>
                <a:latin typeface="Arial"/>
                <a:ea typeface="+mn-ea"/>
                <a:cs typeface="Arial"/>
              </a:rPr>
              <a:t>AND </a:t>
            </a:r>
            <a:r>
              <a:rPr kumimoji="0" sz="3200" b="1" i="0" u="none" strike="noStrike" kern="1200" cap="none" spc="-70" normalizeH="0" baseline="0" noProof="0" dirty="0">
                <a:ln>
                  <a:noFill/>
                </a:ln>
                <a:solidFill>
                  <a:srgbClr val="FFFFFF"/>
                </a:solidFill>
                <a:effectLst/>
                <a:uLnTx/>
                <a:uFillTx/>
                <a:latin typeface="Arial"/>
                <a:ea typeface="+mn-ea"/>
                <a:cs typeface="Arial"/>
              </a:rPr>
              <a:t>ACHIEVE</a:t>
            </a:r>
            <a:r>
              <a:rPr kumimoji="0" sz="3200" b="1" i="0" u="none" strike="noStrike" kern="1200" cap="none" spc="-175" normalizeH="0" baseline="0" noProof="0" dirty="0">
                <a:ln>
                  <a:noFill/>
                </a:ln>
                <a:solidFill>
                  <a:srgbClr val="FFFFFF"/>
                </a:solidFill>
                <a:effectLst/>
                <a:uLnTx/>
                <a:uFillTx/>
                <a:latin typeface="Arial"/>
                <a:ea typeface="+mn-ea"/>
                <a:cs typeface="Arial"/>
              </a:rPr>
              <a:t> </a:t>
            </a:r>
            <a:r>
              <a:rPr kumimoji="0" sz="3200" b="1" i="0" u="none" strike="noStrike" kern="1200" cap="none" spc="0" normalizeH="0" baseline="0" noProof="0" dirty="0">
                <a:ln>
                  <a:noFill/>
                </a:ln>
                <a:solidFill>
                  <a:srgbClr val="FFFFFF"/>
                </a:solidFill>
                <a:effectLst/>
                <a:uLnTx/>
                <a:uFillTx/>
                <a:latin typeface="Arial"/>
                <a:ea typeface="+mn-ea"/>
                <a:cs typeface="Arial"/>
              </a:rPr>
              <a:t>INSTITUTIONAL</a:t>
            </a:r>
            <a:r>
              <a:rPr kumimoji="0" sz="3200" b="1" i="0" u="none" strike="noStrike" kern="1200" cap="none" spc="-170" normalizeH="0" baseline="0" noProof="0" dirty="0">
                <a:ln>
                  <a:noFill/>
                </a:ln>
                <a:solidFill>
                  <a:srgbClr val="FFFFFF"/>
                </a:solidFill>
                <a:effectLst/>
                <a:uLnTx/>
                <a:uFillTx/>
                <a:latin typeface="Arial"/>
                <a:ea typeface="+mn-ea"/>
                <a:cs typeface="Arial"/>
              </a:rPr>
              <a:t> </a:t>
            </a:r>
            <a:r>
              <a:rPr kumimoji="0" sz="3200" b="1" i="0" u="none" strike="noStrike" kern="1200" cap="none" spc="-70" normalizeH="0" baseline="0" noProof="0" dirty="0">
                <a:ln>
                  <a:noFill/>
                </a:ln>
                <a:solidFill>
                  <a:srgbClr val="FFFFFF"/>
                </a:solidFill>
                <a:effectLst/>
                <a:uLnTx/>
                <a:uFillTx/>
                <a:latin typeface="Arial"/>
                <a:ea typeface="+mn-ea"/>
                <a:cs typeface="Arial"/>
              </a:rPr>
              <a:t>EXCELLENCE.</a:t>
            </a:r>
            <a:endParaRPr kumimoji="0" sz="3200" b="0" i="0" u="none" strike="noStrike" kern="1200" cap="none" spc="0" normalizeH="0" baseline="0" noProof="0" dirty="0">
              <a:ln>
                <a:noFill/>
              </a:ln>
              <a:solidFill>
                <a:srgbClr val="3F5779"/>
              </a:solidFill>
              <a:effectLst/>
              <a:uLnTx/>
              <a:uFillTx/>
              <a:latin typeface="Arial"/>
              <a:ea typeface="+mn-ea"/>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 Placeholder 17"/>
          <p:cNvSpPr>
            <a:spLocks noGrp="1"/>
          </p:cNvSpPr>
          <p:nvPr>
            <p:ph type="body" sz="quarter" idx="33"/>
          </p:nvPr>
        </p:nvSpPr>
        <p:spPr>
          <a:xfrm>
            <a:off x="8721969" y="193433"/>
            <a:ext cx="3288322" cy="6295290"/>
          </a:xfrm>
        </p:spPr>
        <p:txBody>
          <a:bodyPr/>
          <a:lstStyle/>
          <a:p>
            <a:r>
              <a:rPr lang="en-US" sz="2400" dirty="0">
                <a:latin typeface="Arial" charset="0"/>
                <a:ea typeface="Arial" charset="0"/>
                <a:cs typeface="Arial" charset="0"/>
              </a:rPr>
              <a:t>Provide all board members with same information</a:t>
            </a:r>
          </a:p>
          <a:p>
            <a:r>
              <a:rPr lang="en-US" sz="2400" dirty="0">
                <a:latin typeface="Arial" charset="0"/>
                <a:ea typeface="Arial" charset="0"/>
                <a:cs typeface="Arial" charset="0"/>
              </a:rPr>
              <a:t>Treat all equally</a:t>
            </a:r>
          </a:p>
          <a:p>
            <a:r>
              <a:rPr lang="en-US" sz="2400" dirty="0">
                <a:latin typeface="Arial" charset="0"/>
                <a:ea typeface="Arial" charset="0"/>
                <a:cs typeface="Arial" charset="0"/>
              </a:rPr>
              <a:t>Respect time</a:t>
            </a:r>
          </a:p>
          <a:p>
            <a:r>
              <a:rPr lang="en-US" sz="2400" dirty="0">
                <a:latin typeface="Arial" charset="0"/>
                <a:ea typeface="Arial" charset="0"/>
                <a:cs typeface="Arial" charset="0"/>
              </a:rPr>
              <a:t>Stay out of board politics</a:t>
            </a:r>
          </a:p>
          <a:p>
            <a:r>
              <a:rPr lang="en-US" sz="2400" dirty="0">
                <a:latin typeface="Arial" charset="0"/>
                <a:ea typeface="Arial" charset="0"/>
                <a:cs typeface="Arial" charset="0"/>
              </a:rPr>
              <a:t>Keep Board informed of financial condition of college </a:t>
            </a:r>
          </a:p>
          <a:p>
            <a:r>
              <a:rPr lang="en-US" sz="2400" b="1" dirty="0">
                <a:latin typeface="Arial" charset="0"/>
                <a:ea typeface="Arial" charset="0"/>
                <a:cs typeface="Arial" charset="0"/>
              </a:rPr>
              <a:t>Manage/administer all aspects of the operations of the college within policy framework</a:t>
            </a:r>
          </a:p>
          <a:p>
            <a:endParaRPr lang="en-US" dirty="0"/>
          </a:p>
        </p:txBody>
      </p:sp>
      <p:sp>
        <p:nvSpPr>
          <p:cNvPr id="19" name="Text Placeholder 18"/>
          <p:cNvSpPr>
            <a:spLocks noGrp="1"/>
          </p:cNvSpPr>
          <p:nvPr>
            <p:ph type="body" sz="quarter" idx="34"/>
          </p:nvPr>
        </p:nvSpPr>
        <p:spPr>
          <a:xfrm>
            <a:off x="4037834" y="193432"/>
            <a:ext cx="4350028" cy="6295290"/>
          </a:xfrm>
        </p:spPr>
        <p:txBody>
          <a:bodyPr/>
          <a:lstStyle/>
          <a:p>
            <a:r>
              <a:rPr lang="en-US" sz="2400" dirty="0">
                <a:latin typeface="Arial" charset="0"/>
                <a:ea typeface="Arial" charset="0"/>
                <a:cs typeface="Arial" charset="0"/>
              </a:rPr>
              <a:t>Respect the Board and its role</a:t>
            </a:r>
          </a:p>
          <a:p>
            <a:r>
              <a:rPr lang="en-US" sz="2400" dirty="0">
                <a:latin typeface="Arial" charset="0"/>
                <a:ea typeface="Arial" charset="0"/>
                <a:cs typeface="Arial" charset="0"/>
              </a:rPr>
              <a:t>Listen</a:t>
            </a:r>
          </a:p>
          <a:p>
            <a:r>
              <a:rPr lang="en-US" sz="2400" dirty="0">
                <a:latin typeface="Arial" charset="0"/>
                <a:ea typeface="Arial" charset="0"/>
                <a:cs typeface="Arial" charset="0"/>
              </a:rPr>
              <a:t>Engage the board in policy level discussions</a:t>
            </a:r>
          </a:p>
          <a:p>
            <a:r>
              <a:rPr lang="en-US" sz="2400" dirty="0">
                <a:latin typeface="Arial" charset="0"/>
                <a:ea typeface="Arial" charset="0"/>
                <a:cs typeface="Arial" charset="0"/>
              </a:rPr>
              <a:t>Make recommendations that include analysis and options </a:t>
            </a:r>
          </a:p>
          <a:p>
            <a:r>
              <a:rPr lang="en-US" sz="2400" dirty="0">
                <a:latin typeface="Arial" charset="0"/>
                <a:ea typeface="Arial" charset="0"/>
                <a:cs typeface="Arial" charset="0"/>
              </a:rPr>
              <a:t>Publicly support the board</a:t>
            </a:r>
          </a:p>
          <a:p>
            <a:r>
              <a:rPr lang="en-US" sz="2400" dirty="0">
                <a:latin typeface="Arial" charset="0"/>
                <a:ea typeface="Arial" charset="0"/>
                <a:cs typeface="Arial" charset="0"/>
              </a:rPr>
              <a:t>Adhere to board policy</a:t>
            </a:r>
          </a:p>
          <a:p>
            <a:r>
              <a:rPr lang="en-US" sz="2400" dirty="0">
                <a:latin typeface="Arial" charset="0"/>
                <a:ea typeface="Arial" charset="0"/>
                <a:cs typeface="Arial" charset="0"/>
              </a:rPr>
              <a:t>Facilitate trustee involvement in community and college </a:t>
            </a:r>
          </a:p>
          <a:p>
            <a:r>
              <a:rPr lang="en-US" sz="2400" dirty="0">
                <a:latin typeface="Arial" charset="0"/>
                <a:ea typeface="Arial" charset="0"/>
                <a:cs typeface="Arial" charset="0"/>
              </a:rPr>
              <a:t>Do not ask to make decisions without advance preparation</a:t>
            </a:r>
          </a:p>
          <a:p>
            <a:endParaRPr lang="en-US" dirty="0"/>
          </a:p>
        </p:txBody>
      </p:sp>
      <p:sp>
        <p:nvSpPr>
          <p:cNvPr id="2" name="Title 1"/>
          <p:cNvSpPr>
            <a:spLocks noGrp="1"/>
          </p:cNvSpPr>
          <p:nvPr>
            <p:ph type="title"/>
          </p:nvPr>
        </p:nvSpPr>
        <p:spPr>
          <a:xfrm>
            <a:off x="836614" y="740998"/>
            <a:ext cx="2381371" cy="2793510"/>
          </a:xfrm>
        </p:spPr>
        <p:txBody>
          <a:bodyPr anchor="b">
            <a:normAutofit/>
          </a:bodyPr>
          <a:lstStyle/>
          <a:p>
            <a:pPr algn="thaiDist"/>
            <a:br>
              <a:rPr lang="en-US" sz="4000" dirty="0">
                <a:solidFill>
                  <a:srgbClr val="FFFFFF"/>
                </a:solidFill>
                <a:latin typeface="Arial" charset="0"/>
                <a:ea typeface="Arial" charset="0"/>
                <a:cs typeface="Arial" charset="0"/>
              </a:rPr>
            </a:br>
            <a:r>
              <a:rPr lang="en-US" sz="4000" dirty="0">
                <a:solidFill>
                  <a:srgbClr val="FFFFFF"/>
                </a:solidFill>
                <a:latin typeface="Arial" charset="0"/>
                <a:ea typeface="Arial" charset="0"/>
                <a:cs typeface="Arial" charset="0"/>
              </a:rPr>
              <a:t>CEO’s Role</a:t>
            </a:r>
          </a:p>
        </p:txBody>
      </p:sp>
      <p:pic>
        <p:nvPicPr>
          <p:cNvPr id="22" name="Picture 21">
            <a:extLst>
              <a:ext uri="{FF2B5EF4-FFF2-40B4-BE49-F238E27FC236}">
                <a16:creationId xmlns:a16="http://schemas.microsoft.com/office/drawing/2014/main" id="{3F7CC264-63D6-41D8-BB51-4359A9DD11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189430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97D9E-4B0E-4151-892E-9C65E500C0FD}"/>
              </a:ext>
            </a:extLst>
          </p:cNvPr>
          <p:cNvPicPr>
            <a:picLocks noChangeAspect="1"/>
          </p:cNvPicPr>
          <p:nvPr/>
        </p:nvPicPr>
        <p:blipFill>
          <a:blip r:embed="rId2"/>
          <a:stretch>
            <a:fillRect/>
          </a:stretch>
        </p:blipFill>
        <p:spPr>
          <a:xfrm>
            <a:off x="2228088" y="780984"/>
            <a:ext cx="7735824" cy="6025896"/>
          </a:xfrm>
          <a:prstGeom prst="rect">
            <a:avLst/>
          </a:prstGeom>
        </p:spPr>
      </p:pic>
      <p:sp>
        <p:nvSpPr>
          <p:cNvPr id="8" name="TextBox 7">
            <a:extLst>
              <a:ext uri="{FF2B5EF4-FFF2-40B4-BE49-F238E27FC236}">
                <a16:creationId xmlns:a16="http://schemas.microsoft.com/office/drawing/2014/main" id="{F3154390-79DE-4CB5-9B15-2240AAC5DE8F}"/>
              </a:ext>
            </a:extLst>
          </p:cNvPr>
          <p:cNvSpPr txBox="1"/>
          <p:nvPr/>
        </p:nvSpPr>
        <p:spPr>
          <a:xfrm>
            <a:off x="643090" y="152400"/>
            <a:ext cx="11237135" cy="553998"/>
          </a:xfrm>
          <a:prstGeom prst="rect">
            <a:avLst/>
          </a:prstGeom>
          <a:noFill/>
        </p:spPr>
        <p:txBody>
          <a:bodyPr wrap="square">
            <a:spAutoFit/>
          </a:bodyPr>
          <a:lstStyle/>
          <a:p>
            <a:pPr lvl="0"/>
            <a:r>
              <a:rPr lang="en-US" sz="3000" b="1" dirty="0">
                <a:solidFill>
                  <a:schemeClr val="tx2"/>
                </a:solidFill>
              </a:rPr>
              <a:t>Updated Opportunity Agenda: Pillars and Foundational Elements</a:t>
            </a:r>
          </a:p>
        </p:txBody>
      </p:sp>
      <p:sp>
        <p:nvSpPr>
          <p:cNvPr id="5" name="Slide Number Placeholder 3">
            <a:extLst>
              <a:ext uri="{FF2B5EF4-FFF2-40B4-BE49-F238E27FC236}">
                <a16:creationId xmlns:a16="http://schemas.microsoft.com/office/drawing/2014/main" id="{9359D260-E774-4B85-B19E-A15EA8BF064A}"/>
              </a:ext>
            </a:extLst>
          </p:cNvPr>
          <p:cNvSpPr txBox="1">
            <a:spLocks/>
          </p:cNvSpPr>
          <p:nvPr/>
        </p:nvSpPr>
        <p:spPr>
          <a:xfrm>
            <a:off x="11649075" y="6219825"/>
            <a:ext cx="462300" cy="3429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27A2E-198E-456F-A0AC-F4F9B8658A93}" type="slidenum">
              <a:rPr lang="en-US" smtClean="0"/>
              <a:pPr/>
              <a:t>5</a:t>
            </a:fld>
            <a:endParaRPr lang="en-US" dirty="0"/>
          </a:p>
        </p:txBody>
      </p:sp>
    </p:spTree>
    <p:extLst>
      <p:ext uri="{BB962C8B-B14F-4D97-AF65-F5344CB8AC3E}">
        <p14:creationId xmlns:p14="http://schemas.microsoft.com/office/powerpoint/2010/main" val="1796821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1030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p:nvPr/>
        </p:nvSpPr>
        <p:spPr>
          <a:xfrm>
            <a:off x="9995992" y="2397125"/>
            <a:ext cx="1443355" cy="2037080"/>
          </a:xfrm>
          <a:prstGeom prst="rect">
            <a:avLst/>
          </a:prstGeom>
        </p:spPr>
        <p:txBody>
          <a:bodyPr vert="horz" wrap="square" lIns="0" tIns="12700" rIns="0" bIns="0" rtlCol="0">
            <a:spAutoFit/>
          </a:bodyPr>
          <a:lstStyle/>
          <a:p>
            <a:pPr marL="0" marR="5080" lvl="0" indent="0" algn="r" defTabSz="914400" rtl="0" eaLnBrk="1" fontAlgn="auto" latinLnBrk="0" hangingPunct="1">
              <a:lnSpc>
                <a:spcPts val="3195"/>
              </a:lnSpc>
              <a:spcBef>
                <a:spcPts val="100"/>
              </a:spcBef>
              <a:spcAft>
                <a:spcPts val="0"/>
              </a:spcAft>
              <a:buClrTx/>
              <a:buSzTx/>
              <a:buFontTx/>
              <a:buNone/>
              <a:tabLst/>
              <a:defRPr/>
            </a:pPr>
            <a:r>
              <a:rPr kumimoji="0" sz="2700" b="1" i="0" u="none" strike="noStrike" kern="1200" cap="none" spc="-140" normalizeH="0" baseline="0" noProof="0" dirty="0">
                <a:ln>
                  <a:noFill/>
                </a:ln>
                <a:solidFill>
                  <a:srgbClr val="FFFFFF"/>
                </a:solidFill>
                <a:effectLst/>
                <a:uLnTx/>
                <a:uFillTx/>
                <a:latin typeface="Arial"/>
                <a:ea typeface="+mn-ea"/>
                <a:cs typeface="Arial"/>
              </a:rPr>
              <a:t>IDEALLY,</a:t>
            </a:r>
            <a:endParaRPr kumimoji="0" sz="270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518159" algn="r" defTabSz="914400" rtl="0" eaLnBrk="1" fontAlgn="auto" latinLnBrk="0" hangingPunct="1">
              <a:lnSpc>
                <a:spcPts val="3150"/>
              </a:lnSpc>
              <a:spcBef>
                <a:spcPts val="135"/>
              </a:spcBef>
              <a:spcAft>
                <a:spcPts val="0"/>
              </a:spcAft>
              <a:buClrTx/>
              <a:buSzTx/>
              <a:buFontTx/>
              <a:buNone/>
              <a:tabLst/>
              <a:defRPr/>
            </a:pPr>
            <a:r>
              <a:rPr kumimoji="0" sz="2700" b="1" i="0" u="none" strike="noStrike" kern="1200" cap="none" spc="114" normalizeH="0" baseline="0" noProof="0" dirty="0">
                <a:ln>
                  <a:noFill/>
                </a:ln>
                <a:solidFill>
                  <a:srgbClr val="FFFFFF"/>
                </a:solidFill>
                <a:effectLst/>
                <a:uLnTx/>
                <a:uFillTx/>
                <a:latin typeface="Arial"/>
                <a:ea typeface="+mn-ea"/>
                <a:cs typeface="Arial"/>
              </a:rPr>
              <a:t>HOW </a:t>
            </a:r>
            <a:r>
              <a:rPr kumimoji="0" sz="2700" b="1" i="0" u="none" strike="noStrike" kern="1200" cap="none" spc="-55" normalizeH="0" baseline="0" noProof="0" dirty="0">
                <a:ln>
                  <a:noFill/>
                </a:ln>
                <a:solidFill>
                  <a:srgbClr val="FFFFFF"/>
                </a:solidFill>
                <a:effectLst/>
                <a:uLnTx/>
                <a:uFillTx/>
                <a:latin typeface="Arial"/>
                <a:ea typeface="+mn-ea"/>
                <a:cs typeface="Arial"/>
              </a:rPr>
              <a:t>SHOULD</a:t>
            </a:r>
            <a:endParaRPr kumimoji="0" sz="2700" b="0" i="0" u="none" strike="noStrike" kern="1200" cap="none" spc="0" normalizeH="0" baseline="0" noProof="0" dirty="0">
              <a:ln>
                <a:noFill/>
              </a:ln>
              <a:solidFill>
                <a:srgbClr val="3F5779"/>
              </a:solidFill>
              <a:effectLst/>
              <a:uLnTx/>
              <a:uFillTx/>
              <a:latin typeface="Arial"/>
              <a:ea typeface="+mn-ea"/>
              <a:cs typeface="Arial"/>
            </a:endParaRPr>
          </a:p>
          <a:p>
            <a:pPr marL="175260" marR="5080" lvl="0" indent="489584" algn="r" defTabSz="914400" rtl="0" eaLnBrk="1" fontAlgn="auto" latinLnBrk="0" hangingPunct="1">
              <a:lnSpc>
                <a:spcPts val="3150"/>
              </a:lnSpc>
              <a:spcBef>
                <a:spcPts val="0"/>
              </a:spcBef>
              <a:spcAft>
                <a:spcPts val="0"/>
              </a:spcAft>
              <a:buClrTx/>
              <a:buSzTx/>
              <a:buFontTx/>
              <a:buNone/>
              <a:tabLst/>
              <a:defRPr/>
            </a:pPr>
            <a:r>
              <a:rPr kumimoji="0" sz="2700" b="1" i="0" u="none" strike="noStrike" kern="1200" cap="none" spc="-40" normalizeH="0" baseline="0" noProof="0" dirty="0">
                <a:ln>
                  <a:noFill/>
                </a:ln>
                <a:solidFill>
                  <a:srgbClr val="FFFFFF"/>
                </a:solidFill>
                <a:effectLst/>
                <a:uLnTx/>
                <a:uFillTx/>
                <a:latin typeface="Arial"/>
                <a:ea typeface="+mn-ea"/>
                <a:cs typeface="Arial"/>
              </a:rPr>
              <a:t>THIS </a:t>
            </a:r>
            <a:r>
              <a:rPr kumimoji="0" sz="2700" b="1" i="0" u="none" strike="noStrike" kern="1200" cap="none" spc="-80" normalizeH="0" baseline="0" noProof="0" dirty="0">
                <a:ln>
                  <a:noFill/>
                </a:ln>
                <a:solidFill>
                  <a:srgbClr val="FFFFFF"/>
                </a:solidFill>
                <a:effectLst/>
                <a:uLnTx/>
                <a:uFillTx/>
                <a:latin typeface="Arial"/>
                <a:ea typeface="+mn-ea"/>
                <a:cs typeface="Arial"/>
              </a:rPr>
              <a:t>WORK?</a:t>
            </a:r>
            <a:endParaRPr kumimoji="0" sz="2700" b="0" i="0" u="none" strike="noStrike" kern="1200" cap="none" spc="0" normalizeH="0" baseline="0" noProof="0" dirty="0">
              <a:ln>
                <a:noFill/>
              </a:ln>
              <a:solidFill>
                <a:srgbClr val="3F5779"/>
              </a:solidFill>
              <a:effectLst/>
              <a:uLnTx/>
              <a:uFillTx/>
              <a:latin typeface="Arial"/>
              <a:ea typeface="+mn-ea"/>
              <a:cs typeface="Arial"/>
            </a:endParaRPr>
          </a:p>
        </p:txBody>
      </p:sp>
      <p:grpSp>
        <p:nvGrpSpPr>
          <p:cNvPr id="4" name="object 4"/>
          <p:cNvGrpSpPr/>
          <p:nvPr/>
        </p:nvGrpSpPr>
        <p:grpSpPr>
          <a:xfrm>
            <a:off x="476250" y="476249"/>
            <a:ext cx="7458075" cy="5905500"/>
            <a:chOff x="476250" y="476249"/>
            <a:chExt cx="7458075" cy="5905500"/>
          </a:xfrm>
        </p:grpSpPr>
        <p:sp>
          <p:nvSpPr>
            <p:cNvPr id="5" name="object 5"/>
            <p:cNvSpPr/>
            <p:nvPr/>
          </p:nvSpPr>
          <p:spPr>
            <a:xfrm>
              <a:off x="476250" y="476249"/>
              <a:ext cx="7458075" cy="5905500"/>
            </a:xfrm>
            <a:custGeom>
              <a:avLst/>
              <a:gdLst/>
              <a:ahLst/>
              <a:cxnLst/>
              <a:rect l="l" t="t" r="r" b="b"/>
              <a:pathLst>
                <a:path w="7458075" h="5905500">
                  <a:moveTo>
                    <a:pt x="7458075" y="0"/>
                  </a:moveTo>
                  <a:lnTo>
                    <a:pt x="0" y="0"/>
                  </a:lnTo>
                  <a:lnTo>
                    <a:pt x="0" y="5905500"/>
                  </a:lnTo>
                  <a:lnTo>
                    <a:pt x="7458075" y="5905500"/>
                  </a:lnTo>
                  <a:lnTo>
                    <a:pt x="7458075" y="0"/>
                  </a:lnTo>
                  <a:close/>
                </a:path>
              </a:pathLst>
            </a:custGeom>
            <a:solidFill>
              <a:srgbClr val="FFFE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pic>
          <p:nvPicPr>
            <p:cNvPr id="6" name="object 6"/>
            <p:cNvPicPr/>
            <p:nvPr/>
          </p:nvPicPr>
          <p:blipFill>
            <a:blip r:embed="rId2" cstate="print"/>
            <a:stretch>
              <a:fillRect/>
            </a:stretch>
          </p:blipFill>
          <p:spPr>
            <a:xfrm>
              <a:off x="1004947" y="477885"/>
              <a:ext cx="6403847" cy="5902223"/>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D10BE-AFF5-C0C2-815B-2864EF61D30D}"/>
              </a:ext>
            </a:extLst>
          </p:cNvPr>
          <p:cNvSpPr>
            <a:spLocks noGrp="1"/>
          </p:cNvSpPr>
          <p:nvPr>
            <p:ph sz="half" idx="1"/>
          </p:nvPr>
        </p:nvSpPr>
        <p:spPr>
          <a:xfrm>
            <a:off x="334139" y="123092"/>
            <a:ext cx="5102158" cy="6734908"/>
          </a:xfrm>
        </p:spPr>
        <p:txBody>
          <a:bodyPr>
            <a:normAutofit fontScale="25000" lnSpcReduction="20000"/>
          </a:bodyPr>
          <a:lstStyle/>
          <a:p>
            <a:pPr marL="0" indent="0" fontAlgn="t">
              <a:buNone/>
            </a:pPr>
            <a:r>
              <a:rPr lang="en-US" sz="7200" b="1" dirty="0"/>
              <a:t>Trustee Swim Lane</a:t>
            </a:r>
            <a:endParaRPr lang="en-US" sz="7200" dirty="0"/>
          </a:p>
          <a:p>
            <a:pPr fontAlgn="t"/>
            <a:r>
              <a:rPr lang="en-US" sz="7200" dirty="0"/>
              <a:t>Board Policy Development</a:t>
            </a:r>
          </a:p>
          <a:p>
            <a:pPr fontAlgn="t"/>
            <a:r>
              <a:rPr lang="en-US" sz="7200" dirty="0"/>
              <a:t>Policy Driven Governance/Decision making</a:t>
            </a:r>
          </a:p>
          <a:p>
            <a:pPr fontAlgn="t"/>
            <a:r>
              <a:rPr lang="en-US" sz="7200" dirty="0"/>
              <a:t>Establishing Strategic Direction</a:t>
            </a:r>
          </a:p>
          <a:p>
            <a:pPr fontAlgn="t"/>
            <a:r>
              <a:rPr lang="en-US" sz="7200" dirty="0"/>
              <a:t>Financial Oversight</a:t>
            </a:r>
          </a:p>
          <a:p>
            <a:pPr fontAlgn="t"/>
            <a:r>
              <a:rPr lang="en-US" sz="7200" dirty="0"/>
              <a:t>CEO Selection and Evaluation</a:t>
            </a:r>
          </a:p>
          <a:p>
            <a:pPr fontAlgn="t"/>
            <a:r>
              <a:rPr lang="en-US" sz="7200" dirty="0"/>
              <a:t>Fiduciary responsibility - Care, Loyalty, Obedience, Stewardship</a:t>
            </a:r>
          </a:p>
          <a:p>
            <a:pPr fontAlgn="t"/>
            <a:r>
              <a:rPr lang="en-US" sz="7200" dirty="0"/>
              <a:t>Responsible to public owners</a:t>
            </a:r>
          </a:p>
          <a:p>
            <a:pPr fontAlgn="t"/>
            <a:r>
              <a:rPr lang="en-US" sz="7200" dirty="0"/>
              <a:t>Set the tone</a:t>
            </a:r>
          </a:p>
          <a:p>
            <a:pPr fontAlgn="t"/>
            <a:r>
              <a:rPr lang="en-US" sz="7200" dirty="0"/>
              <a:t>Chair represents Board to public</a:t>
            </a:r>
          </a:p>
          <a:p>
            <a:pPr fontAlgn="t"/>
            <a:r>
              <a:rPr lang="en-US" sz="7200" dirty="0"/>
              <a:t>Delegates to CEO only</a:t>
            </a:r>
          </a:p>
          <a:p>
            <a:pPr fontAlgn="t"/>
            <a:r>
              <a:rPr lang="en-US" sz="7200" dirty="0"/>
              <a:t>Never surprise the CEO – heads up on questions</a:t>
            </a:r>
          </a:p>
          <a:p>
            <a:pPr fontAlgn="t"/>
            <a:r>
              <a:rPr lang="en-US" sz="7200" dirty="0"/>
              <a:t>Strong communication to CEO</a:t>
            </a:r>
          </a:p>
          <a:p>
            <a:pPr fontAlgn="t"/>
            <a:r>
              <a:rPr lang="en-US" sz="7200" dirty="0"/>
              <a:t>Does not micromanage the CEO</a:t>
            </a:r>
          </a:p>
          <a:p>
            <a:pPr fontAlgn="t"/>
            <a:r>
              <a:rPr lang="en-US" sz="7200" dirty="0"/>
              <a:t>Performance monitoring of CEO</a:t>
            </a:r>
          </a:p>
          <a:p>
            <a:pPr fontAlgn="t"/>
            <a:r>
              <a:rPr lang="en-US" sz="7200" dirty="0"/>
              <a:t>Notifies CEO if contacted by employees and/or on campus</a:t>
            </a:r>
          </a:p>
          <a:p>
            <a:pPr fontAlgn="t"/>
            <a:r>
              <a:rPr lang="en-US" sz="7200" dirty="0"/>
              <a:t>Engages in continual professional development</a:t>
            </a:r>
          </a:p>
          <a:p>
            <a:pPr fontAlgn="t"/>
            <a:r>
              <a:rPr lang="en-US" sz="7200" dirty="0"/>
              <a:t>Engages in goal-based self evaluation</a:t>
            </a:r>
          </a:p>
          <a:p>
            <a:pPr fontAlgn="t"/>
            <a:r>
              <a:rPr lang="en-US" sz="7200" dirty="0"/>
              <a:t>Collaborate to set Board goals</a:t>
            </a:r>
          </a:p>
          <a:p>
            <a:pPr fontAlgn="t"/>
            <a:r>
              <a:rPr lang="en-US" sz="7200" dirty="0"/>
              <a:t>Focus on Board goals</a:t>
            </a:r>
          </a:p>
          <a:p>
            <a:endParaRPr lang="en-US" dirty="0"/>
          </a:p>
        </p:txBody>
      </p:sp>
      <p:sp>
        <p:nvSpPr>
          <p:cNvPr id="4" name="Content Placeholder 3">
            <a:extLst>
              <a:ext uri="{FF2B5EF4-FFF2-40B4-BE49-F238E27FC236}">
                <a16:creationId xmlns:a16="http://schemas.microsoft.com/office/drawing/2014/main" id="{053FBE78-7E74-4D92-472C-7629EC0D56B4}"/>
              </a:ext>
            </a:extLst>
          </p:cNvPr>
          <p:cNvSpPr>
            <a:spLocks noGrp="1"/>
          </p:cNvSpPr>
          <p:nvPr>
            <p:ph sz="half" idx="2"/>
          </p:nvPr>
        </p:nvSpPr>
        <p:spPr>
          <a:xfrm>
            <a:off x="5682641" y="136525"/>
            <a:ext cx="6509352" cy="6721475"/>
          </a:xfrm>
        </p:spPr>
        <p:txBody>
          <a:bodyPr>
            <a:normAutofit fontScale="25000" lnSpcReduction="20000"/>
          </a:bodyPr>
          <a:lstStyle/>
          <a:p>
            <a:pPr marL="0" indent="0" fontAlgn="t">
              <a:buNone/>
            </a:pPr>
            <a:r>
              <a:rPr lang="en-US" sz="7200" b="1" dirty="0"/>
              <a:t>CEO Swim Lane</a:t>
            </a:r>
            <a:endParaRPr lang="en-US" sz="7200" dirty="0"/>
          </a:p>
          <a:p>
            <a:pPr fontAlgn="t"/>
            <a:r>
              <a:rPr lang="en-US" sz="7200" dirty="0"/>
              <a:t>Organizational policy development</a:t>
            </a:r>
          </a:p>
          <a:p>
            <a:pPr fontAlgn="t"/>
            <a:r>
              <a:rPr lang="en-US" sz="7200" dirty="0"/>
              <a:t>Operational decision making</a:t>
            </a:r>
          </a:p>
          <a:p>
            <a:pPr fontAlgn="t"/>
            <a:r>
              <a:rPr lang="en-US" sz="7200" dirty="0"/>
              <a:t>Establishing and leading the Strategic Plan</a:t>
            </a:r>
          </a:p>
          <a:p>
            <a:pPr fontAlgn="t"/>
            <a:r>
              <a:rPr lang="en-US" sz="7200" dirty="0"/>
              <a:t>Financial Management to achieve objectives</a:t>
            </a:r>
          </a:p>
          <a:p>
            <a:pPr fontAlgn="t"/>
            <a:r>
              <a:rPr lang="en-US" sz="7200" dirty="0"/>
              <a:t>Employee selection and evaluation</a:t>
            </a:r>
          </a:p>
          <a:p>
            <a:pPr fontAlgn="t"/>
            <a:r>
              <a:rPr lang="en-US" sz="7200" dirty="0"/>
              <a:t>Responsible for risk and transparency of work</a:t>
            </a:r>
          </a:p>
          <a:p>
            <a:pPr fontAlgn="t"/>
            <a:r>
              <a:rPr lang="en-US" sz="7200" dirty="0"/>
              <a:t>Responsible to Board as a body</a:t>
            </a:r>
          </a:p>
          <a:p>
            <a:pPr fontAlgn="t"/>
            <a:r>
              <a:rPr lang="en-US" sz="7200" dirty="0"/>
              <a:t>Set the tone</a:t>
            </a:r>
          </a:p>
          <a:p>
            <a:pPr fontAlgn="t"/>
            <a:r>
              <a:rPr lang="en-US" sz="7200" dirty="0"/>
              <a:t>CEO represents college to the public</a:t>
            </a:r>
          </a:p>
          <a:p>
            <a:pPr fontAlgn="t"/>
            <a:r>
              <a:rPr lang="en-US" sz="7200" dirty="0"/>
              <a:t>Carries out Board directives and related work</a:t>
            </a:r>
          </a:p>
          <a:p>
            <a:pPr fontAlgn="t"/>
            <a:r>
              <a:rPr lang="en-US" sz="7200" dirty="0"/>
              <a:t>Strong communication to Board- Never surprise the Board</a:t>
            </a:r>
          </a:p>
          <a:p>
            <a:pPr fontAlgn="t"/>
            <a:r>
              <a:rPr lang="en-US" sz="7200" dirty="0"/>
              <a:t>Never manages upward to Board– advisor, resource</a:t>
            </a:r>
          </a:p>
          <a:p>
            <a:r>
              <a:rPr lang="en-US" sz="7200" dirty="0"/>
              <a:t>Evaluated according to policy/desired outcomes/goals</a:t>
            </a:r>
          </a:p>
          <a:p>
            <a:pPr fontAlgn="t"/>
            <a:r>
              <a:rPr lang="en-US" sz="7200" dirty="0"/>
              <a:t>Establishes robust shared governance/input processes</a:t>
            </a:r>
          </a:p>
          <a:p>
            <a:pPr fontAlgn="t"/>
            <a:r>
              <a:rPr lang="en-US" sz="7200" dirty="0"/>
              <a:t>Engages in professional learning</a:t>
            </a:r>
          </a:p>
          <a:p>
            <a:r>
              <a:rPr lang="en-US" sz="7200" dirty="0"/>
              <a:t>Provides reasonable progress data to Board</a:t>
            </a:r>
          </a:p>
          <a:p>
            <a:r>
              <a:rPr lang="en-US" sz="7200" dirty="0"/>
              <a:t>Notifies the Board on urgent matters of impact</a:t>
            </a:r>
          </a:p>
          <a:p>
            <a:pPr fontAlgn="t"/>
            <a:r>
              <a:rPr lang="en-US" sz="7200" dirty="0"/>
              <a:t>Keeps Board informed of significant or changing issues</a:t>
            </a:r>
          </a:p>
          <a:p>
            <a:r>
              <a:rPr lang="en-US" sz="7200" dirty="0"/>
              <a:t>Focuses on college goals in alignment with strategic plan</a:t>
            </a:r>
          </a:p>
          <a:p>
            <a:pPr fontAlgn="t"/>
            <a:r>
              <a:rPr lang="en-US" sz="7200" dirty="0"/>
              <a:t>Collaborates to create agenda</a:t>
            </a:r>
          </a:p>
          <a:p>
            <a:endParaRPr lang="en-US" dirty="0"/>
          </a:p>
        </p:txBody>
      </p:sp>
      <p:cxnSp>
        <p:nvCxnSpPr>
          <p:cNvPr id="6" name="Straight Connector 5">
            <a:extLst>
              <a:ext uri="{FF2B5EF4-FFF2-40B4-BE49-F238E27FC236}">
                <a16:creationId xmlns:a16="http://schemas.microsoft.com/office/drawing/2014/main" id="{A4B99E0E-30FC-73BA-DC3C-5A65923D9A1C}"/>
              </a:ext>
            </a:extLst>
          </p:cNvPr>
          <p:cNvCxnSpPr/>
          <p:nvPr/>
        </p:nvCxnSpPr>
        <p:spPr>
          <a:xfrm>
            <a:off x="5682641"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7A6384E-2634-2C82-6F02-F6CFD11BA8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ECC7F-5CB5-40DA-B1A1-84D50E38240F}" type="slidenum">
              <a:rPr kumimoji="0" lang="en-US"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837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39500" y="2381250"/>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p:nvPr/>
        </p:nvSpPr>
        <p:spPr>
          <a:xfrm>
            <a:off x="6678015" y="2452370"/>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4</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4" name="object 4"/>
          <p:cNvSpPr txBox="1"/>
          <p:nvPr/>
        </p:nvSpPr>
        <p:spPr>
          <a:xfrm>
            <a:off x="7321550" y="2497708"/>
            <a:ext cx="3662045"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20" normalizeH="0" baseline="0" noProof="0" dirty="0">
                <a:ln>
                  <a:noFill/>
                </a:ln>
                <a:solidFill>
                  <a:srgbClr val="3F5779"/>
                </a:solidFill>
                <a:effectLst/>
                <a:uLnTx/>
                <a:uFillTx/>
                <a:latin typeface="Arial"/>
                <a:ea typeface="+mn-ea"/>
                <a:cs typeface="Arial"/>
              </a:rPr>
              <a:t>Provide</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25" normalizeH="0" baseline="0" noProof="0" dirty="0">
                <a:ln>
                  <a:noFill/>
                </a:ln>
                <a:solidFill>
                  <a:srgbClr val="3F5779"/>
                </a:solidFill>
                <a:effectLst/>
                <a:uLnTx/>
                <a:uFillTx/>
                <a:latin typeface="Arial"/>
                <a:ea typeface="+mn-ea"/>
                <a:cs typeface="Arial"/>
              </a:rPr>
              <a:t>Strategic</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Leadership:</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Present</a:t>
            </a:r>
            <a:r>
              <a:rPr kumimoji="0" sz="1200" b="0" i="0" u="none" strike="noStrike" kern="1200" cap="none" spc="10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well-researched</a:t>
            </a:r>
            <a:r>
              <a:rPr kumimoji="0" sz="1200" b="0" i="0" u="none" strike="noStrike" kern="1200" cap="none" spc="10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recommendations</a:t>
            </a:r>
            <a:r>
              <a:rPr kumimoji="0" sz="1200" b="0" i="0" u="none" strike="noStrike" kern="1200" cap="none" spc="10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0" normalizeH="0" baseline="0" noProof="0" dirty="0">
                <a:ln>
                  <a:noFill/>
                </a:ln>
                <a:solidFill>
                  <a:srgbClr val="3F5779"/>
                </a:solidFill>
                <a:effectLst/>
                <a:uLnTx/>
                <a:uFillTx/>
                <a:latin typeface="Arial"/>
                <a:ea typeface="+mn-ea"/>
                <a:cs typeface="Arial"/>
              </a:rPr>
              <a:t>actionable</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plans</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that</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align</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college’s</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mission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9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board’s</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strategic</a:t>
            </a:r>
            <a:r>
              <a:rPr kumimoji="0" sz="1200" b="0" i="0" u="none" strike="noStrike" kern="1200" cap="none" spc="90"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goals,</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positioning</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the </a:t>
            </a:r>
            <a:r>
              <a:rPr kumimoji="0" sz="1200" b="0" i="0" u="none" strike="noStrike" kern="1200" cap="none" spc="55" normalizeH="0" baseline="0" noProof="0" dirty="0">
                <a:ln>
                  <a:noFill/>
                </a:ln>
                <a:solidFill>
                  <a:srgbClr val="3F5779"/>
                </a:solidFill>
                <a:effectLst/>
                <a:uLnTx/>
                <a:uFillTx/>
                <a:latin typeface="Arial"/>
                <a:ea typeface="+mn-ea"/>
                <a:cs typeface="Arial"/>
              </a:rPr>
              <a:t>institution</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65" normalizeH="0" baseline="0" noProof="0" dirty="0">
                <a:ln>
                  <a:noFill/>
                </a:ln>
                <a:solidFill>
                  <a:srgbClr val="3F5779"/>
                </a:solidFill>
                <a:effectLst/>
                <a:uLnTx/>
                <a:uFillTx/>
                <a:latin typeface="Arial"/>
                <a:ea typeface="+mn-ea"/>
                <a:cs typeface="Arial"/>
              </a:rPr>
              <a:t>for</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success.</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5" name="object 5"/>
          <p:cNvSpPr/>
          <p:nvPr/>
        </p:nvSpPr>
        <p:spPr>
          <a:xfrm>
            <a:off x="5715000" y="4276725"/>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6" name="object 6"/>
          <p:cNvSpPr txBox="1"/>
          <p:nvPr/>
        </p:nvSpPr>
        <p:spPr>
          <a:xfrm>
            <a:off x="1153516" y="4347845"/>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5</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7" name="object 7"/>
          <p:cNvSpPr txBox="1"/>
          <p:nvPr/>
        </p:nvSpPr>
        <p:spPr>
          <a:xfrm>
            <a:off x="1797050" y="4402709"/>
            <a:ext cx="3262629" cy="12230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70" normalizeH="0" baseline="0" noProof="0" dirty="0">
                <a:ln>
                  <a:noFill/>
                </a:ln>
                <a:solidFill>
                  <a:srgbClr val="3F5779"/>
                </a:solidFill>
                <a:effectLst/>
                <a:uLnTx/>
                <a:uFillTx/>
                <a:latin typeface="Arial"/>
                <a:ea typeface="+mn-ea"/>
                <a:cs typeface="Arial"/>
              </a:rPr>
              <a:t>Be</a:t>
            </a:r>
            <a:r>
              <a:rPr kumimoji="0" sz="1450" b="1" i="0" u="none" strike="noStrike" kern="1200" cap="none" spc="-50"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Accountable:</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575"/>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Deliver</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results</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aligned</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board’s</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vision, </a:t>
            </a:r>
            <a:r>
              <a:rPr kumimoji="0" sz="1200" b="0" i="0" u="none" strike="noStrike" kern="1200" cap="none" spc="10" normalizeH="0" baseline="0" noProof="0" dirty="0">
                <a:ln>
                  <a:noFill/>
                </a:ln>
                <a:solidFill>
                  <a:srgbClr val="3F5779"/>
                </a:solidFill>
                <a:effectLst/>
                <a:uLnTx/>
                <a:uFillTx/>
                <a:latin typeface="Arial"/>
                <a:ea typeface="+mn-ea"/>
                <a:cs typeface="Arial"/>
              </a:rPr>
              <a:t>sharing</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progress</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through</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regular</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performance </a:t>
            </a:r>
            <a:r>
              <a:rPr kumimoji="0" sz="1200" b="0" i="0" u="none" strike="noStrike" kern="1200" cap="none" spc="45" normalizeH="0" baseline="0" noProof="0" dirty="0">
                <a:ln>
                  <a:noFill/>
                </a:ln>
                <a:solidFill>
                  <a:srgbClr val="3F5779"/>
                </a:solidFill>
                <a:effectLst/>
                <a:uLnTx/>
                <a:uFillTx/>
                <a:latin typeface="Arial"/>
                <a:ea typeface="+mn-ea"/>
                <a:cs typeface="Arial"/>
              </a:rPr>
              <a:t>reports</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being</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responsive</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to</a:t>
            </a:r>
            <a:r>
              <a:rPr kumimoji="0" sz="1200" b="0" i="0" u="none" strike="noStrike" kern="1200" cap="none" spc="-10" normalizeH="0" baseline="0" noProof="0" dirty="0">
                <a:ln>
                  <a:noFill/>
                </a:ln>
                <a:solidFill>
                  <a:srgbClr val="3F5779"/>
                </a:solidFill>
                <a:effectLst/>
                <a:uLnTx/>
                <a:uFillTx/>
                <a:latin typeface="Arial"/>
                <a:ea typeface="+mn-ea"/>
                <a:cs typeface="Arial"/>
              </a:rPr>
              <a:t> constructive feedback.</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8" name="object 8"/>
          <p:cNvSpPr/>
          <p:nvPr/>
        </p:nvSpPr>
        <p:spPr>
          <a:xfrm>
            <a:off x="11239500" y="4276725"/>
            <a:ext cx="19050" cy="1520825"/>
          </a:xfrm>
          <a:custGeom>
            <a:avLst/>
            <a:gdLst/>
            <a:ahLst/>
            <a:cxnLst/>
            <a:rect l="l" t="t" r="r" b="b"/>
            <a:pathLst>
              <a:path w="19050" h="1520825">
                <a:moveTo>
                  <a:pt x="19050" y="0"/>
                </a:moveTo>
                <a:lnTo>
                  <a:pt x="0" y="0"/>
                </a:lnTo>
                <a:lnTo>
                  <a:pt x="0" y="1520825"/>
                </a:lnTo>
                <a:lnTo>
                  <a:pt x="19050" y="1520825"/>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9" name="object 9"/>
          <p:cNvSpPr txBox="1"/>
          <p:nvPr/>
        </p:nvSpPr>
        <p:spPr>
          <a:xfrm>
            <a:off x="6678015" y="4347845"/>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6</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0" name="object 10"/>
          <p:cNvSpPr txBox="1"/>
          <p:nvPr/>
        </p:nvSpPr>
        <p:spPr>
          <a:xfrm>
            <a:off x="7321550" y="4367733"/>
            <a:ext cx="3397885" cy="1296035"/>
          </a:xfrm>
          <a:prstGeom prst="rect">
            <a:avLst/>
          </a:prstGeom>
        </p:spPr>
        <p:txBody>
          <a:bodyPr vert="horz" wrap="square" lIns="0" tIns="12065" rIns="0" bIns="0" rtlCol="0">
            <a:spAutoFit/>
          </a:bodyPr>
          <a:lstStyle/>
          <a:p>
            <a:pPr marL="12700" marR="229870" lvl="0" indent="0" algn="l" defTabSz="914400" rtl="0" eaLnBrk="1" fontAlgn="auto" latinLnBrk="0" hangingPunct="1">
              <a:lnSpc>
                <a:spcPct val="116399"/>
              </a:lnSpc>
              <a:spcBef>
                <a:spcPts val="95"/>
              </a:spcBef>
              <a:spcAft>
                <a:spcPts val="0"/>
              </a:spcAft>
              <a:buClrTx/>
              <a:buSzTx/>
              <a:buFontTx/>
              <a:buNone/>
              <a:tabLst/>
              <a:defRPr/>
            </a:pPr>
            <a:r>
              <a:rPr kumimoji="0" sz="1450" b="1" i="0" u="none" strike="noStrike" kern="1200" cap="none" spc="-75" normalizeH="0" baseline="0" noProof="0" dirty="0">
                <a:ln>
                  <a:noFill/>
                </a:ln>
                <a:solidFill>
                  <a:srgbClr val="3F5779"/>
                </a:solidFill>
                <a:effectLst/>
                <a:uLnTx/>
                <a:uFillTx/>
                <a:latin typeface="Arial"/>
                <a:ea typeface="+mn-ea"/>
                <a:cs typeface="Arial"/>
              </a:rPr>
              <a:t>Engage</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20" normalizeH="0" baseline="0" noProof="0" dirty="0">
                <a:ln>
                  <a:noFill/>
                </a:ln>
                <a:solidFill>
                  <a:srgbClr val="3F5779"/>
                </a:solidFill>
                <a:effectLst/>
                <a:uLnTx/>
                <a:uFillTx/>
                <a:latin typeface="Arial"/>
                <a:ea typeface="+mn-ea"/>
                <a:cs typeface="Arial"/>
              </a:rPr>
              <a:t>in</a:t>
            </a:r>
            <a:r>
              <a:rPr kumimoji="0" sz="1450" b="1" i="0" u="none" strike="noStrike" kern="1200" cap="none" spc="-30" normalizeH="0" baseline="0" noProof="0" dirty="0">
                <a:ln>
                  <a:noFill/>
                </a:ln>
                <a:solidFill>
                  <a:srgbClr val="3F5779"/>
                </a:solidFill>
                <a:effectLst/>
                <a:uLnTx/>
                <a:uFillTx/>
                <a:latin typeface="Arial"/>
                <a:ea typeface="+mn-ea"/>
                <a:cs typeface="Arial"/>
              </a:rPr>
              <a:t> </a:t>
            </a:r>
            <a:r>
              <a:rPr kumimoji="0" sz="1450" b="1" i="0" u="none" strike="noStrike" kern="1200" cap="none" spc="-45" normalizeH="0" baseline="0" noProof="0" dirty="0">
                <a:ln>
                  <a:noFill/>
                </a:ln>
                <a:solidFill>
                  <a:srgbClr val="3F5779"/>
                </a:solidFill>
                <a:effectLst/>
                <a:uLnTx/>
                <a:uFillTx/>
                <a:latin typeface="Arial"/>
                <a:ea typeface="+mn-ea"/>
                <a:cs typeface="Arial"/>
              </a:rPr>
              <a:t>Professionalism</a:t>
            </a:r>
            <a:r>
              <a:rPr kumimoji="0" sz="1450" b="1" i="0" u="none" strike="noStrike" kern="1200" cap="none" spc="-30" normalizeH="0" baseline="0" noProof="0" dirty="0">
                <a:ln>
                  <a:noFill/>
                </a:ln>
                <a:solidFill>
                  <a:srgbClr val="3F5779"/>
                </a:solidFill>
                <a:effectLst/>
                <a:uLnTx/>
                <a:uFillTx/>
                <a:latin typeface="Arial"/>
                <a:ea typeface="+mn-ea"/>
                <a:cs typeface="Arial"/>
              </a:rPr>
              <a:t> </a:t>
            </a:r>
            <a:r>
              <a:rPr kumimoji="0" sz="1450" b="1" i="0" u="none" strike="noStrike" kern="1200" cap="none" spc="-50" normalizeH="0" baseline="0" noProof="0" dirty="0">
                <a:ln>
                  <a:noFill/>
                </a:ln>
                <a:solidFill>
                  <a:srgbClr val="3F5779"/>
                </a:solidFill>
                <a:effectLst/>
                <a:uLnTx/>
                <a:uFillTx/>
                <a:latin typeface="Arial"/>
                <a:ea typeface="+mn-ea"/>
                <a:cs typeface="Arial"/>
              </a:rPr>
              <a:t>and</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Trust- Building:</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5000"/>
              </a:lnSpc>
              <a:spcBef>
                <a:spcPts val="550"/>
              </a:spcBef>
              <a:spcAft>
                <a:spcPts val="0"/>
              </a:spcAft>
              <a:buClrTx/>
              <a:buSzTx/>
              <a:buFontTx/>
              <a:buNone/>
              <a:tabLst/>
              <a:defRPr/>
            </a:pPr>
            <a:r>
              <a:rPr kumimoji="0" sz="1200" b="0" i="0" u="none" strike="noStrike" kern="1200" cap="none" spc="0" normalizeH="0" baseline="0" noProof="0" dirty="0">
                <a:ln>
                  <a:noFill/>
                </a:ln>
                <a:solidFill>
                  <a:srgbClr val="3F5779"/>
                </a:solidFill>
                <a:effectLst/>
                <a:uLnTx/>
                <a:uFillTx/>
                <a:latin typeface="Arial"/>
                <a:ea typeface="+mn-ea"/>
                <a:cs typeface="Arial"/>
              </a:rPr>
              <a:t>Cultivate</a:t>
            </a:r>
            <a:r>
              <a:rPr kumimoji="0" sz="1200" b="0" i="0" u="none" strike="noStrike" kern="1200" cap="none" spc="220"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a</a:t>
            </a:r>
            <a:r>
              <a:rPr kumimoji="0" sz="1200" b="0" i="0" u="none" strike="noStrike" kern="1200" cap="none" spc="22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respectful,</a:t>
            </a:r>
            <a:r>
              <a:rPr kumimoji="0" sz="1200" b="0" i="0" u="none" strike="noStrike" kern="1200" cap="none" spc="22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collaborative</a:t>
            </a:r>
            <a:r>
              <a:rPr kumimoji="0" sz="1200" b="0" i="0" u="none" strike="noStrike" kern="1200" cap="none" spc="22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relationship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6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trustees,</a:t>
            </a:r>
            <a:r>
              <a:rPr kumimoji="0" sz="1200" b="0" i="0" u="none" strike="noStrike" kern="1200" cap="none" spc="6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ensuring</a:t>
            </a:r>
            <a:r>
              <a:rPr kumimoji="0" sz="1200" b="0" i="0" u="none" strike="noStrike" kern="1200" cap="none" spc="65"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that</a:t>
            </a:r>
            <a:r>
              <a:rPr kumimoji="0" sz="1200" b="0" i="0" u="none" strike="noStrike" kern="1200" cap="none" spc="6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mutual</a:t>
            </a:r>
            <a:r>
              <a:rPr kumimoji="0" sz="1200" b="0" i="0" u="none" strike="noStrike" kern="1200" cap="none" spc="6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respect</a:t>
            </a:r>
            <a:r>
              <a:rPr kumimoji="0" sz="1200" b="0" i="0" u="none" strike="noStrike" kern="1200" cap="none" spc="70"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10" normalizeH="0" baseline="0" noProof="0" dirty="0">
                <a:ln>
                  <a:noFill/>
                </a:ln>
                <a:solidFill>
                  <a:srgbClr val="3F5779"/>
                </a:solidFill>
                <a:effectLst/>
                <a:uLnTx/>
                <a:uFillTx/>
                <a:latin typeface="Arial"/>
                <a:ea typeface="+mn-ea"/>
                <a:cs typeface="Arial"/>
              </a:rPr>
              <a:t>shared</a:t>
            </a:r>
            <a:r>
              <a:rPr kumimoji="0" sz="1200" b="0" i="0" u="none" strike="noStrike" kern="1200" cap="none" spc="7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commitment</a:t>
            </a:r>
            <a:r>
              <a:rPr kumimoji="0" sz="1200" b="0" i="0" u="none" strike="noStrike" kern="1200" cap="none" spc="7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drive</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7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partnership.</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1" name="object 11"/>
          <p:cNvSpPr/>
          <p:nvPr/>
        </p:nvSpPr>
        <p:spPr>
          <a:xfrm>
            <a:off x="5715000" y="476249"/>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2" name="object 12"/>
          <p:cNvSpPr txBox="1"/>
          <p:nvPr/>
        </p:nvSpPr>
        <p:spPr>
          <a:xfrm>
            <a:off x="1153516" y="547369"/>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1</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3" name="object 13"/>
          <p:cNvSpPr txBox="1"/>
          <p:nvPr/>
        </p:nvSpPr>
        <p:spPr>
          <a:xfrm>
            <a:off x="1797050" y="592708"/>
            <a:ext cx="3509645"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30" normalizeH="0" baseline="0" noProof="0" dirty="0">
                <a:ln>
                  <a:noFill/>
                </a:ln>
                <a:solidFill>
                  <a:srgbClr val="3F5779"/>
                </a:solidFill>
                <a:effectLst/>
                <a:uLnTx/>
                <a:uFillTx/>
                <a:latin typeface="Arial"/>
                <a:ea typeface="+mn-ea"/>
                <a:cs typeface="Arial"/>
              </a:rPr>
              <a:t>Foster</a:t>
            </a:r>
            <a:r>
              <a:rPr kumimoji="0" sz="1450" b="1" i="0" u="none" strike="noStrike" kern="1200" cap="none" spc="-70"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Open</a:t>
            </a:r>
            <a:r>
              <a:rPr kumimoji="0" sz="1450" b="1" i="0" u="none" strike="noStrike" kern="1200" cap="none" spc="-80"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Communication:</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Keep</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board</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informed</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regular</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updates</a:t>
            </a:r>
            <a:r>
              <a:rPr kumimoji="0" sz="1200" b="0" i="0" u="none" strike="noStrike" kern="1200" cap="none" spc="3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on </a:t>
            </a:r>
            <a:r>
              <a:rPr kumimoji="0" sz="1200" b="0" i="0" u="none" strike="noStrike" kern="1200" cap="none" spc="50" normalizeH="0" baseline="0" noProof="0" dirty="0">
                <a:ln>
                  <a:noFill/>
                </a:ln>
                <a:solidFill>
                  <a:srgbClr val="3F5779"/>
                </a:solidFill>
                <a:effectLst/>
                <a:uLnTx/>
                <a:uFillTx/>
                <a:latin typeface="Arial"/>
                <a:ea typeface="+mn-ea"/>
                <a:cs typeface="Arial"/>
              </a:rPr>
              <a:t>institutional</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performance,</a:t>
            </a:r>
            <a:r>
              <a:rPr kumimoji="0" sz="1200" b="0" i="0" u="none" strike="noStrike" kern="1200" cap="none" spc="6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challenges,</a:t>
            </a:r>
            <a:r>
              <a:rPr kumimoji="0" sz="1200" b="0" i="0" u="none" strike="noStrike" kern="1200" cap="none" spc="60"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20" normalizeH="0" baseline="0" noProof="0" dirty="0">
                <a:ln>
                  <a:noFill/>
                </a:ln>
                <a:solidFill>
                  <a:srgbClr val="3F5779"/>
                </a:solidFill>
                <a:effectLst/>
                <a:uLnTx/>
                <a:uFillTx/>
                <a:latin typeface="Arial"/>
                <a:ea typeface="+mn-ea"/>
                <a:cs typeface="Arial"/>
              </a:rPr>
              <a:t>opportunities,</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ensuring</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transparency</a:t>
            </a:r>
            <a:r>
              <a:rPr kumimoji="0" sz="1200" b="0" i="0" u="none" strike="noStrike" kern="1200" cap="none" spc="10" normalizeH="0" baseline="0" noProof="0" dirty="0">
                <a:ln>
                  <a:noFill/>
                </a:ln>
                <a:solidFill>
                  <a:srgbClr val="3F5779"/>
                </a:solidFill>
                <a:effectLst/>
                <a:uLnTx/>
                <a:uFillTx/>
                <a:latin typeface="Arial"/>
                <a:ea typeface="+mn-ea"/>
                <a:cs typeface="Arial"/>
              </a:rPr>
              <a:t> and</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building trust.</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4" name="object 14"/>
          <p:cNvSpPr/>
          <p:nvPr/>
        </p:nvSpPr>
        <p:spPr>
          <a:xfrm>
            <a:off x="11239500" y="476249"/>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5" name="object 15"/>
          <p:cNvSpPr txBox="1"/>
          <p:nvPr/>
        </p:nvSpPr>
        <p:spPr>
          <a:xfrm>
            <a:off x="6678015" y="547369"/>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2</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6" name="object 16"/>
          <p:cNvSpPr txBox="1"/>
          <p:nvPr/>
        </p:nvSpPr>
        <p:spPr>
          <a:xfrm>
            <a:off x="7321550" y="592708"/>
            <a:ext cx="3457575"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50" normalizeH="0" baseline="0" noProof="0" dirty="0">
                <a:ln>
                  <a:noFill/>
                </a:ln>
                <a:solidFill>
                  <a:srgbClr val="3F5779"/>
                </a:solidFill>
                <a:effectLst/>
                <a:uLnTx/>
                <a:uFillTx/>
                <a:latin typeface="Arial"/>
                <a:ea typeface="+mn-ea"/>
                <a:cs typeface="Arial"/>
              </a:rPr>
              <a:t>Respect</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40" normalizeH="0" baseline="0" noProof="0" dirty="0">
                <a:ln>
                  <a:noFill/>
                </a:ln>
                <a:solidFill>
                  <a:srgbClr val="3F5779"/>
                </a:solidFill>
                <a:effectLst/>
                <a:uLnTx/>
                <a:uFillTx/>
                <a:latin typeface="Arial"/>
                <a:ea typeface="+mn-ea"/>
                <a:cs typeface="Arial"/>
              </a:rPr>
              <a:t>Governance</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Roles:</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0" normalizeH="0" baseline="0" noProof="0" dirty="0">
                <a:ln>
                  <a:noFill/>
                </a:ln>
                <a:solidFill>
                  <a:srgbClr val="3F5779"/>
                </a:solidFill>
                <a:effectLst/>
                <a:uLnTx/>
                <a:uFillTx/>
                <a:latin typeface="Arial"/>
                <a:ea typeface="+mn-ea"/>
                <a:cs typeface="Arial"/>
              </a:rPr>
              <a:t>Honor</a:t>
            </a:r>
            <a:r>
              <a:rPr kumimoji="0" sz="1200" b="0" i="0" u="none" strike="noStrike" kern="1200" cap="none" spc="9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board’s</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55" normalizeH="0" baseline="0" noProof="0" dirty="0">
                <a:ln>
                  <a:noFill/>
                </a:ln>
                <a:solidFill>
                  <a:srgbClr val="3F5779"/>
                </a:solidFill>
                <a:effectLst/>
                <a:uLnTx/>
                <a:uFillTx/>
                <a:latin typeface="Arial"/>
                <a:ea typeface="+mn-ea"/>
                <a:cs typeface="Arial"/>
              </a:rPr>
              <a:t>authority</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in</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policy-making</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0" normalizeH="0" baseline="0" noProof="0" dirty="0">
                <a:ln>
                  <a:noFill/>
                </a:ln>
                <a:solidFill>
                  <a:srgbClr val="3F5779"/>
                </a:solidFill>
                <a:effectLst/>
                <a:uLnTx/>
                <a:uFillTx/>
                <a:latin typeface="Arial"/>
                <a:ea typeface="+mn-ea"/>
                <a:cs typeface="Arial"/>
              </a:rPr>
              <a:t>strategic</a:t>
            </a:r>
            <a:r>
              <a:rPr kumimoji="0" sz="1200" b="0" i="0" u="none" strike="noStrike" kern="1200" cap="none" spc="17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oversight,</a:t>
            </a:r>
            <a:r>
              <a:rPr kumimoji="0" sz="1200" b="0" i="0" u="none" strike="noStrike" kern="1200" cap="none" spc="17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while</a:t>
            </a:r>
            <a:r>
              <a:rPr kumimoji="0" sz="1200" b="0" i="0" u="none" strike="noStrike" kern="1200" cap="none" spc="17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clearly</a:t>
            </a:r>
            <a:r>
              <a:rPr kumimoji="0" sz="1200" b="0" i="0" u="none" strike="noStrike" kern="1200" cap="none" spc="17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defining</a:t>
            </a:r>
            <a:r>
              <a:rPr kumimoji="0" sz="1200" b="0" i="0" u="none" strike="noStrike" kern="1200" cap="none" spc="17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0" normalizeH="0" baseline="0" noProof="0" dirty="0">
                <a:ln>
                  <a:noFill/>
                </a:ln>
                <a:solidFill>
                  <a:srgbClr val="3F5779"/>
                </a:solidFill>
                <a:effectLst/>
                <a:uLnTx/>
                <a:uFillTx/>
                <a:latin typeface="Arial"/>
                <a:ea typeface="+mn-ea"/>
                <a:cs typeface="Arial"/>
              </a:rPr>
              <a:t>maintaining</a:t>
            </a:r>
            <a:r>
              <a:rPr kumimoji="0" sz="1200" b="0" i="0" u="none" strike="noStrike" kern="1200" cap="none" spc="1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155" normalizeH="0" baseline="0" noProof="0" dirty="0">
                <a:ln>
                  <a:noFill/>
                </a:ln>
                <a:solidFill>
                  <a:srgbClr val="3F5779"/>
                </a:solidFill>
                <a:effectLst/>
                <a:uLnTx/>
                <a:uFillTx/>
                <a:latin typeface="Arial"/>
                <a:ea typeface="+mn-ea"/>
                <a:cs typeface="Arial"/>
              </a:rPr>
              <a:t> </a:t>
            </a:r>
            <a:r>
              <a:rPr kumimoji="0" sz="1200" b="0" i="0" u="none" strike="noStrike" kern="1200" cap="none" spc="-30" normalizeH="0" baseline="0" noProof="0" dirty="0">
                <a:ln>
                  <a:noFill/>
                </a:ln>
                <a:solidFill>
                  <a:srgbClr val="3F5779"/>
                </a:solidFill>
                <a:effectLst/>
                <a:uLnTx/>
                <a:uFillTx/>
                <a:latin typeface="Arial"/>
                <a:ea typeface="+mn-ea"/>
                <a:cs typeface="Arial"/>
              </a:rPr>
              <a:t>CEO’s</a:t>
            </a:r>
            <a:r>
              <a:rPr kumimoji="0" sz="1200" b="0" i="0" u="none" strike="noStrike" kern="1200" cap="none" spc="15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operational</a:t>
            </a:r>
            <a:r>
              <a:rPr kumimoji="0" sz="1200" b="0" i="0" u="none" strike="noStrike" kern="1200" cap="none" spc="15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leadership responsibilities.</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7" name="object 17"/>
          <p:cNvSpPr/>
          <p:nvPr/>
        </p:nvSpPr>
        <p:spPr>
          <a:xfrm>
            <a:off x="5715000" y="2381250"/>
            <a:ext cx="19050" cy="1276350"/>
          </a:xfrm>
          <a:custGeom>
            <a:avLst/>
            <a:gdLst/>
            <a:ahLst/>
            <a:cxnLst/>
            <a:rect l="l" t="t" r="r" b="b"/>
            <a:pathLst>
              <a:path w="19050" h="1276350">
                <a:moveTo>
                  <a:pt x="19050" y="0"/>
                </a:moveTo>
                <a:lnTo>
                  <a:pt x="0" y="0"/>
                </a:lnTo>
                <a:lnTo>
                  <a:pt x="0" y="1276350"/>
                </a:lnTo>
                <a:lnTo>
                  <a:pt x="19050" y="12763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8" name="object 18"/>
          <p:cNvSpPr txBox="1"/>
          <p:nvPr/>
        </p:nvSpPr>
        <p:spPr>
          <a:xfrm>
            <a:off x="1153516" y="2452370"/>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3</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9" name="object 19"/>
          <p:cNvSpPr txBox="1"/>
          <p:nvPr/>
        </p:nvSpPr>
        <p:spPr>
          <a:xfrm>
            <a:off x="1797050" y="2497708"/>
            <a:ext cx="3555365" cy="10039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60" normalizeH="0" baseline="0" noProof="0" dirty="0">
                <a:ln>
                  <a:noFill/>
                </a:ln>
                <a:solidFill>
                  <a:srgbClr val="3F5779"/>
                </a:solidFill>
                <a:effectLst/>
                <a:uLnTx/>
                <a:uFillTx/>
                <a:latin typeface="Arial"/>
                <a:ea typeface="+mn-ea"/>
                <a:cs typeface="Arial"/>
              </a:rPr>
              <a:t>Seek</a:t>
            </a:r>
            <a:r>
              <a:rPr kumimoji="0" sz="1450" b="1" i="0" u="none" strike="noStrike" kern="1200" cap="none" spc="-45" normalizeH="0" baseline="0" noProof="0" dirty="0">
                <a:ln>
                  <a:noFill/>
                </a:ln>
                <a:solidFill>
                  <a:srgbClr val="3F5779"/>
                </a:solidFill>
                <a:effectLst/>
                <a:uLnTx/>
                <a:uFillTx/>
                <a:latin typeface="Arial"/>
                <a:ea typeface="+mn-ea"/>
                <a:cs typeface="Arial"/>
              </a:rPr>
              <a:t> </a:t>
            </a:r>
            <a:r>
              <a:rPr kumimoji="0" sz="1450" b="1" i="0" u="none" strike="noStrike" kern="1200" cap="none" spc="-50" normalizeH="0" baseline="0" noProof="0" dirty="0">
                <a:ln>
                  <a:noFill/>
                </a:ln>
                <a:solidFill>
                  <a:srgbClr val="3F5779"/>
                </a:solidFill>
                <a:effectLst/>
                <a:uLnTx/>
                <a:uFillTx/>
                <a:latin typeface="Arial"/>
                <a:ea typeface="+mn-ea"/>
                <a:cs typeface="Arial"/>
              </a:rPr>
              <a:t>and</a:t>
            </a:r>
            <a:r>
              <a:rPr kumimoji="0" sz="1450" b="1" i="0" u="none" strike="noStrike" kern="1200" cap="none" spc="-45" normalizeH="0" baseline="0" noProof="0" dirty="0">
                <a:ln>
                  <a:noFill/>
                </a:ln>
                <a:solidFill>
                  <a:srgbClr val="3F5779"/>
                </a:solidFill>
                <a:effectLst/>
                <a:uLnTx/>
                <a:uFillTx/>
                <a:latin typeface="Arial"/>
                <a:ea typeface="+mn-ea"/>
                <a:cs typeface="Arial"/>
              </a:rPr>
              <a:t> </a:t>
            </a:r>
            <a:r>
              <a:rPr kumimoji="0" sz="1450" b="1" i="0" u="none" strike="noStrike" kern="1200" cap="none" spc="-20" normalizeH="0" baseline="0" noProof="0" dirty="0">
                <a:ln>
                  <a:noFill/>
                </a:ln>
                <a:solidFill>
                  <a:srgbClr val="3F5779"/>
                </a:solidFill>
                <a:effectLst/>
                <a:uLnTx/>
                <a:uFillTx/>
                <a:latin typeface="Arial"/>
                <a:ea typeface="+mn-ea"/>
                <a:cs typeface="Arial"/>
              </a:rPr>
              <a:t>Value</a:t>
            </a:r>
            <a:r>
              <a:rPr kumimoji="0" sz="1450" b="1" i="0" u="none" strike="noStrike" kern="1200" cap="none" spc="-4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Input: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2400"/>
              </a:lnSpc>
              <a:spcBef>
                <a:spcPts val="665"/>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Actively</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listen</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to</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board’s</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perspectives</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and </a:t>
            </a:r>
            <a:r>
              <a:rPr kumimoji="0" sz="1200" b="0" i="0" u="none" strike="noStrike" kern="1200" cap="none" spc="20" normalizeH="0" baseline="0" noProof="0" dirty="0">
                <a:ln>
                  <a:noFill/>
                </a:ln>
                <a:solidFill>
                  <a:srgbClr val="3F5779"/>
                </a:solidFill>
                <a:effectLst/>
                <a:uLnTx/>
                <a:uFillTx/>
                <a:latin typeface="Arial"/>
                <a:ea typeface="+mn-ea"/>
                <a:cs typeface="Arial"/>
              </a:rPr>
              <a:t>incorporate</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their</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guidance</a:t>
            </a:r>
            <a:r>
              <a:rPr kumimoji="0" sz="1200" b="0" i="0" u="none" strike="noStrike" kern="1200" cap="none" spc="0" normalizeH="0" baseline="0" noProof="0" dirty="0">
                <a:ln>
                  <a:noFill/>
                </a:ln>
                <a:solidFill>
                  <a:srgbClr val="3F5779"/>
                </a:solidFill>
                <a:effectLst/>
                <a:uLnTx/>
                <a:uFillTx/>
                <a:latin typeface="Arial"/>
                <a:ea typeface="+mn-ea"/>
                <a:cs typeface="Arial"/>
              </a:rPr>
              <a:t> </a:t>
            </a:r>
            <a:r>
              <a:rPr kumimoji="0" sz="1200" b="0" i="0" u="none" strike="noStrike" kern="1200" cap="none" spc="55" normalizeH="0" baseline="0" noProof="0" dirty="0">
                <a:ln>
                  <a:noFill/>
                </a:ln>
                <a:solidFill>
                  <a:srgbClr val="3F5779"/>
                </a:solidFill>
                <a:effectLst/>
                <a:uLnTx/>
                <a:uFillTx/>
                <a:latin typeface="Arial"/>
                <a:ea typeface="+mn-ea"/>
                <a:cs typeface="Arial"/>
              </a:rPr>
              <a:t>into</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decision-</a:t>
            </a:r>
            <a:r>
              <a:rPr kumimoji="0" sz="1200" b="0" i="0" u="none" strike="noStrike" kern="1200" cap="none" spc="-10" normalizeH="0" baseline="0" noProof="0" dirty="0">
                <a:ln>
                  <a:noFill/>
                </a:ln>
                <a:solidFill>
                  <a:srgbClr val="3F5779"/>
                </a:solidFill>
                <a:effectLst/>
                <a:uLnTx/>
                <a:uFillTx/>
                <a:latin typeface="Arial"/>
                <a:ea typeface="+mn-ea"/>
                <a:cs typeface="Arial"/>
              </a:rPr>
              <a:t>making, </a:t>
            </a:r>
            <a:r>
              <a:rPr kumimoji="0" sz="1200" b="0" i="0" u="none" strike="noStrike" kern="1200" cap="none" spc="10" normalizeH="0" baseline="0" noProof="0" dirty="0">
                <a:ln>
                  <a:noFill/>
                </a:ln>
                <a:solidFill>
                  <a:srgbClr val="3F5779"/>
                </a:solidFill>
                <a:effectLst/>
                <a:uLnTx/>
                <a:uFillTx/>
                <a:latin typeface="Arial"/>
                <a:ea typeface="+mn-ea"/>
                <a:cs typeface="Arial"/>
              </a:rPr>
              <a:t>demonstrating</a:t>
            </a:r>
            <a:r>
              <a:rPr kumimoji="0" sz="1200" b="0" i="0" u="none" strike="noStrike" kern="1200" cap="none" spc="2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respect</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65" normalizeH="0" baseline="0" noProof="0" dirty="0">
                <a:ln>
                  <a:noFill/>
                </a:ln>
                <a:solidFill>
                  <a:srgbClr val="3F5779"/>
                </a:solidFill>
                <a:effectLst/>
                <a:uLnTx/>
                <a:uFillTx/>
                <a:latin typeface="Arial"/>
                <a:ea typeface="+mn-ea"/>
                <a:cs typeface="Arial"/>
              </a:rPr>
              <a:t>for</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their</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expertise</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and</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role.</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20" name="object 20"/>
          <p:cNvSpPr/>
          <p:nvPr/>
        </p:nvSpPr>
        <p:spPr>
          <a:xfrm>
            <a:off x="0" y="5895975"/>
            <a:ext cx="12192000" cy="962025"/>
          </a:xfrm>
          <a:custGeom>
            <a:avLst/>
            <a:gdLst/>
            <a:ahLst/>
            <a:cxnLst/>
            <a:rect l="l" t="t" r="r" b="b"/>
            <a:pathLst>
              <a:path w="12192000" h="962025">
                <a:moveTo>
                  <a:pt x="12192000" y="0"/>
                </a:moveTo>
                <a:lnTo>
                  <a:pt x="0" y="0"/>
                </a:lnTo>
                <a:lnTo>
                  <a:pt x="0" y="962025"/>
                </a:lnTo>
                <a:lnTo>
                  <a:pt x="12192000" y="962025"/>
                </a:lnTo>
                <a:lnTo>
                  <a:pt x="12192000" y="0"/>
                </a:lnTo>
                <a:close/>
              </a:path>
            </a:pathLst>
          </a:custGeom>
          <a:solidFill>
            <a:srgbClr val="F9F9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21" name="object 21"/>
          <p:cNvSpPr txBox="1"/>
          <p:nvPr/>
        </p:nvSpPr>
        <p:spPr>
          <a:xfrm>
            <a:off x="2639263" y="6197600"/>
            <a:ext cx="6908800" cy="33401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0" normalizeH="0" baseline="0" noProof="0" dirty="0">
                <a:ln>
                  <a:noFill/>
                </a:ln>
                <a:solidFill>
                  <a:srgbClr val="3F5779"/>
                </a:solidFill>
                <a:effectLst/>
                <a:uLnTx/>
                <a:uFillTx/>
                <a:latin typeface="Arial"/>
                <a:ea typeface="+mn-ea"/>
                <a:cs typeface="Arial"/>
              </a:rPr>
              <a:t>President's</a:t>
            </a:r>
            <a:r>
              <a:rPr kumimoji="0" sz="2000" b="0" i="0" u="none" strike="noStrike" kern="1200" cap="none" spc="-20" normalizeH="0" baseline="0" noProof="0" dirty="0">
                <a:ln>
                  <a:noFill/>
                </a:ln>
                <a:solidFill>
                  <a:srgbClr val="3F5779"/>
                </a:solidFill>
                <a:effectLst/>
                <a:uLnTx/>
                <a:uFillTx/>
                <a:latin typeface="Arial"/>
                <a:ea typeface="+mn-ea"/>
                <a:cs typeface="Arial"/>
              </a:rPr>
              <a:t> </a:t>
            </a:r>
            <a:r>
              <a:rPr kumimoji="0" sz="2000" b="0" i="0" u="none" strike="noStrike" kern="1200" cap="none" spc="55" normalizeH="0" baseline="0" noProof="0" dirty="0">
                <a:ln>
                  <a:noFill/>
                </a:ln>
                <a:solidFill>
                  <a:srgbClr val="3F5779"/>
                </a:solidFill>
                <a:effectLst/>
                <a:uLnTx/>
                <a:uFillTx/>
                <a:latin typeface="Arial"/>
                <a:ea typeface="+mn-ea"/>
                <a:cs typeface="Arial"/>
              </a:rPr>
              <a:t>Commitments</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0" i="0" u="none" strike="noStrike" kern="1200" cap="none" spc="125" normalizeH="0" baseline="0" noProof="0" dirty="0">
                <a:ln>
                  <a:noFill/>
                </a:ln>
                <a:solidFill>
                  <a:srgbClr val="3F5779"/>
                </a:solidFill>
                <a:effectLst/>
                <a:uLnTx/>
                <a:uFillTx/>
                <a:latin typeface="Arial"/>
                <a:ea typeface="+mn-ea"/>
                <a:cs typeface="Arial"/>
              </a:rPr>
              <a:t>for</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0" i="0" u="none" strike="noStrike" kern="1200" cap="none" spc="-95" normalizeH="0" baseline="0" noProof="0" dirty="0">
                <a:ln>
                  <a:noFill/>
                </a:ln>
                <a:solidFill>
                  <a:srgbClr val="3F5779"/>
                </a:solidFill>
                <a:effectLst/>
                <a:uLnTx/>
                <a:uFillTx/>
                <a:latin typeface="Arial"/>
                <a:ea typeface="+mn-ea"/>
                <a:cs typeface="Arial"/>
              </a:rPr>
              <a:t>a</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0" i="0" u="none" strike="noStrike" kern="1200" cap="none" spc="0" normalizeH="0" baseline="0" noProof="0" dirty="0">
                <a:ln>
                  <a:noFill/>
                </a:ln>
                <a:solidFill>
                  <a:srgbClr val="3F5779"/>
                </a:solidFill>
                <a:effectLst/>
                <a:uLnTx/>
                <a:uFillTx/>
                <a:latin typeface="Arial"/>
                <a:ea typeface="+mn-ea"/>
                <a:cs typeface="Arial"/>
              </a:rPr>
              <a:t>Solid</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0" i="0" u="none" strike="noStrike" kern="1200" cap="none" spc="50" normalizeH="0" baseline="0" noProof="0" dirty="0">
                <a:ln>
                  <a:noFill/>
                </a:ln>
                <a:solidFill>
                  <a:srgbClr val="3F5779"/>
                </a:solidFill>
                <a:effectLst/>
                <a:uLnTx/>
                <a:uFillTx/>
                <a:latin typeface="Arial"/>
                <a:ea typeface="+mn-ea"/>
                <a:cs typeface="Arial"/>
              </a:rPr>
              <a:t>Partnership</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0" i="0" u="none" strike="noStrike" kern="1200" cap="none" spc="55" normalizeH="0" baseline="0" noProof="0" dirty="0">
                <a:ln>
                  <a:noFill/>
                </a:ln>
                <a:solidFill>
                  <a:srgbClr val="3F5779"/>
                </a:solidFill>
                <a:effectLst/>
                <a:uLnTx/>
                <a:uFillTx/>
                <a:latin typeface="Arial"/>
                <a:ea typeface="+mn-ea"/>
                <a:cs typeface="Arial"/>
              </a:rPr>
              <a:t>in</a:t>
            </a:r>
            <a:r>
              <a:rPr kumimoji="0" sz="2000" b="0" i="0" u="none" strike="noStrike" kern="1200" cap="none" spc="-15" normalizeH="0" baseline="0" noProof="0" dirty="0">
                <a:ln>
                  <a:noFill/>
                </a:ln>
                <a:solidFill>
                  <a:srgbClr val="3F5779"/>
                </a:solidFill>
                <a:effectLst/>
                <a:uLnTx/>
                <a:uFillTx/>
                <a:latin typeface="Arial"/>
                <a:ea typeface="+mn-ea"/>
                <a:cs typeface="Arial"/>
              </a:rPr>
              <a:t> </a:t>
            </a:r>
            <a:r>
              <a:rPr kumimoji="0" sz="2000" b="1" i="0" u="none" strike="noStrike" kern="1200" cap="none" spc="55" normalizeH="0" baseline="0" noProof="0" dirty="0">
                <a:ln>
                  <a:noFill/>
                </a:ln>
                <a:solidFill>
                  <a:srgbClr val="3F5779"/>
                </a:solidFill>
                <a:effectLst/>
                <a:uLnTx/>
                <a:uFillTx/>
                <a:latin typeface="Arial"/>
                <a:ea typeface="+mn-ea"/>
                <a:cs typeface="Arial"/>
              </a:rPr>
              <a:t>6</a:t>
            </a:r>
            <a:r>
              <a:rPr kumimoji="0" sz="2000" b="1" i="0" u="none" strike="noStrike" kern="1200" cap="none" spc="-15" normalizeH="0" baseline="0" noProof="0" dirty="0">
                <a:ln>
                  <a:noFill/>
                </a:ln>
                <a:solidFill>
                  <a:srgbClr val="3F5779"/>
                </a:solidFill>
                <a:effectLst/>
                <a:uLnTx/>
                <a:uFillTx/>
                <a:latin typeface="Arial"/>
                <a:ea typeface="+mn-ea"/>
                <a:cs typeface="Arial"/>
              </a:rPr>
              <a:t> </a:t>
            </a:r>
            <a:r>
              <a:rPr kumimoji="0" sz="2000" b="1" i="0" u="none" strike="noStrike" kern="1200" cap="none" spc="-20" normalizeH="0" baseline="0" noProof="0" dirty="0">
                <a:ln>
                  <a:noFill/>
                </a:ln>
                <a:solidFill>
                  <a:srgbClr val="3F5779"/>
                </a:solidFill>
                <a:effectLst/>
                <a:uLnTx/>
                <a:uFillTx/>
                <a:latin typeface="Arial"/>
                <a:ea typeface="+mn-ea"/>
                <a:cs typeface="Arial"/>
              </a:rPr>
              <a:t>Ways</a:t>
            </a:r>
            <a:endParaRPr kumimoji="0" sz="2000" b="0" i="0" u="none" strike="noStrike" kern="1200" cap="none" spc="0" normalizeH="0" baseline="0" noProof="0" dirty="0">
              <a:ln>
                <a:noFill/>
              </a:ln>
              <a:solidFill>
                <a:srgbClr val="3F5779"/>
              </a:solidFill>
              <a:effectLst/>
              <a:uLnTx/>
              <a:uFillTx/>
              <a:latin typeface="Arial"/>
              <a:ea typeface="+mn-ea"/>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39500" y="2381250"/>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object 3"/>
          <p:cNvSpPr txBox="1"/>
          <p:nvPr/>
        </p:nvSpPr>
        <p:spPr>
          <a:xfrm>
            <a:off x="6678015" y="2452370"/>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4</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4" name="object 4"/>
          <p:cNvSpPr txBox="1"/>
          <p:nvPr/>
        </p:nvSpPr>
        <p:spPr>
          <a:xfrm>
            <a:off x="7321550" y="2497708"/>
            <a:ext cx="3712210"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0" normalizeH="0" baseline="0" noProof="0" dirty="0">
                <a:ln>
                  <a:noFill/>
                </a:ln>
                <a:solidFill>
                  <a:srgbClr val="3F5779"/>
                </a:solidFill>
                <a:effectLst/>
                <a:uLnTx/>
                <a:uFillTx/>
                <a:latin typeface="Arial"/>
                <a:ea typeface="+mn-ea"/>
                <a:cs typeface="Arial"/>
              </a:rPr>
              <a:t>Offer </a:t>
            </a:r>
            <a:r>
              <a:rPr kumimoji="0" sz="1450" b="1" i="0" u="none" strike="noStrike" kern="1200" cap="none" spc="-50" normalizeH="0" baseline="0" noProof="0" dirty="0">
                <a:ln>
                  <a:noFill/>
                </a:ln>
                <a:solidFill>
                  <a:srgbClr val="3F5779"/>
                </a:solidFill>
                <a:effectLst/>
                <a:uLnTx/>
                <a:uFillTx/>
                <a:latin typeface="Arial"/>
                <a:ea typeface="+mn-ea"/>
                <a:cs typeface="Arial"/>
              </a:rPr>
              <a:t>Advocacy</a:t>
            </a:r>
            <a:r>
              <a:rPr kumimoji="0" sz="1450" b="1" i="0" u="none" strike="noStrike" kern="1200" cap="none" spc="5" normalizeH="0" baseline="0" noProof="0" dirty="0">
                <a:ln>
                  <a:noFill/>
                </a:ln>
                <a:solidFill>
                  <a:srgbClr val="3F5779"/>
                </a:solidFill>
                <a:effectLst/>
                <a:uLnTx/>
                <a:uFillTx/>
                <a:latin typeface="Arial"/>
                <a:ea typeface="+mn-ea"/>
                <a:cs typeface="Arial"/>
              </a:rPr>
              <a:t> </a:t>
            </a:r>
            <a:r>
              <a:rPr kumimoji="0" sz="1450" b="1" i="0" u="none" strike="noStrike" kern="1200" cap="none" spc="-50" normalizeH="0" baseline="0" noProof="0" dirty="0">
                <a:ln>
                  <a:noFill/>
                </a:ln>
                <a:solidFill>
                  <a:srgbClr val="3F5779"/>
                </a:solidFill>
                <a:effectLst/>
                <a:uLnTx/>
                <a:uFillTx/>
                <a:latin typeface="Arial"/>
                <a:ea typeface="+mn-ea"/>
                <a:cs typeface="Arial"/>
              </a:rPr>
              <a:t>and</a:t>
            </a:r>
            <a:r>
              <a:rPr kumimoji="0" sz="1450" b="1" i="0" u="none" strike="noStrike" kern="1200" cap="none" spc="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Support</a:t>
            </a:r>
            <a:r>
              <a:rPr kumimoji="0" sz="1450" b="0" i="0" u="none" strike="noStrike" kern="1200" cap="none" spc="-10" normalizeH="0" baseline="0" noProof="0" dirty="0">
                <a:ln>
                  <a:noFill/>
                </a:ln>
                <a:solidFill>
                  <a:srgbClr val="3F5779"/>
                </a:solidFill>
                <a:effectLst/>
                <a:uLnTx/>
                <a:uFillTx/>
                <a:latin typeface="Arial"/>
                <a:ea typeface="+mn-ea"/>
                <a:cs typeface="Arial"/>
              </a:rPr>
              <a: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Actively</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advocate</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65" normalizeH="0" baseline="0" noProof="0" dirty="0">
                <a:ln>
                  <a:noFill/>
                </a:ln>
                <a:solidFill>
                  <a:srgbClr val="3F5779"/>
                </a:solidFill>
                <a:effectLst/>
                <a:uLnTx/>
                <a:uFillTx/>
                <a:latin typeface="Arial"/>
                <a:ea typeface="+mn-ea"/>
                <a:cs typeface="Arial"/>
              </a:rPr>
              <a:t>for</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college</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in</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the</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community,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2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legislators,</a:t>
            </a:r>
            <a:r>
              <a:rPr kumimoji="0" sz="1200" b="0" i="0" u="none" strike="noStrike" kern="1200" cap="none" spc="2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2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among</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stakeholders,</a:t>
            </a:r>
            <a:r>
              <a:rPr kumimoji="0" sz="1200" b="0" i="0" u="none" strike="noStrike" kern="1200" cap="none" spc="2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reinforcing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30" normalizeH="0" baseline="0" noProof="0" dirty="0">
                <a:ln>
                  <a:noFill/>
                </a:ln>
                <a:solidFill>
                  <a:srgbClr val="3F5779"/>
                </a:solidFill>
                <a:effectLst/>
                <a:uLnTx/>
                <a:uFillTx/>
                <a:latin typeface="Arial"/>
                <a:ea typeface="+mn-ea"/>
                <a:cs typeface="Arial"/>
              </a:rPr>
              <a:t>CEO’s</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50" normalizeH="0" baseline="0" noProof="0" dirty="0">
                <a:ln>
                  <a:noFill/>
                </a:ln>
                <a:solidFill>
                  <a:srgbClr val="3F5779"/>
                </a:solidFill>
                <a:effectLst/>
                <a:uLnTx/>
                <a:uFillTx/>
                <a:latin typeface="Arial"/>
                <a:ea typeface="+mn-ea"/>
                <a:cs typeface="Arial"/>
              </a:rPr>
              <a:t>efforts</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to</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secure</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resources</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build </a:t>
            </a:r>
            <a:r>
              <a:rPr kumimoji="0" sz="1200" b="0" i="0" u="none" strike="noStrike" kern="1200" cap="none" spc="-10" normalizeH="0" baseline="0" noProof="0" dirty="0">
                <a:ln>
                  <a:noFill/>
                </a:ln>
                <a:solidFill>
                  <a:srgbClr val="3F5779"/>
                </a:solidFill>
                <a:effectLst/>
                <a:uLnTx/>
                <a:uFillTx/>
                <a:latin typeface="Arial"/>
                <a:ea typeface="+mn-ea"/>
                <a:cs typeface="Arial"/>
              </a:rPr>
              <a:t>partnerships.</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5" name="object 5"/>
          <p:cNvSpPr/>
          <p:nvPr/>
        </p:nvSpPr>
        <p:spPr>
          <a:xfrm>
            <a:off x="5715000" y="4276725"/>
            <a:ext cx="19050" cy="1276350"/>
          </a:xfrm>
          <a:custGeom>
            <a:avLst/>
            <a:gdLst/>
            <a:ahLst/>
            <a:cxnLst/>
            <a:rect l="l" t="t" r="r" b="b"/>
            <a:pathLst>
              <a:path w="19050" h="1276350">
                <a:moveTo>
                  <a:pt x="19050" y="0"/>
                </a:moveTo>
                <a:lnTo>
                  <a:pt x="0" y="0"/>
                </a:lnTo>
                <a:lnTo>
                  <a:pt x="0" y="1276350"/>
                </a:lnTo>
                <a:lnTo>
                  <a:pt x="19050" y="12763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6" name="object 6"/>
          <p:cNvSpPr txBox="1"/>
          <p:nvPr/>
        </p:nvSpPr>
        <p:spPr>
          <a:xfrm>
            <a:off x="1153516" y="4347845"/>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5</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7" name="object 7"/>
          <p:cNvSpPr txBox="1"/>
          <p:nvPr/>
        </p:nvSpPr>
        <p:spPr>
          <a:xfrm>
            <a:off x="1797050" y="4402709"/>
            <a:ext cx="3666490" cy="10039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10" normalizeH="0" baseline="0" noProof="0" dirty="0">
                <a:ln>
                  <a:noFill/>
                </a:ln>
                <a:solidFill>
                  <a:srgbClr val="3F5779"/>
                </a:solidFill>
                <a:effectLst/>
                <a:uLnTx/>
                <a:uFillTx/>
                <a:latin typeface="Arial"/>
                <a:ea typeface="+mn-ea"/>
                <a:cs typeface="Arial"/>
              </a:rPr>
              <a:t>Demonstrate</a:t>
            </a:r>
            <a:r>
              <a:rPr kumimoji="0" sz="1450" b="1" i="0" u="none" strike="noStrike" kern="1200" cap="none" spc="-35" normalizeH="0" baseline="0" noProof="0" dirty="0">
                <a:ln>
                  <a:noFill/>
                </a:ln>
                <a:solidFill>
                  <a:srgbClr val="3F5779"/>
                </a:solidFill>
                <a:effectLst/>
                <a:uLnTx/>
                <a:uFillTx/>
                <a:latin typeface="Arial"/>
                <a:ea typeface="+mn-ea"/>
                <a:cs typeface="Arial"/>
              </a:rPr>
              <a:t> </a:t>
            </a:r>
            <a:r>
              <a:rPr kumimoji="0" sz="1450" b="1" i="0" u="none" strike="noStrike" kern="1200" cap="none" spc="-45" normalizeH="0" baseline="0" noProof="0" dirty="0">
                <a:ln>
                  <a:noFill/>
                </a:ln>
                <a:solidFill>
                  <a:srgbClr val="3F5779"/>
                </a:solidFill>
                <a:effectLst/>
                <a:uLnTx/>
                <a:uFillTx/>
                <a:latin typeface="Arial"/>
                <a:ea typeface="+mn-ea"/>
                <a:cs typeface="Arial"/>
              </a:rPr>
              <a:t>Trust</a:t>
            </a:r>
            <a:r>
              <a:rPr kumimoji="0" sz="1450" b="1" i="0" u="none" strike="noStrike" kern="1200" cap="none" spc="-30" normalizeH="0" baseline="0" noProof="0" dirty="0">
                <a:ln>
                  <a:noFill/>
                </a:ln>
                <a:solidFill>
                  <a:srgbClr val="3F5779"/>
                </a:solidFill>
                <a:effectLst/>
                <a:uLnTx/>
                <a:uFillTx/>
                <a:latin typeface="Arial"/>
                <a:ea typeface="+mn-ea"/>
                <a:cs typeface="Arial"/>
              </a:rPr>
              <a:t> </a:t>
            </a:r>
            <a:r>
              <a:rPr kumimoji="0" sz="1450" b="1" i="0" u="none" strike="noStrike" kern="1200" cap="none" spc="-50" normalizeH="0" baseline="0" noProof="0" dirty="0">
                <a:ln>
                  <a:noFill/>
                </a:ln>
                <a:solidFill>
                  <a:srgbClr val="3F5779"/>
                </a:solidFill>
                <a:effectLst/>
                <a:uLnTx/>
                <a:uFillTx/>
                <a:latin typeface="Arial"/>
                <a:ea typeface="+mn-ea"/>
                <a:cs typeface="Arial"/>
              </a:rPr>
              <a:t>and</a:t>
            </a:r>
            <a:r>
              <a:rPr kumimoji="0" sz="1450" b="1" i="0" u="none" strike="noStrike" kern="1200" cap="none" spc="-30"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Confidence</a:t>
            </a:r>
            <a:r>
              <a:rPr kumimoji="0" sz="1450" b="0" i="0" u="none" strike="noStrike" kern="1200" cap="none" spc="-10" normalizeH="0" baseline="0" noProof="0" dirty="0">
                <a:ln>
                  <a:noFill/>
                </a:ln>
                <a:solidFill>
                  <a:srgbClr val="3F5779"/>
                </a:solidFill>
                <a:effectLst/>
                <a:uLnTx/>
                <a:uFillTx/>
                <a:latin typeface="Arial"/>
                <a:ea typeface="+mn-ea"/>
                <a:cs typeface="Arial"/>
              </a:rPr>
              <a: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5000"/>
              </a:lnSpc>
              <a:spcBef>
                <a:spcPts val="550"/>
              </a:spcBef>
              <a:spcAft>
                <a:spcPts val="0"/>
              </a:spcAft>
              <a:buClrTx/>
              <a:buSzTx/>
              <a:buFontTx/>
              <a:buNone/>
              <a:tabLst/>
              <a:defRPr/>
            </a:pPr>
            <a:r>
              <a:rPr kumimoji="0" sz="1200" b="0" i="0" u="none" strike="noStrike" kern="1200" cap="none" spc="0" normalizeH="0" baseline="0" noProof="0" dirty="0">
                <a:ln>
                  <a:noFill/>
                </a:ln>
                <a:solidFill>
                  <a:srgbClr val="3F5779"/>
                </a:solidFill>
                <a:effectLst/>
                <a:uLnTx/>
                <a:uFillTx/>
                <a:latin typeface="Arial"/>
                <a:ea typeface="+mn-ea"/>
                <a:cs typeface="Arial"/>
              </a:rPr>
              <a:t>Empower</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CEO</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to</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make</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decisions</a:t>
            </a:r>
            <a:r>
              <a:rPr kumimoji="0" sz="1200" b="0" i="0" u="none" strike="noStrike" kern="1200" cap="none" spc="-1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10" normalizeH="0" baseline="0" noProof="0" dirty="0">
                <a:ln>
                  <a:noFill/>
                </a:ln>
                <a:solidFill>
                  <a:srgbClr val="3F5779"/>
                </a:solidFill>
                <a:effectLst/>
                <a:uLnTx/>
                <a:uFillTx/>
                <a:latin typeface="Arial"/>
                <a:ea typeface="+mn-ea"/>
                <a:cs typeface="Arial"/>
              </a:rPr>
              <a:t> implement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board’s</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vision</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65" normalizeH="0" baseline="0" noProof="0" dirty="0">
                <a:ln>
                  <a:noFill/>
                </a:ln>
                <a:solidFill>
                  <a:srgbClr val="3F5779"/>
                </a:solidFill>
                <a:effectLst/>
                <a:uLnTx/>
                <a:uFillTx/>
                <a:latin typeface="Arial"/>
                <a:ea typeface="+mn-ea"/>
                <a:cs typeface="Arial"/>
              </a:rPr>
              <a:t>without</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micromanaging,</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showing </a:t>
            </a:r>
            <a:r>
              <a:rPr kumimoji="0" sz="1200" b="0" i="0" u="none" strike="noStrike" kern="1200" cap="none" spc="0" normalizeH="0" baseline="0" noProof="0" dirty="0">
                <a:ln>
                  <a:noFill/>
                </a:ln>
                <a:solidFill>
                  <a:srgbClr val="3F5779"/>
                </a:solidFill>
                <a:effectLst/>
                <a:uLnTx/>
                <a:uFillTx/>
                <a:latin typeface="Arial"/>
                <a:ea typeface="+mn-ea"/>
                <a:cs typeface="Arial"/>
              </a:rPr>
              <a:t>confidence</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in</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their</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expertise</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leadership.</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8" name="object 8"/>
          <p:cNvSpPr/>
          <p:nvPr/>
        </p:nvSpPr>
        <p:spPr>
          <a:xfrm>
            <a:off x="11239500" y="4276725"/>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9" name="object 9"/>
          <p:cNvSpPr txBox="1"/>
          <p:nvPr/>
        </p:nvSpPr>
        <p:spPr>
          <a:xfrm>
            <a:off x="6678015" y="4347845"/>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6</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0" name="object 10"/>
          <p:cNvSpPr txBox="1"/>
          <p:nvPr/>
        </p:nvSpPr>
        <p:spPr>
          <a:xfrm>
            <a:off x="7321550" y="4402709"/>
            <a:ext cx="3495675" cy="1223010"/>
          </a:xfrm>
          <a:prstGeom prst="rect">
            <a:avLst/>
          </a:prstGeom>
        </p:spPr>
        <p:txBody>
          <a:bodyPr vert="horz" wrap="square" lIns="0" tIns="13335" rIns="0" bIns="0" rtlCol="0">
            <a:spAutoFit/>
          </a:bodyPr>
          <a:lstStyle/>
          <a:p>
            <a:pPr marL="12700" marR="0" lvl="0" indent="0" algn="just"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10" normalizeH="0" baseline="0" noProof="0" dirty="0">
                <a:ln>
                  <a:noFill/>
                </a:ln>
                <a:solidFill>
                  <a:srgbClr val="3F5779"/>
                </a:solidFill>
                <a:effectLst/>
                <a:uLnTx/>
                <a:uFillTx/>
                <a:latin typeface="Arial"/>
                <a:ea typeface="+mn-ea"/>
                <a:cs typeface="Arial"/>
              </a:rPr>
              <a:t>Commit</a:t>
            </a:r>
            <a:r>
              <a:rPr kumimoji="0" sz="1450" b="1" i="0" u="none" strike="noStrike" kern="1200" cap="none" spc="-50" normalizeH="0" baseline="0" noProof="0" dirty="0">
                <a:ln>
                  <a:noFill/>
                </a:ln>
                <a:solidFill>
                  <a:srgbClr val="3F5779"/>
                </a:solidFill>
                <a:effectLst/>
                <a:uLnTx/>
                <a:uFillTx/>
                <a:latin typeface="Arial"/>
                <a:ea typeface="+mn-ea"/>
                <a:cs typeface="Arial"/>
              </a:rPr>
              <a:t> </a:t>
            </a:r>
            <a:r>
              <a:rPr kumimoji="0" sz="1450" b="1" i="0" u="none" strike="noStrike" kern="1200" cap="none" spc="0" normalizeH="0" baseline="0" noProof="0" dirty="0">
                <a:ln>
                  <a:noFill/>
                </a:ln>
                <a:solidFill>
                  <a:srgbClr val="3F5779"/>
                </a:solidFill>
                <a:effectLst/>
                <a:uLnTx/>
                <a:uFillTx/>
                <a:latin typeface="Arial"/>
                <a:ea typeface="+mn-ea"/>
                <a:cs typeface="Arial"/>
              </a:rPr>
              <a:t>to</a:t>
            </a:r>
            <a:r>
              <a:rPr kumimoji="0" sz="1450" b="1" i="0" u="none" strike="noStrike" kern="1200" cap="none" spc="-50" normalizeH="0" baseline="0" noProof="0" dirty="0">
                <a:ln>
                  <a:noFill/>
                </a:ln>
                <a:solidFill>
                  <a:srgbClr val="3F5779"/>
                </a:solidFill>
                <a:effectLst/>
                <a:uLnTx/>
                <a:uFillTx/>
                <a:latin typeface="Arial"/>
                <a:ea typeface="+mn-ea"/>
                <a:cs typeface="Arial"/>
              </a:rPr>
              <a:t> </a:t>
            </a:r>
            <a:r>
              <a:rPr kumimoji="0" sz="1450" b="1" i="0" u="none" strike="noStrike" kern="1200" cap="none" spc="-35" normalizeH="0" baseline="0" noProof="0" dirty="0">
                <a:ln>
                  <a:noFill/>
                </a:ln>
                <a:solidFill>
                  <a:srgbClr val="3F5779"/>
                </a:solidFill>
                <a:effectLst/>
                <a:uLnTx/>
                <a:uFillTx/>
                <a:latin typeface="Arial"/>
                <a:ea typeface="+mn-ea"/>
                <a:cs typeface="Arial"/>
              </a:rPr>
              <a:t>Professional</a:t>
            </a:r>
            <a:r>
              <a:rPr kumimoji="0" sz="1450" b="1" i="0" u="none" strike="noStrike" kern="1200" cap="none" spc="-50"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Development: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just" defTabSz="914400" rtl="0" eaLnBrk="1" fontAlgn="auto" latinLnBrk="0" hangingPunct="1">
              <a:lnSpc>
                <a:spcPct val="123300"/>
              </a:lnSpc>
              <a:spcBef>
                <a:spcPts val="575"/>
              </a:spcBef>
              <a:spcAft>
                <a:spcPts val="0"/>
              </a:spcAft>
              <a:buClrTx/>
              <a:buSzTx/>
              <a:buFontTx/>
              <a:buNone/>
              <a:tabLst/>
              <a:defRPr/>
            </a:pPr>
            <a:r>
              <a:rPr kumimoji="0" sz="1200" b="0" i="0" u="none" strike="noStrike" kern="1200" cap="none" spc="-30" normalizeH="0" baseline="0" noProof="0" dirty="0">
                <a:ln>
                  <a:noFill/>
                </a:ln>
                <a:solidFill>
                  <a:srgbClr val="3F5779"/>
                </a:solidFill>
                <a:effectLst/>
                <a:uLnTx/>
                <a:uFillTx/>
                <a:latin typeface="Arial"/>
                <a:ea typeface="+mn-ea"/>
                <a:cs typeface="Arial"/>
              </a:rPr>
              <a:t>Engage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35" normalizeH="0" baseline="0" noProof="0" dirty="0">
                <a:ln>
                  <a:noFill/>
                </a:ln>
                <a:solidFill>
                  <a:srgbClr val="3F5779"/>
                </a:solidFill>
                <a:effectLst/>
                <a:uLnTx/>
                <a:uFillTx/>
                <a:latin typeface="Arial"/>
                <a:ea typeface="+mn-ea"/>
                <a:cs typeface="Arial"/>
              </a:rPr>
              <a:t>in</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0" normalizeH="0" baseline="0" noProof="0" dirty="0">
                <a:ln>
                  <a:noFill/>
                </a:ln>
                <a:solidFill>
                  <a:srgbClr val="3F5779"/>
                </a:solidFill>
                <a:effectLst/>
                <a:uLnTx/>
                <a:uFillTx/>
                <a:latin typeface="Arial"/>
                <a:ea typeface="+mn-ea"/>
                <a:cs typeface="Arial"/>
              </a:rPr>
              <a:t>training</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learning</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5" normalizeH="0" baseline="0" noProof="0" dirty="0">
                <a:ln>
                  <a:noFill/>
                </a:ln>
                <a:solidFill>
                  <a:srgbClr val="3F5779"/>
                </a:solidFill>
                <a:effectLst/>
                <a:uLnTx/>
                <a:uFillTx/>
                <a:latin typeface="Arial"/>
                <a:ea typeface="+mn-ea"/>
                <a:cs typeface="Arial"/>
              </a:rPr>
              <a:t>opportunities</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that</a:t>
            </a:r>
            <a:r>
              <a:rPr kumimoji="0" sz="1200" b="0" i="0" u="none" strike="noStrike" kern="1200" cap="none" spc="110" normalizeH="0" baseline="0" noProof="0" dirty="0">
                <a:ln>
                  <a:noFill/>
                </a:ln>
                <a:solidFill>
                  <a:srgbClr val="3F5779"/>
                </a:solidFill>
                <a:effectLst/>
                <a:uLnTx/>
                <a:uFillTx/>
                <a:latin typeface="Arial"/>
                <a:ea typeface="+mn-ea"/>
                <a:cs typeface="Arial"/>
              </a:rPr>
              <a:t> </a:t>
            </a:r>
            <a:r>
              <a:rPr kumimoji="0" sz="1200" b="0" i="0" u="none" strike="noStrike" kern="1200" cap="none" spc="30" normalizeH="0" baseline="0" noProof="0" dirty="0">
                <a:ln>
                  <a:noFill/>
                </a:ln>
                <a:solidFill>
                  <a:srgbClr val="3F5779"/>
                </a:solidFill>
                <a:effectLst/>
                <a:uLnTx/>
                <a:uFillTx/>
                <a:latin typeface="Arial"/>
                <a:ea typeface="+mn-ea"/>
                <a:cs typeface="Arial"/>
              </a:rPr>
              <a:t>strengthen</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5" normalizeH="0" baseline="0" noProof="0" dirty="0">
                <a:ln>
                  <a:noFill/>
                </a:ln>
                <a:solidFill>
                  <a:srgbClr val="3F5779"/>
                </a:solidFill>
                <a:effectLst/>
                <a:uLnTx/>
                <a:uFillTx/>
                <a:latin typeface="Arial"/>
                <a:ea typeface="+mn-ea"/>
                <a:cs typeface="Arial"/>
              </a:rPr>
              <a:t>the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15" normalizeH="0" baseline="0" noProof="0" dirty="0">
                <a:ln>
                  <a:noFill/>
                </a:ln>
                <a:solidFill>
                  <a:srgbClr val="3F5779"/>
                </a:solidFill>
                <a:effectLst/>
                <a:uLnTx/>
                <a:uFillTx/>
                <a:latin typeface="Arial"/>
                <a:ea typeface="+mn-ea"/>
                <a:cs typeface="Arial"/>
              </a:rPr>
              <a:t>board’s</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understanding</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5" normalizeH="0" baseline="0" noProof="0" dirty="0">
                <a:ln>
                  <a:noFill/>
                </a:ln>
                <a:solidFill>
                  <a:srgbClr val="3F5779"/>
                </a:solidFill>
                <a:effectLst/>
                <a:uLnTx/>
                <a:uFillTx/>
                <a:latin typeface="Arial"/>
                <a:ea typeface="+mn-ea"/>
                <a:cs typeface="Arial"/>
              </a:rPr>
              <a:t>of</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35" normalizeH="0" baseline="0" noProof="0" dirty="0">
                <a:ln>
                  <a:noFill/>
                </a:ln>
                <a:solidFill>
                  <a:srgbClr val="3F5779"/>
                </a:solidFill>
                <a:effectLst/>
                <a:uLnTx/>
                <a:uFillTx/>
                <a:latin typeface="Arial"/>
                <a:ea typeface="+mn-ea"/>
                <a:cs typeface="Arial"/>
              </a:rPr>
              <a:t>effective</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5" normalizeH="0" baseline="0" noProof="0" dirty="0">
                <a:ln>
                  <a:noFill/>
                </a:ln>
                <a:solidFill>
                  <a:srgbClr val="3F5779"/>
                </a:solidFill>
                <a:effectLst/>
                <a:uLnTx/>
                <a:uFillTx/>
                <a:latin typeface="Arial"/>
                <a:ea typeface="+mn-ea"/>
                <a:cs typeface="Arial"/>
              </a:rPr>
              <a:t>governance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35" normalizeH="0" baseline="0" noProof="0" dirty="0">
                <a:ln>
                  <a:noFill/>
                </a:ln>
                <a:solidFill>
                  <a:srgbClr val="3F5779"/>
                </a:solidFill>
                <a:effectLst/>
                <a:uLnTx/>
                <a:uFillTx/>
                <a:latin typeface="Arial"/>
                <a:ea typeface="+mn-ea"/>
                <a:cs typeface="Arial"/>
              </a:rPr>
              <a:t>support</a:t>
            </a:r>
            <a:r>
              <a:rPr kumimoji="0" sz="1200" b="0" i="0" u="none" strike="noStrike" kern="1200" cap="none" spc="-55" normalizeH="0" baseline="0" noProof="0" dirty="0">
                <a:ln>
                  <a:noFill/>
                </a:ln>
                <a:solidFill>
                  <a:srgbClr val="3F5779"/>
                </a:solidFill>
                <a:effectLst/>
                <a:uLnTx/>
                <a:uFillTx/>
                <a:latin typeface="Arial"/>
                <a:ea typeface="+mn-ea"/>
                <a:cs typeface="Arial"/>
              </a:rPr>
              <a:t> a </a:t>
            </a:r>
            <a:r>
              <a:rPr kumimoji="0" sz="1200" b="0" i="0" u="none" strike="noStrike" kern="1200" cap="none" spc="40" normalizeH="0" baseline="0" noProof="0" dirty="0">
                <a:ln>
                  <a:noFill/>
                </a:ln>
                <a:solidFill>
                  <a:srgbClr val="3F5779"/>
                </a:solidFill>
                <a:effectLst/>
                <a:uLnTx/>
                <a:uFillTx/>
                <a:latin typeface="Arial"/>
                <a:ea typeface="+mn-ea"/>
                <a:cs typeface="Arial"/>
              </a:rPr>
              <a:t>productive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35" normalizeH="0" baseline="0" noProof="0" dirty="0">
                <a:ln>
                  <a:noFill/>
                </a:ln>
                <a:solidFill>
                  <a:srgbClr val="3F5779"/>
                </a:solidFill>
                <a:effectLst/>
                <a:uLnTx/>
                <a:uFillTx/>
                <a:latin typeface="Arial"/>
                <a:ea typeface="+mn-ea"/>
                <a:cs typeface="Arial"/>
              </a:rPr>
              <a:t>partnership</a:t>
            </a:r>
            <a:r>
              <a:rPr kumimoji="0" sz="1200" b="0" i="0" u="none" strike="noStrike" kern="1200" cap="none" spc="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with</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5" normalizeH="0" baseline="0" noProof="0" dirty="0">
                <a:ln>
                  <a:noFill/>
                </a:ln>
                <a:solidFill>
                  <a:srgbClr val="3F5779"/>
                </a:solidFill>
                <a:effectLst/>
                <a:uLnTx/>
                <a:uFillTx/>
                <a:latin typeface="Arial"/>
                <a:ea typeface="+mn-ea"/>
                <a:cs typeface="Arial"/>
              </a:rPr>
              <a:t>the</a:t>
            </a:r>
            <a:r>
              <a:rPr kumimoji="0" sz="1200" b="0" i="0" u="none" strike="noStrike" kern="1200" cap="none" spc="-55" normalizeH="0" baseline="0" noProof="0" dirty="0">
                <a:ln>
                  <a:noFill/>
                </a:ln>
                <a:solidFill>
                  <a:srgbClr val="3F5779"/>
                </a:solidFill>
                <a:effectLst/>
                <a:uLnTx/>
                <a:uFillTx/>
                <a:latin typeface="Arial"/>
                <a:ea typeface="+mn-ea"/>
                <a:cs typeface="Arial"/>
              </a:rPr>
              <a:t> </a:t>
            </a:r>
            <a:r>
              <a:rPr kumimoji="0" sz="1200" b="0" i="0" u="none" strike="noStrike" kern="1200" cap="none" spc="-40" normalizeH="0" baseline="0" noProof="0" dirty="0">
                <a:ln>
                  <a:noFill/>
                </a:ln>
                <a:solidFill>
                  <a:srgbClr val="3F5779"/>
                </a:solidFill>
                <a:effectLst/>
                <a:uLnTx/>
                <a:uFillTx/>
                <a:latin typeface="Arial"/>
                <a:ea typeface="+mn-ea"/>
                <a:cs typeface="Arial"/>
              </a:rPr>
              <a:t>CEO.</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1" name="object 11"/>
          <p:cNvSpPr/>
          <p:nvPr/>
        </p:nvSpPr>
        <p:spPr>
          <a:xfrm>
            <a:off x="5715000" y="476249"/>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2" name="object 12"/>
          <p:cNvSpPr txBox="1"/>
          <p:nvPr/>
        </p:nvSpPr>
        <p:spPr>
          <a:xfrm>
            <a:off x="1153516" y="547369"/>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1</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3" name="object 13"/>
          <p:cNvSpPr txBox="1"/>
          <p:nvPr/>
        </p:nvSpPr>
        <p:spPr>
          <a:xfrm>
            <a:off x="1797050" y="592708"/>
            <a:ext cx="3515995"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50" normalizeH="0" baseline="0" noProof="0" dirty="0">
                <a:ln>
                  <a:noFill/>
                </a:ln>
                <a:solidFill>
                  <a:srgbClr val="3F5779"/>
                </a:solidFill>
                <a:effectLst/>
                <a:uLnTx/>
                <a:uFillTx/>
                <a:latin typeface="Arial"/>
                <a:ea typeface="+mn-ea"/>
                <a:cs typeface="Arial"/>
              </a:rPr>
              <a:t>Establish</a:t>
            </a:r>
            <a:r>
              <a:rPr kumimoji="0" sz="1450" b="1" i="0" u="none" strike="noStrike" kern="1200" cap="none" spc="-5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Clear</a:t>
            </a:r>
            <a:r>
              <a:rPr kumimoji="0" sz="1450" b="1" i="0" u="none" strike="noStrike" kern="1200" cap="none" spc="-50" normalizeH="0" baseline="0" noProof="0" dirty="0">
                <a:ln>
                  <a:noFill/>
                </a:ln>
                <a:solidFill>
                  <a:srgbClr val="3F5779"/>
                </a:solidFill>
                <a:effectLst/>
                <a:uLnTx/>
                <a:uFillTx/>
                <a:latin typeface="Arial"/>
                <a:ea typeface="+mn-ea"/>
                <a:cs typeface="Arial"/>
              </a:rPr>
              <a:t> </a:t>
            </a:r>
            <a:r>
              <a:rPr kumimoji="0" sz="1450" b="1" i="0" u="none" strike="noStrike" kern="1200" cap="none" spc="-60" normalizeH="0" baseline="0" noProof="0" dirty="0">
                <a:ln>
                  <a:noFill/>
                </a:ln>
                <a:solidFill>
                  <a:srgbClr val="3F5779"/>
                </a:solidFill>
                <a:effectLst/>
                <a:uLnTx/>
                <a:uFillTx/>
                <a:latin typeface="Arial"/>
                <a:ea typeface="+mn-ea"/>
                <a:cs typeface="Arial"/>
              </a:rPr>
              <a:t>Roles</a:t>
            </a:r>
            <a:r>
              <a:rPr kumimoji="0" sz="1450" b="1" i="0" u="none" strike="noStrike" kern="1200" cap="none" spc="-50" normalizeH="0" baseline="0" noProof="0" dirty="0">
                <a:ln>
                  <a:noFill/>
                </a:ln>
                <a:solidFill>
                  <a:srgbClr val="3F5779"/>
                </a:solidFill>
                <a:effectLst/>
                <a:uLnTx/>
                <a:uFillTx/>
                <a:latin typeface="Arial"/>
                <a:ea typeface="+mn-ea"/>
                <a:cs typeface="Arial"/>
              </a:rPr>
              <a:t> and </a:t>
            </a:r>
            <a:r>
              <a:rPr kumimoji="0" sz="1450" b="1" i="0" u="none" strike="noStrike" kern="1200" cap="none" spc="-10" normalizeH="0" baseline="0" noProof="0" dirty="0">
                <a:ln>
                  <a:noFill/>
                </a:ln>
                <a:solidFill>
                  <a:srgbClr val="3F5779"/>
                </a:solidFill>
                <a:effectLst/>
                <a:uLnTx/>
                <a:uFillTx/>
                <a:latin typeface="Arial"/>
                <a:ea typeface="+mn-ea"/>
                <a:cs typeface="Arial"/>
              </a:rPr>
              <a:t>Boundaries</a:t>
            </a:r>
            <a:r>
              <a:rPr kumimoji="0" sz="1450" b="0" i="0" u="none" strike="noStrike" kern="1200" cap="none" spc="-10" normalizeH="0" baseline="0" noProof="0" dirty="0">
                <a:ln>
                  <a:noFill/>
                </a:ln>
                <a:solidFill>
                  <a:srgbClr val="3F5779"/>
                </a:solidFill>
                <a:effectLst/>
                <a:uLnTx/>
                <a:uFillTx/>
                <a:latin typeface="Arial"/>
                <a:ea typeface="+mn-ea"/>
                <a:cs typeface="Arial"/>
              </a:rPr>
              <a: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0" normalizeH="0" baseline="0" noProof="0" dirty="0">
                <a:ln>
                  <a:noFill/>
                </a:ln>
                <a:solidFill>
                  <a:srgbClr val="3F5779"/>
                </a:solidFill>
                <a:effectLst/>
                <a:uLnTx/>
                <a:uFillTx/>
                <a:latin typeface="Arial"/>
                <a:ea typeface="+mn-ea"/>
                <a:cs typeface="Arial"/>
              </a:rPr>
              <a:t>Trustees</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should</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focus</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on</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governance</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policy- </a:t>
            </a:r>
            <a:r>
              <a:rPr kumimoji="0" sz="1200" b="0" i="0" u="none" strike="noStrike" kern="1200" cap="none" spc="0" normalizeH="0" baseline="0" noProof="0" dirty="0">
                <a:ln>
                  <a:noFill/>
                </a:ln>
                <a:solidFill>
                  <a:srgbClr val="3F5779"/>
                </a:solidFill>
                <a:effectLst/>
                <a:uLnTx/>
                <a:uFillTx/>
                <a:latin typeface="Arial"/>
                <a:ea typeface="+mn-ea"/>
                <a:cs typeface="Arial"/>
              </a:rPr>
              <a:t>making,</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leaving</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operational</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and</a:t>
            </a:r>
            <a:r>
              <a:rPr kumimoji="0" sz="1200" b="0" i="0" u="none" strike="noStrike" kern="1200" cap="none" spc="1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management </a:t>
            </a:r>
            <a:r>
              <a:rPr kumimoji="0" sz="1200" b="0" i="0" u="none" strike="noStrike" kern="1200" cap="none" spc="0" normalizeH="0" baseline="0" noProof="0" dirty="0">
                <a:ln>
                  <a:noFill/>
                </a:ln>
                <a:solidFill>
                  <a:srgbClr val="3F5779"/>
                </a:solidFill>
                <a:effectLst/>
                <a:uLnTx/>
                <a:uFillTx/>
                <a:latin typeface="Arial"/>
                <a:ea typeface="+mn-ea"/>
                <a:cs typeface="Arial"/>
              </a:rPr>
              <a:t>responsibilities</a:t>
            </a:r>
            <a:r>
              <a:rPr kumimoji="0" sz="1200" b="0" i="0" u="none" strike="noStrike" kern="1200" cap="none" spc="140" normalizeH="0" baseline="0" noProof="0" dirty="0">
                <a:ln>
                  <a:noFill/>
                </a:ln>
                <a:solidFill>
                  <a:srgbClr val="3F5779"/>
                </a:solidFill>
                <a:effectLst/>
                <a:uLnTx/>
                <a:uFillTx/>
                <a:latin typeface="Arial"/>
                <a:ea typeface="+mn-ea"/>
                <a:cs typeface="Arial"/>
              </a:rPr>
              <a:t> </a:t>
            </a:r>
            <a:r>
              <a:rPr kumimoji="0" sz="1200" b="0" i="0" u="none" strike="noStrike" kern="1200" cap="none" spc="70" normalizeH="0" baseline="0" noProof="0" dirty="0">
                <a:ln>
                  <a:noFill/>
                </a:ln>
                <a:solidFill>
                  <a:srgbClr val="3F5779"/>
                </a:solidFill>
                <a:effectLst/>
                <a:uLnTx/>
                <a:uFillTx/>
                <a:latin typeface="Arial"/>
                <a:ea typeface="+mn-ea"/>
                <a:cs typeface="Arial"/>
              </a:rPr>
              <a:t>to</a:t>
            </a:r>
            <a:r>
              <a:rPr kumimoji="0" sz="1200" b="0" i="0" u="none" strike="noStrike" kern="1200" cap="none" spc="1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140" normalizeH="0" baseline="0" noProof="0" dirty="0">
                <a:ln>
                  <a:noFill/>
                </a:ln>
                <a:solidFill>
                  <a:srgbClr val="3F5779"/>
                </a:solidFill>
                <a:effectLst/>
                <a:uLnTx/>
                <a:uFillTx/>
                <a:latin typeface="Arial"/>
                <a:ea typeface="+mn-ea"/>
                <a:cs typeface="Arial"/>
              </a:rPr>
              <a:t> </a:t>
            </a:r>
            <a:r>
              <a:rPr kumimoji="0" sz="1200" b="0" i="0" u="none" strike="noStrike" kern="1200" cap="none" spc="-40" normalizeH="0" baseline="0" noProof="0" dirty="0">
                <a:ln>
                  <a:noFill/>
                </a:ln>
                <a:solidFill>
                  <a:srgbClr val="3F5779"/>
                </a:solidFill>
                <a:effectLst/>
                <a:uLnTx/>
                <a:uFillTx/>
                <a:latin typeface="Arial"/>
                <a:ea typeface="+mn-ea"/>
                <a:cs typeface="Arial"/>
              </a:rPr>
              <a:t>CEO,</a:t>
            </a:r>
            <a:r>
              <a:rPr kumimoji="0" sz="1200" b="0" i="0" u="none" strike="noStrike" kern="1200" cap="none" spc="1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while</a:t>
            </a:r>
            <a:r>
              <a:rPr kumimoji="0" sz="1200" b="0" i="0" u="none" strike="noStrike" kern="1200" cap="none" spc="14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supporting</a:t>
            </a:r>
            <a:r>
              <a:rPr kumimoji="0" sz="1200" b="0" i="0" u="none" strike="noStrike" kern="1200" cap="none" spc="140" normalizeH="0" baseline="0" noProof="0" dirty="0">
                <a:ln>
                  <a:noFill/>
                </a:ln>
                <a:solidFill>
                  <a:srgbClr val="3F5779"/>
                </a:solidFill>
                <a:effectLst/>
                <a:uLnTx/>
                <a:uFillTx/>
                <a:latin typeface="Arial"/>
                <a:ea typeface="+mn-ea"/>
                <a:cs typeface="Arial"/>
              </a:rPr>
              <a:t> </a:t>
            </a:r>
            <a:r>
              <a:rPr kumimoji="0" sz="1200" b="0" i="0" u="none" strike="noStrike" kern="1200" cap="none" spc="50" normalizeH="0" baseline="0" noProof="0" dirty="0">
                <a:ln>
                  <a:noFill/>
                </a:ln>
                <a:solidFill>
                  <a:srgbClr val="3F5779"/>
                </a:solidFill>
                <a:effectLst/>
                <a:uLnTx/>
                <a:uFillTx/>
                <a:latin typeface="Arial"/>
                <a:ea typeface="+mn-ea"/>
                <a:cs typeface="Arial"/>
              </a:rPr>
              <a:t>their </a:t>
            </a:r>
            <a:r>
              <a:rPr kumimoji="0" sz="1200" b="0" i="0" u="none" strike="noStrike" kern="1200" cap="none" spc="-10" normalizeH="0" baseline="0" noProof="0" dirty="0">
                <a:ln>
                  <a:noFill/>
                </a:ln>
                <a:solidFill>
                  <a:srgbClr val="3F5779"/>
                </a:solidFill>
                <a:effectLst/>
                <a:uLnTx/>
                <a:uFillTx/>
                <a:latin typeface="Arial"/>
                <a:ea typeface="+mn-ea"/>
                <a:cs typeface="Arial"/>
              </a:rPr>
              <a:t>leadership.</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4" name="object 14"/>
          <p:cNvSpPr/>
          <p:nvPr/>
        </p:nvSpPr>
        <p:spPr>
          <a:xfrm>
            <a:off x="11239500" y="476249"/>
            <a:ext cx="19050" cy="1520825"/>
          </a:xfrm>
          <a:custGeom>
            <a:avLst/>
            <a:gdLst/>
            <a:ahLst/>
            <a:cxnLst/>
            <a:rect l="l" t="t" r="r" b="b"/>
            <a:pathLst>
              <a:path w="19050" h="1520825">
                <a:moveTo>
                  <a:pt x="19050" y="0"/>
                </a:moveTo>
                <a:lnTo>
                  <a:pt x="0" y="0"/>
                </a:lnTo>
                <a:lnTo>
                  <a:pt x="0" y="1520825"/>
                </a:lnTo>
                <a:lnTo>
                  <a:pt x="19050" y="1520825"/>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5" name="object 15"/>
          <p:cNvSpPr txBox="1"/>
          <p:nvPr/>
        </p:nvSpPr>
        <p:spPr>
          <a:xfrm>
            <a:off x="6678015" y="547369"/>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2</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6" name="object 16"/>
          <p:cNvSpPr txBox="1"/>
          <p:nvPr/>
        </p:nvSpPr>
        <p:spPr>
          <a:xfrm>
            <a:off x="7321550" y="557733"/>
            <a:ext cx="3386454" cy="1296035"/>
          </a:xfrm>
          <a:prstGeom prst="rect">
            <a:avLst/>
          </a:prstGeom>
        </p:spPr>
        <p:txBody>
          <a:bodyPr vert="horz" wrap="square" lIns="0" tIns="12065" rIns="0" bIns="0" rtlCol="0">
            <a:spAutoFit/>
          </a:bodyPr>
          <a:lstStyle/>
          <a:p>
            <a:pPr marL="12700" marR="1012190" lvl="0" indent="0" algn="l" defTabSz="914400" rtl="0" eaLnBrk="1" fontAlgn="auto" latinLnBrk="0" hangingPunct="1">
              <a:lnSpc>
                <a:spcPct val="116399"/>
              </a:lnSpc>
              <a:spcBef>
                <a:spcPts val="95"/>
              </a:spcBef>
              <a:spcAft>
                <a:spcPts val="0"/>
              </a:spcAft>
              <a:buClrTx/>
              <a:buSzTx/>
              <a:buFontTx/>
              <a:buNone/>
              <a:tabLst/>
              <a:defRPr/>
            </a:pPr>
            <a:r>
              <a:rPr kumimoji="0" sz="1450" b="1" i="0" u="none" strike="noStrike" kern="1200" cap="none" spc="0" normalizeH="0" baseline="0" noProof="0" dirty="0">
                <a:ln>
                  <a:noFill/>
                </a:ln>
                <a:solidFill>
                  <a:srgbClr val="3F5779"/>
                </a:solidFill>
                <a:effectLst/>
                <a:uLnTx/>
                <a:uFillTx/>
                <a:latin typeface="Arial"/>
                <a:ea typeface="+mn-ea"/>
                <a:cs typeface="Arial"/>
              </a:rPr>
              <a:t>Maintain</a:t>
            </a:r>
            <a:r>
              <a:rPr kumimoji="0" sz="1450" b="1" i="0" u="none" strike="noStrike" kern="1200" cap="none" spc="-2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Open</a:t>
            </a:r>
            <a:r>
              <a:rPr kumimoji="0" sz="1450" b="1" i="0" u="none" strike="noStrike" kern="1200" cap="none" spc="-25" normalizeH="0" baseline="0" noProof="0" dirty="0">
                <a:ln>
                  <a:noFill/>
                </a:ln>
                <a:solidFill>
                  <a:srgbClr val="3F5779"/>
                </a:solidFill>
                <a:effectLst/>
                <a:uLnTx/>
                <a:uFillTx/>
                <a:latin typeface="Arial"/>
                <a:ea typeface="+mn-ea"/>
                <a:cs typeface="Arial"/>
              </a:rPr>
              <a:t> </a:t>
            </a:r>
            <a:r>
              <a:rPr kumimoji="0" sz="1450" b="1" i="0" u="none" strike="noStrike" kern="1200" cap="none" spc="-50" normalizeH="0" baseline="0" noProof="0" dirty="0">
                <a:ln>
                  <a:noFill/>
                </a:ln>
                <a:solidFill>
                  <a:srgbClr val="3F5779"/>
                </a:solidFill>
                <a:effectLst/>
                <a:uLnTx/>
                <a:uFillTx/>
                <a:latin typeface="Arial"/>
                <a:ea typeface="+mn-ea"/>
                <a:cs typeface="Arial"/>
              </a:rPr>
              <a:t>and</a:t>
            </a:r>
            <a:r>
              <a:rPr kumimoji="0" sz="1450" b="1" i="0" u="none" strike="noStrike" kern="1200" cap="none" spc="-25" normalizeH="0" baseline="0" noProof="0" dirty="0">
                <a:ln>
                  <a:noFill/>
                </a:ln>
                <a:solidFill>
                  <a:srgbClr val="3F5779"/>
                </a:solidFill>
                <a:effectLst/>
                <a:uLnTx/>
                <a:uFillTx/>
                <a:latin typeface="Arial"/>
                <a:ea typeface="+mn-ea"/>
                <a:cs typeface="Arial"/>
              </a:rPr>
              <a:t> </a:t>
            </a:r>
            <a:r>
              <a:rPr kumimoji="0" sz="1450" b="1" i="0" u="none" strike="noStrike" kern="1200" cap="none" spc="-10" normalizeH="0" baseline="0" noProof="0" dirty="0">
                <a:ln>
                  <a:noFill/>
                </a:ln>
                <a:solidFill>
                  <a:srgbClr val="3F5779"/>
                </a:solidFill>
                <a:effectLst/>
                <a:uLnTx/>
                <a:uFillTx/>
                <a:latin typeface="Arial"/>
                <a:ea typeface="+mn-ea"/>
                <a:cs typeface="Arial"/>
              </a:rPr>
              <a:t>Regular Communication:</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2400"/>
              </a:lnSpc>
              <a:spcBef>
                <a:spcPts val="665"/>
              </a:spcBef>
              <a:spcAft>
                <a:spcPts val="0"/>
              </a:spcAft>
              <a:buClrTx/>
              <a:buSzTx/>
              <a:buFontTx/>
              <a:buNone/>
              <a:tabLst/>
              <a:defRPr/>
            </a:pPr>
            <a:r>
              <a:rPr kumimoji="0" sz="1200" b="0" i="0" u="none" strike="noStrike" kern="1200" cap="none" spc="10" normalizeH="0" baseline="0" noProof="0" dirty="0">
                <a:ln>
                  <a:noFill/>
                </a:ln>
                <a:solidFill>
                  <a:srgbClr val="3F5779"/>
                </a:solidFill>
                <a:effectLst/>
                <a:uLnTx/>
                <a:uFillTx/>
                <a:latin typeface="Arial"/>
                <a:ea typeface="+mn-ea"/>
                <a:cs typeface="Arial"/>
              </a:rPr>
              <a:t>Foster</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transparency</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and</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65" normalizeH="0" baseline="0" noProof="0" dirty="0">
                <a:ln>
                  <a:noFill/>
                </a:ln>
                <a:solidFill>
                  <a:srgbClr val="3F5779"/>
                </a:solidFill>
                <a:effectLst/>
                <a:uLnTx/>
                <a:uFillTx/>
                <a:latin typeface="Arial"/>
                <a:ea typeface="+mn-ea"/>
                <a:cs typeface="Arial"/>
              </a:rPr>
              <a:t>trust</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through</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frequent, </a:t>
            </a:r>
            <a:r>
              <a:rPr kumimoji="0" sz="1200" b="0" i="0" u="none" strike="noStrike" kern="1200" cap="none" spc="0" normalizeH="0" baseline="0" noProof="0" dirty="0">
                <a:ln>
                  <a:noFill/>
                </a:ln>
                <a:solidFill>
                  <a:srgbClr val="3F5779"/>
                </a:solidFill>
                <a:effectLst/>
                <a:uLnTx/>
                <a:uFillTx/>
                <a:latin typeface="Arial"/>
                <a:ea typeface="+mn-ea"/>
                <a:cs typeface="Arial"/>
              </a:rPr>
              <a:t>respectful</a:t>
            </a:r>
            <a:r>
              <a:rPr kumimoji="0" sz="1200" b="0" i="0" u="none" strike="noStrike" kern="1200" cap="none" spc="7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dialogue</a:t>
            </a:r>
            <a:r>
              <a:rPr kumimoji="0" sz="1200" b="0" i="0" u="none" strike="noStrike" kern="1200" cap="none" spc="70" normalizeH="0" baseline="0" noProof="0" dirty="0">
                <a:ln>
                  <a:noFill/>
                </a:ln>
                <a:solidFill>
                  <a:srgbClr val="3F5779"/>
                </a:solidFill>
                <a:effectLst/>
                <a:uLnTx/>
                <a:uFillTx/>
                <a:latin typeface="Arial"/>
                <a:ea typeface="+mn-ea"/>
                <a:cs typeface="Arial"/>
              </a:rPr>
              <a:t> with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70" normalizeH="0" baseline="0" noProof="0" dirty="0">
                <a:ln>
                  <a:noFill/>
                </a:ln>
                <a:solidFill>
                  <a:srgbClr val="3F5779"/>
                </a:solidFill>
                <a:effectLst/>
                <a:uLnTx/>
                <a:uFillTx/>
                <a:latin typeface="Arial"/>
                <a:ea typeface="+mn-ea"/>
                <a:cs typeface="Arial"/>
              </a:rPr>
              <a:t> </a:t>
            </a:r>
            <a:r>
              <a:rPr kumimoji="0" sz="1200" b="0" i="0" u="none" strike="noStrike" kern="1200" cap="none" spc="-40" normalizeH="0" baseline="0" noProof="0" dirty="0">
                <a:ln>
                  <a:noFill/>
                </a:ln>
                <a:solidFill>
                  <a:srgbClr val="3F5779"/>
                </a:solidFill>
                <a:effectLst/>
                <a:uLnTx/>
                <a:uFillTx/>
                <a:latin typeface="Arial"/>
                <a:ea typeface="+mn-ea"/>
                <a:cs typeface="Arial"/>
              </a:rPr>
              <a:t>CEO,</a:t>
            </a:r>
            <a:r>
              <a:rPr kumimoji="0" sz="1200" b="0" i="0" u="none" strike="noStrike" kern="1200" cap="none" spc="7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ensuring </a:t>
            </a:r>
            <a:r>
              <a:rPr kumimoji="0" sz="1200" b="0" i="0" u="none" strike="noStrike" kern="1200" cap="none" spc="0" normalizeH="0" baseline="0" noProof="0" dirty="0">
                <a:ln>
                  <a:noFill/>
                </a:ln>
                <a:solidFill>
                  <a:srgbClr val="3F5779"/>
                </a:solidFill>
                <a:effectLst/>
                <a:uLnTx/>
                <a:uFillTx/>
                <a:latin typeface="Arial"/>
                <a:ea typeface="+mn-ea"/>
                <a:cs typeface="Arial"/>
              </a:rPr>
              <a:t>alignment</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on</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Board</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goals</a:t>
            </a:r>
            <a:r>
              <a:rPr kumimoji="0" sz="1200" b="0" i="0" u="none" strike="noStrike" kern="1200" cap="none" spc="2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3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priorities.</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17" name="object 17"/>
          <p:cNvSpPr/>
          <p:nvPr/>
        </p:nvSpPr>
        <p:spPr>
          <a:xfrm>
            <a:off x="5715000" y="2381250"/>
            <a:ext cx="19050" cy="1504950"/>
          </a:xfrm>
          <a:custGeom>
            <a:avLst/>
            <a:gdLst/>
            <a:ahLst/>
            <a:cxnLst/>
            <a:rect l="l" t="t" r="r" b="b"/>
            <a:pathLst>
              <a:path w="19050" h="1504950">
                <a:moveTo>
                  <a:pt x="19050" y="0"/>
                </a:moveTo>
                <a:lnTo>
                  <a:pt x="0" y="0"/>
                </a:lnTo>
                <a:lnTo>
                  <a:pt x="0" y="1504950"/>
                </a:lnTo>
                <a:lnTo>
                  <a:pt x="19050" y="1504950"/>
                </a:lnTo>
                <a:lnTo>
                  <a:pt x="19050" y="0"/>
                </a:lnTo>
                <a:close/>
              </a:path>
            </a:pathLst>
          </a:custGeom>
          <a:solidFill>
            <a:srgbClr val="A51E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8" name="object 18"/>
          <p:cNvSpPr txBox="1"/>
          <p:nvPr/>
        </p:nvSpPr>
        <p:spPr>
          <a:xfrm>
            <a:off x="1153516" y="2452370"/>
            <a:ext cx="165100" cy="31369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900" b="0" i="0" u="none" strike="noStrike" kern="1200" cap="none" spc="-50" normalizeH="0" baseline="0" noProof="0" dirty="0">
                <a:ln>
                  <a:noFill/>
                </a:ln>
                <a:solidFill>
                  <a:srgbClr val="3F5779"/>
                </a:solidFill>
                <a:effectLst/>
                <a:uLnTx/>
                <a:uFillTx/>
                <a:latin typeface="Arial"/>
                <a:ea typeface="+mn-ea"/>
                <a:cs typeface="Arial"/>
              </a:rPr>
              <a:t>3</a:t>
            </a:r>
            <a:endParaRPr kumimoji="0" sz="1900" b="0" i="0" u="none" strike="noStrike" kern="1200" cap="none" spc="0" normalizeH="0" baseline="0" noProof="0" dirty="0">
              <a:ln>
                <a:noFill/>
              </a:ln>
              <a:solidFill>
                <a:srgbClr val="3F5779"/>
              </a:solidFill>
              <a:effectLst/>
              <a:uLnTx/>
              <a:uFillTx/>
              <a:latin typeface="Arial"/>
              <a:ea typeface="+mn-ea"/>
              <a:cs typeface="Arial"/>
            </a:endParaRPr>
          </a:p>
        </p:txBody>
      </p:sp>
      <p:sp>
        <p:nvSpPr>
          <p:cNvPr id="19" name="object 19"/>
          <p:cNvSpPr txBox="1"/>
          <p:nvPr/>
        </p:nvSpPr>
        <p:spPr>
          <a:xfrm>
            <a:off x="1797050" y="2497708"/>
            <a:ext cx="3549015" cy="12325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50" b="1" i="0" u="none" strike="noStrike" kern="1200" cap="none" spc="-20" normalizeH="0" baseline="0" noProof="0" dirty="0">
                <a:ln>
                  <a:noFill/>
                </a:ln>
                <a:solidFill>
                  <a:srgbClr val="3F5779"/>
                </a:solidFill>
                <a:effectLst/>
                <a:uLnTx/>
                <a:uFillTx/>
                <a:latin typeface="Arial"/>
                <a:ea typeface="+mn-ea"/>
                <a:cs typeface="Arial"/>
              </a:rPr>
              <a:t>Provide</a:t>
            </a:r>
            <a:r>
              <a:rPr kumimoji="0" sz="1450" b="1" i="0" u="none" strike="noStrike" kern="1200" cap="none" spc="-15" normalizeH="0" baseline="0" noProof="0" dirty="0">
                <a:ln>
                  <a:noFill/>
                </a:ln>
                <a:solidFill>
                  <a:srgbClr val="3F5779"/>
                </a:solidFill>
                <a:effectLst/>
                <a:uLnTx/>
                <a:uFillTx/>
                <a:latin typeface="Arial"/>
                <a:ea typeface="+mn-ea"/>
                <a:cs typeface="Arial"/>
              </a:rPr>
              <a:t> </a:t>
            </a:r>
            <a:r>
              <a:rPr kumimoji="0" sz="1450" b="1" i="0" u="none" strike="noStrike" kern="1200" cap="none" spc="-25" normalizeH="0" baseline="0" noProof="0" dirty="0">
                <a:ln>
                  <a:noFill/>
                </a:ln>
                <a:solidFill>
                  <a:srgbClr val="3F5779"/>
                </a:solidFill>
                <a:effectLst/>
                <a:uLnTx/>
                <a:uFillTx/>
                <a:latin typeface="Arial"/>
                <a:ea typeface="+mn-ea"/>
                <a:cs typeface="Arial"/>
              </a:rPr>
              <a:t>Constructive</a:t>
            </a:r>
            <a:r>
              <a:rPr kumimoji="0" sz="1450" b="1" i="0" u="none" strike="noStrike" kern="1200" cap="none" spc="-10" normalizeH="0" baseline="0" noProof="0" dirty="0">
                <a:ln>
                  <a:noFill/>
                </a:ln>
                <a:solidFill>
                  <a:srgbClr val="3F5779"/>
                </a:solidFill>
                <a:effectLst/>
                <a:uLnTx/>
                <a:uFillTx/>
                <a:latin typeface="Arial"/>
                <a:ea typeface="+mn-ea"/>
                <a:cs typeface="Arial"/>
              </a:rPr>
              <a:t> Feedback</a:t>
            </a:r>
            <a:r>
              <a:rPr kumimoji="0" sz="1450" b="0" i="0" u="none" strike="noStrike" kern="1200" cap="none" spc="-10" normalizeH="0" baseline="0" noProof="0" dirty="0">
                <a:ln>
                  <a:noFill/>
                </a:ln>
                <a:solidFill>
                  <a:srgbClr val="3F5779"/>
                </a:solidFill>
                <a:effectLst/>
                <a:uLnTx/>
                <a:uFillTx/>
                <a:latin typeface="Arial"/>
                <a:ea typeface="+mn-ea"/>
                <a:cs typeface="Arial"/>
              </a:rPr>
              <a:t>:</a:t>
            </a:r>
            <a:endParaRPr kumimoji="0" sz="1450" b="0" i="0" u="none" strike="noStrike" kern="1200" cap="none" spc="0" normalizeH="0" baseline="0" noProof="0" dirty="0">
              <a:ln>
                <a:noFill/>
              </a:ln>
              <a:solidFill>
                <a:srgbClr val="3F5779"/>
              </a:solidFill>
              <a:effectLst/>
              <a:uLnTx/>
              <a:uFillTx/>
              <a:latin typeface="Arial"/>
              <a:ea typeface="+mn-ea"/>
              <a:cs typeface="Arial"/>
            </a:endParaRPr>
          </a:p>
          <a:p>
            <a:pPr marL="12700" marR="5080" lvl="0" indent="0" algn="l" defTabSz="914400" rtl="0" eaLnBrk="1" fontAlgn="auto" latinLnBrk="0" hangingPunct="1">
              <a:lnSpc>
                <a:spcPct val="123300"/>
              </a:lnSpc>
              <a:spcBef>
                <a:spcPts val="650"/>
              </a:spcBef>
              <a:spcAft>
                <a:spcPts val="0"/>
              </a:spcAft>
              <a:buClrTx/>
              <a:buSzTx/>
              <a:buFontTx/>
              <a:buNone/>
              <a:tabLst/>
              <a:defRPr/>
            </a:pPr>
            <a:r>
              <a:rPr kumimoji="0" sz="1200" b="0" i="0" u="none" strike="noStrike" kern="1200" cap="none" spc="60" normalizeH="0" baseline="0" noProof="0" dirty="0">
                <a:ln>
                  <a:noFill/>
                </a:ln>
                <a:solidFill>
                  <a:srgbClr val="3F5779"/>
                </a:solidFill>
                <a:effectLst/>
                <a:uLnTx/>
                <a:uFillTx/>
                <a:latin typeface="Arial"/>
                <a:ea typeface="+mn-ea"/>
                <a:cs typeface="Arial"/>
              </a:rPr>
              <a:t>Offer</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regular</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guidance</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evaluation</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based</a:t>
            </a:r>
            <a:r>
              <a:rPr kumimoji="0" sz="1200" b="0" i="0" u="none" strike="noStrike" kern="1200" cap="none" spc="40" normalizeH="0" baseline="0" noProof="0" dirty="0">
                <a:ln>
                  <a:noFill/>
                </a:ln>
                <a:solidFill>
                  <a:srgbClr val="3F5779"/>
                </a:solidFill>
                <a:effectLst/>
                <a:uLnTx/>
                <a:uFillTx/>
                <a:latin typeface="Arial"/>
                <a:ea typeface="+mn-ea"/>
                <a:cs typeface="Arial"/>
              </a:rPr>
              <a:t> </a:t>
            </a:r>
            <a:r>
              <a:rPr kumimoji="0" sz="1200" b="0" i="0" u="none" strike="noStrike" kern="1200" cap="none" spc="-25" normalizeH="0" baseline="0" noProof="0" dirty="0">
                <a:ln>
                  <a:noFill/>
                </a:ln>
                <a:solidFill>
                  <a:srgbClr val="3F5779"/>
                </a:solidFill>
                <a:effectLst/>
                <a:uLnTx/>
                <a:uFillTx/>
                <a:latin typeface="Arial"/>
                <a:ea typeface="+mn-ea"/>
                <a:cs typeface="Arial"/>
              </a:rPr>
              <a:t>on </a:t>
            </a:r>
            <a:r>
              <a:rPr kumimoji="0" sz="1200" b="0" i="0" u="none" strike="noStrike" kern="1200" cap="none" spc="0" normalizeH="0" baseline="0" noProof="0" dirty="0">
                <a:ln>
                  <a:noFill/>
                </a:ln>
                <a:solidFill>
                  <a:srgbClr val="3F5779"/>
                </a:solidFill>
                <a:effectLst/>
                <a:uLnTx/>
                <a:uFillTx/>
                <a:latin typeface="Arial"/>
                <a:ea typeface="+mn-ea"/>
                <a:cs typeface="Arial"/>
              </a:rPr>
              <a:t>performance</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metrics</a:t>
            </a:r>
            <a:r>
              <a:rPr kumimoji="0" sz="1200" b="0" i="0" u="none" strike="noStrike" kern="1200" cap="none" spc="10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10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mutual</a:t>
            </a:r>
            <a:r>
              <a:rPr kumimoji="0" sz="1200" b="0" i="0" u="none" strike="noStrike" kern="1200" cap="none" spc="100" normalizeH="0" baseline="0" noProof="0" dirty="0">
                <a:ln>
                  <a:noFill/>
                </a:ln>
                <a:solidFill>
                  <a:srgbClr val="3F5779"/>
                </a:solidFill>
                <a:effectLst/>
                <a:uLnTx/>
                <a:uFillTx/>
                <a:latin typeface="Arial"/>
                <a:ea typeface="+mn-ea"/>
                <a:cs typeface="Arial"/>
              </a:rPr>
              <a:t> </a:t>
            </a:r>
            <a:r>
              <a:rPr kumimoji="0" sz="1200" b="0" i="0" u="none" strike="noStrike" kern="1200" cap="none" spc="-20" normalizeH="0" baseline="0" noProof="0" dirty="0">
                <a:ln>
                  <a:noFill/>
                </a:ln>
                <a:solidFill>
                  <a:srgbClr val="3F5779"/>
                </a:solidFill>
                <a:effectLst/>
                <a:uLnTx/>
                <a:uFillTx/>
                <a:latin typeface="Arial"/>
                <a:ea typeface="+mn-ea"/>
                <a:cs typeface="Arial"/>
              </a:rPr>
              <a:t>goals,</a:t>
            </a:r>
            <a:r>
              <a:rPr kumimoji="0" sz="1200" b="0" i="0" u="none" strike="noStrike" kern="1200" cap="none" spc="95"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delivering </a:t>
            </a:r>
            <a:r>
              <a:rPr kumimoji="0" sz="1200" b="0" i="0" u="none" strike="noStrike" kern="1200" cap="none" spc="0" normalizeH="0" baseline="0" noProof="0" dirty="0">
                <a:ln>
                  <a:noFill/>
                </a:ln>
                <a:solidFill>
                  <a:srgbClr val="3F5779"/>
                </a:solidFill>
                <a:effectLst/>
                <a:uLnTx/>
                <a:uFillTx/>
                <a:latin typeface="Arial"/>
                <a:ea typeface="+mn-ea"/>
                <a:cs typeface="Arial"/>
              </a:rPr>
              <a:t>constructive</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50" normalizeH="0" baseline="0" noProof="0" dirty="0">
                <a:ln>
                  <a:noFill/>
                </a:ln>
                <a:solidFill>
                  <a:srgbClr val="3F5779"/>
                </a:solidFill>
                <a:effectLst/>
                <a:uLnTx/>
                <a:uFillTx/>
                <a:latin typeface="Arial"/>
                <a:ea typeface="+mn-ea"/>
                <a:cs typeface="Arial"/>
              </a:rPr>
              <a:t>input</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60" normalizeH="0" baseline="0" noProof="0" dirty="0">
                <a:ln>
                  <a:noFill/>
                </a:ln>
                <a:solidFill>
                  <a:srgbClr val="3F5779"/>
                </a:solidFill>
                <a:effectLst/>
                <a:uLnTx/>
                <a:uFillTx/>
                <a:latin typeface="Arial"/>
                <a:ea typeface="+mn-ea"/>
                <a:cs typeface="Arial"/>
              </a:rPr>
              <a:t>that</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supports</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0" normalizeH="0" baseline="0" noProof="0" dirty="0">
                <a:ln>
                  <a:noFill/>
                </a:ln>
                <a:solidFill>
                  <a:srgbClr val="3F5779"/>
                </a:solidFill>
                <a:effectLst/>
                <a:uLnTx/>
                <a:uFillTx/>
                <a:latin typeface="Arial"/>
                <a:ea typeface="+mn-ea"/>
                <a:cs typeface="Arial"/>
              </a:rPr>
              <a:t>the</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30" normalizeH="0" baseline="0" noProof="0" dirty="0">
                <a:ln>
                  <a:noFill/>
                </a:ln>
                <a:solidFill>
                  <a:srgbClr val="3F5779"/>
                </a:solidFill>
                <a:effectLst/>
                <a:uLnTx/>
                <a:uFillTx/>
                <a:latin typeface="Arial"/>
                <a:ea typeface="+mn-ea"/>
                <a:cs typeface="Arial"/>
              </a:rPr>
              <a:t>CEO’s</a:t>
            </a:r>
            <a:r>
              <a:rPr kumimoji="0" sz="1200" b="0" i="0" u="none" strike="noStrike" kern="1200" cap="none" spc="80" normalizeH="0" baseline="0" noProof="0" dirty="0">
                <a:ln>
                  <a:noFill/>
                </a:ln>
                <a:solidFill>
                  <a:srgbClr val="3F5779"/>
                </a:solidFill>
                <a:effectLst/>
                <a:uLnTx/>
                <a:uFillTx/>
                <a:latin typeface="Arial"/>
                <a:ea typeface="+mn-ea"/>
                <a:cs typeface="Arial"/>
              </a:rPr>
              <a:t> </a:t>
            </a:r>
            <a:r>
              <a:rPr kumimoji="0" sz="1200" b="0" i="0" u="none" strike="noStrike" kern="1200" cap="none" spc="45" normalizeH="0" baseline="0" noProof="0" dirty="0">
                <a:ln>
                  <a:noFill/>
                </a:ln>
                <a:solidFill>
                  <a:srgbClr val="3F5779"/>
                </a:solidFill>
                <a:effectLst/>
                <a:uLnTx/>
                <a:uFillTx/>
                <a:latin typeface="Arial"/>
                <a:ea typeface="+mn-ea"/>
                <a:cs typeface="Arial"/>
              </a:rPr>
              <a:t>growth </a:t>
            </a:r>
            <a:r>
              <a:rPr kumimoji="0" sz="1200" b="0" i="0" u="none" strike="noStrike" kern="1200" cap="none" spc="0" normalizeH="0" baseline="0" noProof="0" dirty="0">
                <a:ln>
                  <a:noFill/>
                </a:ln>
                <a:solidFill>
                  <a:srgbClr val="3F5779"/>
                </a:solidFill>
                <a:effectLst/>
                <a:uLnTx/>
                <a:uFillTx/>
                <a:latin typeface="Arial"/>
                <a:ea typeface="+mn-ea"/>
                <a:cs typeface="Arial"/>
              </a:rPr>
              <a:t>and</a:t>
            </a:r>
            <a:r>
              <a:rPr kumimoji="0" sz="1200" b="0" i="0" u="none" strike="noStrike" kern="1200" cap="none" spc="-50" normalizeH="0" baseline="0" noProof="0" dirty="0">
                <a:ln>
                  <a:noFill/>
                </a:ln>
                <a:solidFill>
                  <a:srgbClr val="3F5779"/>
                </a:solidFill>
                <a:effectLst/>
                <a:uLnTx/>
                <a:uFillTx/>
                <a:latin typeface="Arial"/>
                <a:ea typeface="+mn-ea"/>
                <a:cs typeface="Arial"/>
              </a:rPr>
              <a:t> </a:t>
            </a:r>
            <a:r>
              <a:rPr kumimoji="0" sz="1200" b="0" i="0" u="none" strike="noStrike" kern="1200" cap="none" spc="-10" normalizeH="0" baseline="0" noProof="0" dirty="0">
                <a:ln>
                  <a:noFill/>
                </a:ln>
                <a:solidFill>
                  <a:srgbClr val="3F5779"/>
                </a:solidFill>
                <a:effectLst/>
                <a:uLnTx/>
                <a:uFillTx/>
                <a:latin typeface="Arial"/>
                <a:ea typeface="+mn-ea"/>
                <a:cs typeface="Arial"/>
              </a:rPr>
              <a:t>effectiveness.</a:t>
            </a:r>
            <a:endParaRPr kumimoji="0" sz="1200" b="0" i="0" u="none" strike="noStrike" kern="1200" cap="none" spc="0" normalizeH="0" baseline="0" noProof="0" dirty="0">
              <a:ln>
                <a:noFill/>
              </a:ln>
              <a:solidFill>
                <a:srgbClr val="3F5779"/>
              </a:solidFill>
              <a:effectLst/>
              <a:uLnTx/>
              <a:uFillTx/>
              <a:latin typeface="Arial"/>
              <a:ea typeface="+mn-ea"/>
              <a:cs typeface="Arial"/>
            </a:endParaRPr>
          </a:p>
        </p:txBody>
      </p:sp>
      <p:sp>
        <p:nvSpPr>
          <p:cNvPr id="20" name="object 20"/>
          <p:cNvSpPr/>
          <p:nvPr/>
        </p:nvSpPr>
        <p:spPr>
          <a:xfrm>
            <a:off x="0" y="5895975"/>
            <a:ext cx="12192000" cy="962025"/>
          </a:xfrm>
          <a:custGeom>
            <a:avLst/>
            <a:gdLst/>
            <a:ahLst/>
            <a:cxnLst/>
            <a:rect l="l" t="t" r="r" b="b"/>
            <a:pathLst>
              <a:path w="12192000" h="962025">
                <a:moveTo>
                  <a:pt x="12192000" y="0"/>
                </a:moveTo>
                <a:lnTo>
                  <a:pt x="0" y="0"/>
                </a:lnTo>
                <a:lnTo>
                  <a:pt x="0" y="962025"/>
                </a:lnTo>
                <a:lnTo>
                  <a:pt x="12192000" y="962025"/>
                </a:lnTo>
                <a:lnTo>
                  <a:pt x="12192000" y="0"/>
                </a:lnTo>
                <a:close/>
              </a:path>
            </a:pathLst>
          </a:custGeom>
          <a:solidFill>
            <a:srgbClr val="F9F9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21" name="object 21"/>
          <p:cNvSpPr txBox="1"/>
          <p:nvPr/>
        </p:nvSpPr>
        <p:spPr>
          <a:xfrm>
            <a:off x="2941688" y="6197600"/>
            <a:ext cx="6303645" cy="33401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0" normalizeH="0" baseline="0" noProof="0" dirty="0">
                <a:ln>
                  <a:noFill/>
                </a:ln>
                <a:solidFill>
                  <a:srgbClr val="3F5779"/>
                </a:solidFill>
                <a:effectLst/>
                <a:uLnTx/>
                <a:uFillTx/>
                <a:latin typeface="Arial"/>
                <a:ea typeface="+mn-ea"/>
                <a:cs typeface="Arial"/>
              </a:rPr>
              <a:t>Board</a:t>
            </a:r>
            <a:r>
              <a:rPr kumimoji="0" sz="2000" b="0" i="0" u="none" strike="noStrike" kern="1200" cap="none" spc="-50" normalizeH="0" baseline="0" noProof="0" dirty="0">
                <a:ln>
                  <a:noFill/>
                </a:ln>
                <a:solidFill>
                  <a:srgbClr val="3F5779"/>
                </a:solidFill>
                <a:effectLst/>
                <a:uLnTx/>
                <a:uFillTx/>
                <a:latin typeface="Arial"/>
                <a:ea typeface="+mn-ea"/>
                <a:cs typeface="Arial"/>
              </a:rPr>
              <a:t> </a:t>
            </a:r>
            <a:r>
              <a:rPr kumimoji="0" sz="2000" b="0" i="0" u="none" strike="noStrike" kern="1200" cap="none" spc="55" normalizeH="0" baseline="0" noProof="0" dirty="0">
                <a:ln>
                  <a:noFill/>
                </a:ln>
                <a:solidFill>
                  <a:srgbClr val="3F5779"/>
                </a:solidFill>
                <a:effectLst/>
                <a:uLnTx/>
                <a:uFillTx/>
                <a:latin typeface="Arial"/>
                <a:ea typeface="+mn-ea"/>
                <a:cs typeface="Arial"/>
              </a:rPr>
              <a:t>Commitments</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0" i="0" u="none" strike="noStrike" kern="1200" cap="none" spc="125" normalizeH="0" baseline="0" noProof="0" dirty="0">
                <a:ln>
                  <a:noFill/>
                </a:ln>
                <a:solidFill>
                  <a:srgbClr val="3F5779"/>
                </a:solidFill>
                <a:effectLst/>
                <a:uLnTx/>
                <a:uFillTx/>
                <a:latin typeface="Arial"/>
                <a:ea typeface="+mn-ea"/>
                <a:cs typeface="Arial"/>
              </a:rPr>
              <a:t>for</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0" i="0" u="none" strike="noStrike" kern="1200" cap="none" spc="-95" normalizeH="0" baseline="0" noProof="0" dirty="0">
                <a:ln>
                  <a:noFill/>
                </a:ln>
                <a:solidFill>
                  <a:srgbClr val="3F5779"/>
                </a:solidFill>
                <a:effectLst/>
                <a:uLnTx/>
                <a:uFillTx/>
                <a:latin typeface="Arial"/>
                <a:ea typeface="+mn-ea"/>
                <a:cs typeface="Arial"/>
              </a:rPr>
              <a:t>a</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0" i="0" u="none" strike="noStrike" kern="1200" cap="none" spc="0" normalizeH="0" baseline="0" noProof="0" dirty="0">
                <a:ln>
                  <a:noFill/>
                </a:ln>
                <a:solidFill>
                  <a:srgbClr val="3F5779"/>
                </a:solidFill>
                <a:effectLst/>
                <a:uLnTx/>
                <a:uFillTx/>
                <a:latin typeface="Arial"/>
                <a:ea typeface="+mn-ea"/>
                <a:cs typeface="Arial"/>
              </a:rPr>
              <a:t>Solid</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0" i="0" u="none" strike="noStrike" kern="1200" cap="none" spc="50" normalizeH="0" baseline="0" noProof="0" dirty="0">
                <a:ln>
                  <a:noFill/>
                </a:ln>
                <a:solidFill>
                  <a:srgbClr val="3F5779"/>
                </a:solidFill>
                <a:effectLst/>
                <a:uLnTx/>
                <a:uFillTx/>
                <a:latin typeface="Arial"/>
                <a:ea typeface="+mn-ea"/>
                <a:cs typeface="Arial"/>
              </a:rPr>
              <a:t>Partnership</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0" i="0" u="none" strike="noStrike" kern="1200" cap="none" spc="55" normalizeH="0" baseline="0" noProof="0" dirty="0">
                <a:ln>
                  <a:noFill/>
                </a:ln>
                <a:solidFill>
                  <a:srgbClr val="3F5779"/>
                </a:solidFill>
                <a:effectLst/>
                <a:uLnTx/>
                <a:uFillTx/>
                <a:latin typeface="Arial"/>
                <a:ea typeface="+mn-ea"/>
                <a:cs typeface="Arial"/>
              </a:rPr>
              <a:t>in</a:t>
            </a:r>
            <a:r>
              <a:rPr kumimoji="0" sz="2000" b="0" i="0" u="none" strike="noStrike" kern="1200" cap="none" spc="-45" normalizeH="0" baseline="0" noProof="0" dirty="0">
                <a:ln>
                  <a:noFill/>
                </a:ln>
                <a:solidFill>
                  <a:srgbClr val="3F5779"/>
                </a:solidFill>
                <a:effectLst/>
                <a:uLnTx/>
                <a:uFillTx/>
                <a:latin typeface="Arial"/>
                <a:ea typeface="+mn-ea"/>
                <a:cs typeface="Arial"/>
              </a:rPr>
              <a:t> </a:t>
            </a:r>
            <a:r>
              <a:rPr kumimoji="0" sz="2000" b="1" i="0" u="none" strike="noStrike" kern="1200" cap="none" spc="55" normalizeH="0" baseline="0" noProof="0" dirty="0">
                <a:ln>
                  <a:noFill/>
                </a:ln>
                <a:solidFill>
                  <a:srgbClr val="3F5779"/>
                </a:solidFill>
                <a:effectLst/>
                <a:uLnTx/>
                <a:uFillTx/>
                <a:latin typeface="Arial"/>
                <a:ea typeface="+mn-ea"/>
                <a:cs typeface="Arial"/>
              </a:rPr>
              <a:t>6</a:t>
            </a:r>
            <a:r>
              <a:rPr kumimoji="0" sz="2000" b="1" i="0" u="none" strike="noStrike" kern="1200" cap="none" spc="-45" normalizeH="0" baseline="0" noProof="0" dirty="0">
                <a:ln>
                  <a:noFill/>
                </a:ln>
                <a:solidFill>
                  <a:srgbClr val="3F5779"/>
                </a:solidFill>
                <a:effectLst/>
                <a:uLnTx/>
                <a:uFillTx/>
                <a:latin typeface="Arial"/>
                <a:ea typeface="+mn-ea"/>
                <a:cs typeface="Arial"/>
              </a:rPr>
              <a:t> </a:t>
            </a:r>
            <a:r>
              <a:rPr kumimoji="0" sz="2000" b="1" i="0" u="none" strike="noStrike" kern="1200" cap="none" spc="-20" normalizeH="0" baseline="0" noProof="0" dirty="0">
                <a:ln>
                  <a:noFill/>
                </a:ln>
                <a:solidFill>
                  <a:srgbClr val="3F5779"/>
                </a:solidFill>
                <a:effectLst/>
                <a:uLnTx/>
                <a:uFillTx/>
                <a:latin typeface="Arial"/>
                <a:ea typeface="+mn-ea"/>
                <a:cs typeface="Arial"/>
              </a:rPr>
              <a:t>Ways</a:t>
            </a:r>
            <a:endParaRPr kumimoji="0" sz="2000" b="0" i="0" u="none" strike="noStrike" kern="1200" cap="none" spc="0" normalizeH="0" baseline="0" noProof="0" dirty="0">
              <a:ln>
                <a:noFill/>
              </a:ln>
              <a:solidFill>
                <a:srgbClr val="3F5779"/>
              </a:solidFill>
              <a:effectLst/>
              <a:uLnTx/>
              <a:uFillTx/>
              <a:latin typeface="Arial"/>
              <a:ea typeface="+mn-ea"/>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24648"/>
            <a:ext cx="3887234" cy="6947228"/>
          </a:xfrm>
          <a:solidFill>
            <a:srgbClr val="7030A0"/>
          </a:solidFill>
          <a:effectLst>
            <a:softEdge rad="76200"/>
          </a:effectLst>
        </p:spPr>
        <p:txBody>
          <a:bodyPr>
            <a:normAutofit/>
          </a:bodyPr>
          <a:lstStyle/>
          <a:p>
            <a:pPr algn="thaiDist"/>
            <a:br>
              <a:rPr lang="en-US" dirty="0">
                <a:solidFill>
                  <a:srgbClr val="FFFFFF"/>
                </a:solidFill>
                <a:latin typeface="Arial" charset="0"/>
                <a:ea typeface="Arial" charset="0"/>
                <a:cs typeface="Arial" charset="0"/>
              </a:rPr>
            </a:br>
            <a:br>
              <a:rPr lang="en-US" dirty="0">
                <a:solidFill>
                  <a:srgbClr val="FFFFFF"/>
                </a:solidFill>
                <a:latin typeface="Arial" charset="0"/>
                <a:ea typeface="Arial" charset="0"/>
                <a:cs typeface="Arial" charset="0"/>
              </a:rPr>
            </a:br>
            <a:r>
              <a:rPr lang="en-US" dirty="0">
                <a:solidFill>
                  <a:srgbClr val="FFFFFF"/>
                </a:solidFill>
                <a:latin typeface="Arial" charset="0"/>
                <a:ea typeface="Arial" charset="0"/>
                <a:cs typeface="Arial" charset="0"/>
              </a:rPr>
              <a:t>     </a:t>
            </a:r>
            <a:br>
              <a:rPr lang="en-US" dirty="0">
                <a:solidFill>
                  <a:srgbClr val="FFFFFF"/>
                </a:solidFill>
                <a:latin typeface="Arial" charset="0"/>
                <a:ea typeface="Arial" charset="0"/>
                <a:cs typeface="Arial" charset="0"/>
              </a:rPr>
            </a:br>
            <a:br>
              <a:rPr lang="en-US" dirty="0">
                <a:solidFill>
                  <a:srgbClr val="FFFFFF"/>
                </a:solidFill>
                <a:latin typeface="Arial" charset="0"/>
                <a:ea typeface="Arial" charset="0"/>
                <a:cs typeface="Arial" charset="0"/>
              </a:rPr>
            </a:br>
            <a:r>
              <a:rPr lang="en-US" dirty="0">
                <a:solidFill>
                  <a:srgbClr val="FFFFFF"/>
                </a:solidFill>
                <a:latin typeface="Arial" charset="0"/>
                <a:ea typeface="Arial" charset="0"/>
                <a:cs typeface="Arial" charset="0"/>
              </a:rPr>
              <a:t>     Board-CEO      Partnership</a:t>
            </a:r>
            <a:br>
              <a:rPr lang="en-US" dirty="0">
                <a:solidFill>
                  <a:srgbClr val="FFFFFF"/>
                </a:solidFill>
              </a:rPr>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sz="2400" dirty="0">
                <a:latin typeface="Arial" charset="0"/>
                <a:ea typeface="Arial" charset="0"/>
                <a:cs typeface="Arial" charset="0"/>
              </a:rPr>
              <a:t>Communication</a:t>
            </a:r>
          </a:p>
          <a:p>
            <a:r>
              <a:rPr lang="en-US" sz="2400" dirty="0">
                <a:latin typeface="Arial" charset="0"/>
                <a:ea typeface="Arial" charset="0"/>
                <a:cs typeface="Arial" charset="0"/>
              </a:rPr>
              <a:t>Open, appropriate and even-handed</a:t>
            </a:r>
          </a:p>
          <a:p>
            <a:r>
              <a:rPr lang="en-US" sz="2400" dirty="0">
                <a:latin typeface="Arial" charset="0"/>
                <a:ea typeface="Arial" charset="0"/>
                <a:cs typeface="Arial" charset="0"/>
              </a:rPr>
              <a:t>Explore issues to achieve mutual understanding</a:t>
            </a:r>
          </a:p>
          <a:p>
            <a:r>
              <a:rPr lang="en-US" sz="2400" dirty="0">
                <a:latin typeface="Arial" charset="0"/>
                <a:ea typeface="Arial" charset="0"/>
                <a:cs typeface="Arial" charset="0"/>
              </a:rPr>
              <a:t>Provide the board with comprehensive, relevant, timely information (clarify what information is needed to inform board’s decision making)</a:t>
            </a:r>
          </a:p>
          <a:p>
            <a:r>
              <a:rPr lang="en-US" sz="2400" dirty="0">
                <a:latin typeface="Arial" charset="0"/>
                <a:ea typeface="Arial" charset="0"/>
                <a:cs typeface="Arial" charset="0"/>
              </a:rPr>
              <a:t>Establish protocol for connecting with internal stakeholders</a:t>
            </a:r>
          </a:p>
          <a:p>
            <a:r>
              <a:rPr lang="en-US" sz="2400" dirty="0">
                <a:latin typeface="Arial" charset="0"/>
                <a:ea typeface="Arial" charset="0"/>
                <a:cs typeface="Arial" charset="0"/>
              </a:rPr>
              <a:t>Share concerns with the CEO</a:t>
            </a:r>
          </a:p>
          <a:p>
            <a:r>
              <a:rPr lang="en-US" sz="2400" dirty="0">
                <a:latin typeface="Arial" charset="0"/>
                <a:ea typeface="Arial" charset="0"/>
                <a:cs typeface="Arial" charset="0"/>
              </a:rPr>
              <a:t>No surprises </a:t>
            </a:r>
          </a:p>
          <a:p>
            <a:r>
              <a:rPr lang="en-US" sz="2400" dirty="0">
                <a:latin typeface="Arial" charset="0"/>
                <a:ea typeface="Arial" charset="0"/>
                <a:cs typeface="Arial" charset="0"/>
              </a:rPr>
              <a:t>Sounding board</a:t>
            </a:r>
          </a:p>
          <a:p>
            <a:r>
              <a:rPr lang="en-US" sz="2400" dirty="0">
                <a:latin typeface="Arial" charset="0"/>
                <a:ea typeface="Arial" charset="0"/>
                <a:cs typeface="Arial" charset="0"/>
              </a:rPr>
              <a:t>Exhibit mutual respect and support </a:t>
            </a:r>
          </a:p>
          <a:p>
            <a:endParaRPr lang="en-US" sz="2400" dirty="0"/>
          </a:p>
        </p:txBody>
      </p:sp>
      <p:sp>
        <p:nvSpPr>
          <p:cNvPr id="4" name="Bevel 3"/>
          <p:cNvSpPr/>
          <p:nvPr/>
        </p:nvSpPr>
        <p:spPr>
          <a:xfrm rot="19165158">
            <a:off x="943280" y="634011"/>
            <a:ext cx="2205047" cy="2592837"/>
          </a:xfrm>
          <a:prstGeom prst="bevel">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8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5093209"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740" y="620392"/>
            <a:ext cx="4235945" cy="5504688"/>
          </a:xfrm>
        </p:spPr>
        <p:txBody>
          <a:bodyPr>
            <a:normAutofit/>
          </a:bodyPr>
          <a:lstStyle/>
          <a:p>
            <a:br>
              <a:rPr lang="en-US" sz="4200" dirty="0">
                <a:solidFill>
                  <a:schemeClr val="bg1"/>
                </a:solidFill>
                <a:latin typeface="Arial" charset="0"/>
                <a:ea typeface="Arial" charset="0"/>
                <a:cs typeface="Arial" charset="0"/>
              </a:rPr>
            </a:br>
            <a:r>
              <a:rPr lang="en-US" sz="4200" dirty="0">
                <a:solidFill>
                  <a:schemeClr val="bg1"/>
                </a:solidFill>
                <a:latin typeface="Arial" charset="0"/>
                <a:ea typeface="Arial" charset="0"/>
                <a:cs typeface="Arial" charset="0"/>
              </a:rPr>
              <a:t>Communication</a:t>
            </a:r>
            <a:br>
              <a:rPr lang="en-US" sz="4200" dirty="0">
                <a:solidFill>
                  <a:schemeClr val="bg1"/>
                </a:solidFill>
              </a:rPr>
            </a:br>
            <a:endParaRPr lang="en-US" sz="4200" dirty="0">
              <a:solidFill>
                <a:schemeClr val="bg1"/>
              </a:solidFill>
            </a:endParaRPr>
          </a:p>
        </p:txBody>
      </p:sp>
      <p:graphicFrame>
        <p:nvGraphicFramePr>
          <p:cNvPr id="5" name="Content Placeholder 2">
            <a:extLst>
              <a:ext uri="{FF2B5EF4-FFF2-40B4-BE49-F238E27FC236}">
                <a16:creationId xmlns:a16="http://schemas.microsoft.com/office/drawing/2014/main" id="{801A2ED6-A8A5-11E4-6FF4-D0617A65E726}"/>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2772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0"/>
            <a:ext cx="4053659" cy="6858000"/>
          </a:xfrm>
          <a:solidFill>
            <a:srgbClr val="7030A0"/>
          </a:solidFill>
        </p:spPr>
        <p:txBody>
          <a:bodyPr anchor="ctr">
            <a:normAutofit/>
          </a:bodyPr>
          <a:lstStyle/>
          <a:p>
            <a:r>
              <a:rPr lang="en-US" sz="3200" dirty="0">
                <a:solidFill>
                  <a:schemeClr val="bg1"/>
                </a:solidFill>
                <a:latin typeface="Arial" charset="0"/>
                <a:ea typeface="Arial" charset="0"/>
                <a:cs typeface="Arial" charset="0"/>
              </a:rPr>
              <a:t>What does it look like on the ground?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4D65045-7741-6D27-5E8C-FA34339289B7}"/>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F7CC264-63D6-41D8-BB51-4359A9DD1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581741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40079" y="2053641"/>
            <a:ext cx="4037429" cy="2760098"/>
          </a:xfrm>
        </p:spPr>
        <p:txBody>
          <a:bodyPr vert="horz" lIns="91440" tIns="45720" rIns="91440" bIns="45720" rtlCol="0" anchor="ctr">
            <a:normAutofit/>
          </a:bodyPr>
          <a:lstStyle/>
          <a:p>
            <a:r>
              <a:rPr lang="en-US" sz="3200" dirty="0">
                <a:solidFill>
                  <a:schemeClr val="bg1"/>
                </a:solidFill>
              </a:rPr>
              <a:t>Board and CEO Role in Policy Development</a:t>
            </a:r>
            <a:endParaRPr lang="en-US" sz="3100" kern="1200" dirty="0">
              <a:solidFill>
                <a:schemeClr val="bg1"/>
              </a:solidFill>
            </a:endParaRP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a:bodyPr>
          <a:lstStyle/>
          <a:p>
            <a:r>
              <a:rPr lang="en-US" sz="2400" dirty="0">
                <a:solidFill>
                  <a:schemeClr val="accent6">
                    <a:lumMod val="75000"/>
                  </a:schemeClr>
                </a:solidFill>
              </a:rPr>
              <a:t>Policy making is a joint effort between the Board and the CEO</a:t>
            </a:r>
          </a:p>
          <a:p>
            <a:r>
              <a:rPr lang="en-US" sz="2400" dirty="0">
                <a:solidFill>
                  <a:schemeClr val="accent6">
                    <a:lumMod val="75000"/>
                  </a:schemeClr>
                </a:solidFill>
              </a:rPr>
              <a:t>Establishment of of a systematic approach that defines roles and responsibilities of stakeholders, the steps in the process to create a policy and how the policy will be monitored </a:t>
            </a:r>
          </a:p>
          <a:p>
            <a:r>
              <a:rPr lang="en-US" sz="2400" dirty="0">
                <a:solidFill>
                  <a:schemeClr val="accent6">
                    <a:lumMod val="75000"/>
                  </a:schemeClr>
                </a:solidFill>
              </a:rPr>
              <a:t>Know the difference between policy and operations</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CE5352E-9B9F-4EDC-8769-7FA3D3F814C7}" type="slidenum">
              <a:rPr kumimoji="0" lang="en-US" sz="10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57</a:t>
            </a:fld>
            <a:endParaRPr kumimoji="0" lang="en-US" sz="10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464129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246186" y="2053641"/>
            <a:ext cx="4818183" cy="2760098"/>
          </a:xfrm>
        </p:spPr>
        <p:txBody>
          <a:bodyPr vert="horz" lIns="91440" tIns="45720" rIns="91440" bIns="45720" rtlCol="0" anchor="ctr">
            <a:normAutofit/>
          </a:bodyPr>
          <a:lstStyle/>
          <a:p>
            <a:r>
              <a:rPr lang="en-US" sz="3200" dirty="0">
                <a:solidFill>
                  <a:schemeClr val="bg1"/>
                </a:solidFill>
              </a:rPr>
              <a:t>CEO’s Role in Policy Making</a:t>
            </a:r>
            <a:endParaRPr lang="en-US" sz="3100" kern="1200" dirty="0">
              <a:solidFill>
                <a:schemeClr val="bg1"/>
              </a:solidFill>
            </a:endParaRPr>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090574" y="801866"/>
            <a:ext cx="5306084" cy="5230634"/>
          </a:xfrm>
        </p:spPr>
        <p:txBody>
          <a:bodyPr vert="horz" lIns="91440" tIns="45720" rIns="91440" bIns="45720" rtlCol="0" anchor="ctr">
            <a:normAutofit/>
          </a:bodyPr>
          <a:lstStyle/>
          <a:p>
            <a:r>
              <a:rPr lang="en-US" sz="2400" dirty="0">
                <a:solidFill>
                  <a:schemeClr val="accent6">
                    <a:lumMod val="75000"/>
                  </a:schemeClr>
                </a:solidFill>
              </a:rPr>
              <a:t>Help define and manage  a thoughtful and public policymaking process</a:t>
            </a:r>
          </a:p>
          <a:p>
            <a:r>
              <a:rPr lang="en-US" sz="2400" dirty="0">
                <a:solidFill>
                  <a:schemeClr val="accent6">
                    <a:lumMod val="75000"/>
                  </a:schemeClr>
                </a:solidFill>
              </a:rPr>
              <a:t>Provide  policy analyses and present alternatives for board discussion </a:t>
            </a:r>
          </a:p>
          <a:p>
            <a:r>
              <a:rPr lang="en-US" sz="2400" dirty="0">
                <a:solidFill>
                  <a:schemeClr val="accent6">
                    <a:lumMod val="75000"/>
                  </a:schemeClr>
                </a:solidFill>
              </a:rPr>
              <a:t>Alert the board to political ramifications of proposed policy alternatives</a:t>
            </a:r>
          </a:p>
          <a:p>
            <a:r>
              <a:rPr lang="en-US" sz="2400" dirty="0">
                <a:solidFill>
                  <a:schemeClr val="accent6">
                    <a:lumMod val="75000"/>
                  </a:schemeClr>
                </a:solidFill>
              </a:rPr>
              <a:t>Provides information that enables the board to monitor policy implementation</a:t>
            </a:r>
          </a:p>
          <a:p>
            <a:r>
              <a:rPr lang="en-US" sz="2400" dirty="0">
                <a:solidFill>
                  <a:schemeClr val="accent6">
                    <a:lumMod val="75000"/>
                  </a:schemeClr>
                </a:solidFill>
              </a:rPr>
              <a:t>Ensures the board regularly evaluates and updates its policies</a:t>
            </a:r>
          </a:p>
          <a:p>
            <a:pPr marL="0" indent="0">
              <a:buNone/>
            </a:pPr>
            <a:endParaRPr lang="en-US" sz="2400" dirty="0">
              <a:solidFill>
                <a:srgbClr val="000000"/>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CE5352E-9B9F-4EDC-8769-7FA3D3F814C7}" type="slidenum">
              <a:rPr kumimoji="0" lang="en-US" sz="10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58</a:t>
            </a:fld>
            <a:endParaRPr kumimoji="0" lang="en-US" sz="10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CC2FA5F-CC01-45C9-B8C9-AD2A8FC8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3353623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t>ESSENTIAL PRACTICES</a:t>
            </a:r>
          </a:p>
        </p:txBody>
      </p:sp>
      <p:sp>
        <p:nvSpPr>
          <p:cNvPr id="5" name="Content Placeholder 4"/>
          <p:cNvSpPr>
            <a:spLocks noGrp="1"/>
          </p:cNvSpPr>
          <p:nvPr>
            <p:ph sz="quarter" idx="31"/>
          </p:nvPr>
        </p:nvSpPr>
        <p:spPr>
          <a:xfrm>
            <a:off x="836613" y="1494693"/>
            <a:ext cx="4821237" cy="4360984"/>
          </a:xfrm>
        </p:spPr>
        <p:txBody>
          <a:bodyPr>
            <a:normAutofit fontScale="92500" lnSpcReduction="20000"/>
          </a:bodyPr>
          <a:lstStyle/>
          <a:p>
            <a:r>
              <a:rPr lang="en-US" sz="2200" dirty="0"/>
              <a:t>Board Retreats at least annually </a:t>
            </a:r>
            <a:r>
              <a:rPr lang="mr-IN" sz="2200" dirty="0"/>
              <a:t>–</a:t>
            </a:r>
            <a:r>
              <a:rPr lang="en-US" sz="2200" dirty="0"/>
              <a:t> time for deeper and richer conversations about issues that matter</a:t>
            </a:r>
          </a:p>
          <a:p>
            <a:r>
              <a:rPr lang="en-US" sz="2200" dirty="0"/>
              <a:t>Annual Board Assessment resulting in Board Goals relating to board operations and behavior</a:t>
            </a:r>
          </a:p>
          <a:p>
            <a:r>
              <a:rPr lang="en-US" sz="2200" dirty="0"/>
              <a:t>Agreement on what constitutes a high performing board and a commitment to act in compliance with that agreement</a:t>
            </a:r>
          </a:p>
          <a:p>
            <a:r>
              <a:rPr lang="en-US" sz="2200" dirty="0"/>
              <a:t>Professional Learning for Trustees </a:t>
            </a:r>
            <a:r>
              <a:rPr lang="mr-IN" sz="2200" dirty="0"/>
              <a:t>–</a:t>
            </a:r>
            <a:r>
              <a:rPr lang="en-US" sz="2200" dirty="0"/>
              <a:t> local onboarding/orientation, state associations, ACCT</a:t>
            </a:r>
          </a:p>
          <a:p>
            <a:r>
              <a:rPr lang="en-US" sz="2200" dirty="0"/>
              <a:t>Take time to team build and get to know each other</a:t>
            </a:r>
          </a:p>
          <a:p>
            <a:r>
              <a:rPr lang="en-US" sz="2200" dirty="0"/>
              <a:t>Use tools such as agenda development that focuses the board on action </a:t>
            </a:r>
          </a:p>
          <a:p>
            <a:endParaRPr lang="en-US" dirty="0"/>
          </a:p>
        </p:txBody>
      </p:sp>
      <p:sp>
        <p:nvSpPr>
          <p:cNvPr id="6" name="Content Placeholder 5"/>
          <p:cNvSpPr>
            <a:spLocks noGrp="1"/>
          </p:cNvSpPr>
          <p:nvPr>
            <p:ph sz="quarter" idx="32"/>
          </p:nvPr>
        </p:nvSpPr>
        <p:spPr>
          <a:xfrm>
            <a:off x="6495086" y="1494693"/>
            <a:ext cx="4821237" cy="4652810"/>
          </a:xfrm>
        </p:spPr>
        <p:txBody>
          <a:bodyPr>
            <a:normAutofit lnSpcReduction="10000"/>
          </a:bodyPr>
          <a:lstStyle/>
          <a:p>
            <a:r>
              <a:rPr lang="en-US" dirty="0"/>
              <a:t>Study sessions (also called work sessions or conference sessions) where boards take a more in-depth look at issues e.g. student success, equity to provide shared and deeper understanding of the issues and the policy implications</a:t>
            </a:r>
          </a:p>
          <a:p>
            <a:r>
              <a:rPr lang="en-US" dirty="0"/>
              <a:t>Identifying a short set of high-level strategic priorities and expectations annually which constitutes the CEO’s work plan and upon which they will be evaluated</a:t>
            </a:r>
          </a:p>
          <a:p>
            <a:r>
              <a:rPr lang="en-US" dirty="0"/>
              <a:t>Development of trusting relationships among board members and with the CEO</a:t>
            </a:r>
          </a:p>
          <a:p>
            <a:r>
              <a:rPr lang="en-US" dirty="0"/>
              <a:t>Candid discussion and agreement on what reciprocal support looks like for individual board members, for president and for the board as a whole</a:t>
            </a:r>
          </a:p>
          <a:p>
            <a:endParaRPr lang="en-US" dirty="0"/>
          </a:p>
        </p:txBody>
      </p:sp>
      <p:pic>
        <p:nvPicPr>
          <p:cNvPr id="9" name="Picture 8">
            <a:extLst>
              <a:ext uri="{FF2B5EF4-FFF2-40B4-BE49-F238E27FC236}">
                <a16:creationId xmlns:a16="http://schemas.microsoft.com/office/drawing/2014/main" id="{3F7CC264-63D6-41D8-BB51-4359A9DD1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67114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563987" y="675332"/>
            <a:ext cx="8414904" cy="4728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r>
              <a:rPr lang="en-US" sz="2600" b="1" dirty="0">
                <a:solidFill>
                  <a:srgbClr val="1A428A"/>
                </a:solidFill>
                <a:latin typeface="+mj-lt"/>
                <a:cs typeface="Times New Roman" panose="02020603050405020304" pitchFamily="18" charset="0"/>
              </a:rPr>
              <a:t>STATE POLICY</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08165" y="6063069"/>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755775" y="6202625"/>
            <a:ext cx="35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p>
        </p:txBody>
      </p:sp>
      <p:sp>
        <p:nvSpPr>
          <p:cNvPr id="9" name="TextBox 8">
            <a:extLst>
              <a:ext uri="{FF2B5EF4-FFF2-40B4-BE49-F238E27FC236}">
                <a16:creationId xmlns:a16="http://schemas.microsoft.com/office/drawing/2014/main" id="{E1054839-133A-4A8C-B152-40FB3E21452D}"/>
              </a:ext>
            </a:extLst>
          </p:cNvPr>
          <p:cNvSpPr txBox="1"/>
          <p:nvPr/>
        </p:nvSpPr>
        <p:spPr>
          <a:xfrm>
            <a:off x="617532" y="1130216"/>
            <a:ext cx="10279068" cy="4431983"/>
          </a:xfrm>
          <a:prstGeom prst="rect">
            <a:avLst/>
          </a:prstGeom>
          <a:noFill/>
          <a:ln w="9525">
            <a:solidFill>
              <a:schemeClr val="tx1"/>
            </a:solidFill>
          </a:ln>
        </p:spPr>
        <p:txBody>
          <a:bodyPr wrap="square" rtlCol="0">
            <a:spAutoFit/>
          </a:bodyPr>
          <a:lstStyle/>
          <a:p>
            <a:pPr lvl="0"/>
            <a:r>
              <a:rPr lang="en-US" sz="2400" b="1" dirty="0"/>
              <a:t>Serves as the primary coordinating entity for community colleges, providing guidance and leadership to the Governor, state agencies, and the State Legislature, on all issues concerning community colleges.</a:t>
            </a:r>
            <a:endParaRPr lang="en-US" dirty="0"/>
          </a:p>
          <a:p>
            <a:r>
              <a:rPr lang="en-US" sz="2400" dirty="0"/>
              <a:t> </a:t>
            </a:r>
            <a:endParaRPr lang="en-US" dirty="0"/>
          </a:p>
          <a:p>
            <a:pPr marL="742950" lvl="1" indent="-285750">
              <a:buFont typeface="Wingdings" panose="05000000000000000000" pitchFamily="2" charset="2"/>
              <a:buChar char="§"/>
            </a:pPr>
            <a:r>
              <a:rPr lang="en-US" sz="2400" dirty="0"/>
              <a:t>Consulted on the development and design of legislation, regulations, and state-funded grant programs pertaining to community colleges including pilots and programs</a:t>
            </a:r>
            <a:endParaRPr lang="en-US" dirty="0"/>
          </a:p>
          <a:p>
            <a:pPr lvl="1"/>
            <a:endParaRPr lang="en-US" sz="2400" dirty="0"/>
          </a:p>
          <a:p>
            <a:pPr marL="742950" lvl="1" indent="-285750">
              <a:buFont typeface="Arial" panose="020B0604020202020204" pitchFamily="34" charset="0"/>
              <a:buChar char="•"/>
            </a:pPr>
            <a:r>
              <a:rPr lang="en-US" sz="2400" dirty="0"/>
              <a:t>Develops an annual unified state budget recommendation to the Governor and the State Legislature for needed investments in community colleges to meet strategic priorities.</a:t>
            </a:r>
          </a:p>
          <a:p>
            <a:endParaRPr lang="en-US" dirty="0"/>
          </a:p>
        </p:txBody>
      </p:sp>
    </p:spTree>
    <p:extLst>
      <p:ext uri="{BB962C8B-B14F-4D97-AF65-F5344CB8AC3E}">
        <p14:creationId xmlns:p14="http://schemas.microsoft.com/office/powerpoint/2010/main" val="3053658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6614" y="1002324"/>
            <a:ext cx="10517186" cy="5732583"/>
          </a:xfrm>
        </p:spPr>
        <p:txBody>
          <a:bodyPr>
            <a:normAutofit fontScale="62500" lnSpcReduction="20000"/>
          </a:bodyPr>
          <a:lstStyle/>
          <a:p>
            <a:r>
              <a:rPr lang="en-US" sz="2900" dirty="0"/>
              <a:t>An accredited institution possesses and demonstrates the following attributes or activities:</a:t>
            </a:r>
          </a:p>
          <a:p>
            <a:r>
              <a:rPr lang="en-US" sz="2900" dirty="0"/>
              <a:t>1. a clearly articulated and transparent governance structure that outlines roles, responsibilities, and accountability for decision making by each constituency, including governing body, administration, faculty, staff and students;</a:t>
            </a:r>
          </a:p>
          <a:p>
            <a:r>
              <a:rPr lang="en-US" sz="2900" dirty="0"/>
              <a:t>2. a legally constituted governing body that:</a:t>
            </a:r>
          </a:p>
          <a:p>
            <a:r>
              <a:rPr lang="en-US" sz="2900" dirty="0"/>
              <a:t>a. serves the public interest, ensures that the institution clearly states and fulfills its mission and goals, has fiduciary responsibility for the institution, and is ultimately accountable for the academic quality, planning, and fiscal well-being of the institution;</a:t>
            </a:r>
          </a:p>
          <a:p>
            <a:r>
              <a:rPr lang="en-US" sz="2900" dirty="0"/>
              <a:t>b. has sufficient independence and expertise to ensure the integrity of the institution. Members must have primary responsibility to the accredited institution and not allow political, financial, or other influences to interfere with their governing responsibilities;</a:t>
            </a:r>
          </a:p>
          <a:p>
            <a:r>
              <a:rPr lang="en-US" sz="2900" dirty="0"/>
              <a:t>c. ensures that neither the governing body nor its individual members interferes in the day-to-day operations of the institution;</a:t>
            </a:r>
          </a:p>
          <a:p>
            <a:r>
              <a:rPr lang="en-US" sz="2900" dirty="0"/>
              <a:t>d. oversees at the policy level the quality of teaching and learning, the approval of degree programs and the awarding of degrees, the establishment of personnel policies and procedures, the approval of policies and by-laws, and the assurance of strong fiscal management;</a:t>
            </a:r>
          </a:p>
          <a:p>
            <a:r>
              <a:rPr lang="en-US" sz="2900" dirty="0"/>
              <a:t>e. plays a basic policy-making role in financial affairs to ensure integrity and strong financial management. This may include a timely review of audited financial statements and/or other documents related to the fiscal viability of the institution;</a:t>
            </a:r>
          </a:p>
          <a:p>
            <a:r>
              <a:rPr lang="en-US" sz="2900" dirty="0"/>
              <a:t>f. appoints and regularly evaluates the performance of the Chief Executive Officer</a:t>
            </a:r>
          </a:p>
          <a:p>
            <a:pPr marL="3657600" lvl="8" indent="0">
              <a:buNone/>
            </a:pPr>
            <a:endParaRPr lang="en-US" sz="2900" dirty="0"/>
          </a:p>
          <a:p>
            <a:pPr marL="3657600" lvl="8" indent="0">
              <a:buNone/>
            </a:pPr>
            <a:r>
              <a:rPr lang="en-US" sz="2900" dirty="0"/>
              <a:t>--Middle States Commission on Higher Education</a:t>
            </a:r>
          </a:p>
          <a:p>
            <a:endParaRPr lang="en-US" dirty="0"/>
          </a:p>
        </p:txBody>
      </p:sp>
      <p:sp>
        <p:nvSpPr>
          <p:cNvPr id="3" name="Title 2"/>
          <p:cNvSpPr>
            <a:spLocks noGrp="1"/>
          </p:cNvSpPr>
          <p:nvPr>
            <p:ph type="title"/>
          </p:nvPr>
        </p:nvSpPr>
        <p:spPr>
          <a:xfrm>
            <a:off x="836614" y="474786"/>
            <a:ext cx="9535686" cy="527538"/>
          </a:xfrm>
        </p:spPr>
        <p:txBody>
          <a:bodyPr>
            <a:normAutofit fontScale="90000"/>
          </a:bodyPr>
          <a:lstStyle/>
          <a:p>
            <a:r>
              <a:rPr lang="en-US" dirty="0"/>
              <a:t>The Board and Accreditation Standards </a:t>
            </a:r>
            <a:r>
              <a:rPr lang="mr-IN" dirty="0"/>
              <a:t>–</a:t>
            </a:r>
            <a:r>
              <a:rPr lang="en-US" dirty="0"/>
              <a:t> an example</a:t>
            </a:r>
          </a:p>
        </p:txBody>
      </p:sp>
      <p:pic>
        <p:nvPicPr>
          <p:cNvPr id="7" name="Picture 6">
            <a:extLst>
              <a:ext uri="{FF2B5EF4-FFF2-40B4-BE49-F238E27FC236}">
                <a16:creationId xmlns:a16="http://schemas.microsoft.com/office/drawing/2014/main" id="{3F7CC264-63D6-41D8-BB51-4359A9DD11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33113" y="6284028"/>
            <a:ext cx="1153659" cy="437447"/>
          </a:xfrm>
          <a:prstGeom prst="rect">
            <a:avLst/>
          </a:prstGeom>
        </p:spPr>
      </p:pic>
    </p:spTree>
    <p:extLst>
      <p:ext uri="{BB962C8B-B14F-4D97-AF65-F5344CB8AC3E}">
        <p14:creationId xmlns:p14="http://schemas.microsoft.com/office/powerpoint/2010/main" val="340029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562DCC-A55F-88B6-3415-630D661275D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F8E8F-7A79-47A4-A23F-F3FD3E2A15F3}" type="datetime1">
              <a:rPr kumimoji="0" lang="en-US" sz="1000" b="0" i="0" u="none" strike="noStrike" kern="1200" cap="none" spc="0" normalizeH="0" baseline="0" noProof="0" smtClean="0">
                <a:ln>
                  <a:noFill/>
                </a:ln>
                <a:solidFill>
                  <a:srgbClr val="3F5779">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4/8/2026</a:t>
            </a:fld>
            <a:endParaRPr kumimoji="0" lang="ru-RU" sz="1000" b="0" i="0" u="none" strike="noStrike" kern="1200" cap="none" spc="0" normalizeH="0" baseline="0" noProof="0" dirty="0">
              <a:ln>
                <a:noFill/>
              </a:ln>
              <a:solidFill>
                <a:srgbClr val="3F5779">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27D8F4D-2BEF-6E21-7E4A-934EC0FA137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5779">
                    <a:lumMod val="60000"/>
                    <a:lumOff val="40000"/>
                  </a:srgbClr>
                </a:solidFill>
                <a:effectLst/>
                <a:uLnTx/>
                <a:uFillTx/>
                <a:latin typeface="Calibri" panose="020F0502020204030204"/>
                <a:ea typeface="+mn-ea"/>
                <a:cs typeface="+mn-cs"/>
              </a:rPr>
              <a:t>ADD A FOOTER</a:t>
            </a:r>
            <a:endParaRPr kumimoji="0" lang="ru-RU" sz="1000" b="0" i="0" u="none" strike="noStrike" kern="1200" cap="none" spc="0" normalizeH="0" baseline="0" noProof="0" dirty="0">
              <a:ln>
                <a:noFill/>
              </a:ln>
              <a:solidFill>
                <a:srgbClr val="3F5779">
                  <a:lumMod val="60000"/>
                  <a:lumOff val="40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F8565D-2477-3376-B037-FB6D0B2B4C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ru-RU"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8426F70F-CBFE-7454-533A-2FF0E21B6272}"/>
              </a:ext>
            </a:extLst>
          </p:cNvPr>
          <p:cNvSpPr>
            <a:spLocks noGrp="1"/>
          </p:cNvSpPr>
          <p:nvPr>
            <p:ph idx="4294967295"/>
          </p:nvPr>
        </p:nvSpPr>
        <p:spPr>
          <a:xfrm>
            <a:off x="0" y="1598613"/>
            <a:ext cx="10515600" cy="3873500"/>
          </a:xfrm>
        </p:spPr>
        <p:txBody>
          <a:bodyPr>
            <a:normAutofit/>
          </a:bodyPr>
          <a:lstStyle/>
          <a:p>
            <a:pPr marL="0" indent="0" algn="ctr">
              <a:buNone/>
            </a:pPr>
            <a:r>
              <a:rPr lang="en-US" sz="3600" dirty="0"/>
              <a:t>Case Studies</a:t>
            </a:r>
          </a:p>
        </p:txBody>
      </p:sp>
      <p:sp>
        <p:nvSpPr>
          <p:cNvPr id="3" name="TextBox 2">
            <a:extLst>
              <a:ext uri="{FF2B5EF4-FFF2-40B4-BE49-F238E27FC236}">
                <a16:creationId xmlns:a16="http://schemas.microsoft.com/office/drawing/2014/main" id="{E669EE74-2CF3-4184-DE65-05A42AF52E8F}"/>
              </a:ext>
            </a:extLst>
          </p:cNvPr>
          <p:cNvSpPr txBox="1"/>
          <p:nvPr/>
        </p:nvSpPr>
        <p:spPr>
          <a:xfrm>
            <a:off x="2619214" y="2975675"/>
            <a:ext cx="6495048"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Room 1 – Case Study  5  - College in Need of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Room 2 – Case Study 6 – individual Trustee Request for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Room 3 – Case Study 7 – No Surprises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Room 4 – Case Study 8 – A Divided Board and More</a:t>
            </a:r>
          </a:p>
        </p:txBody>
      </p:sp>
    </p:spTree>
    <p:extLst>
      <p:ext uri="{BB962C8B-B14F-4D97-AF65-F5344CB8AC3E}">
        <p14:creationId xmlns:p14="http://schemas.microsoft.com/office/powerpoint/2010/main" val="85272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32F860-9007-7EF5-F288-702485B09096}"/>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D1D1F735-A9DA-EC6F-0C5E-A5F96A0C2728}"/>
              </a:ext>
            </a:extLst>
          </p:cNvPr>
          <p:cNvSpPr>
            <a:spLocks noGrp="1"/>
          </p:cNvSpPr>
          <p:nvPr>
            <p:ph type="sldNum" sz="quarter" idx="4294967295"/>
          </p:nvPr>
        </p:nvSpPr>
        <p:spPr>
          <a:xfrm>
            <a:off x="11452225" y="6356350"/>
            <a:ext cx="7397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000" b="0" i="0" u="none" strike="noStrike" kern="1200" cap="none" spc="0" normalizeH="0" baseline="0" noProof="0" smtClean="0">
                <a:ln>
                  <a:noFill/>
                </a:ln>
                <a:solidFill>
                  <a:srgbClr val="96556D">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ru-RU" sz="1000" b="0" i="0" u="none" strike="noStrike" kern="1200" cap="none" spc="0" normalizeH="0" baseline="0" noProof="0" dirty="0">
              <a:ln>
                <a:noFill/>
              </a:ln>
              <a:solidFill>
                <a:srgbClr val="96556D">
                  <a:lumMod val="60000"/>
                  <a:lumOff val="40000"/>
                </a:srgbClr>
              </a:solidFill>
              <a:effectLst/>
              <a:uLnTx/>
              <a:uFillTx/>
              <a:latin typeface="Calibri" panose="020F0502020204030204"/>
              <a:ea typeface="+mn-ea"/>
              <a:cs typeface="+mn-cs"/>
            </a:endParaRPr>
          </a:p>
        </p:txBody>
      </p:sp>
      <p:pic>
        <p:nvPicPr>
          <p:cNvPr id="9" name="Image 3">
            <a:extLst>
              <a:ext uri="{FF2B5EF4-FFF2-40B4-BE49-F238E27FC236}">
                <a16:creationId xmlns:a16="http://schemas.microsoft.com/office/drawing/2014/main" id="{840488A8-8B3F-FCF1-E3F9-E1B689E9E9CB}"/>
              </a:ext>
            </a:extLst>
          </p:cNvPr>
          <p:cNvPicPr/>
          <p:nvPr/>
        </p:nvPicPr>
        <p:blipFill>
          <a:blip r:embed="rId3" cstate="print"/>
          <a:stretch>
            <a:fillRect/>
          </a:stretch>
        </p:blipFill>
        <p:spPr>
          <a:xfrm>
            <a:off x="0" y="-1"/>
            <a:ext cx="12192000" cy="7420707"/>
          </a:xfrm>
          <a:prstGeom prst="rect">
            <a:avLst/>
          </a:prstGeom>
        </p:spPr>
      </p:pic>
      <p:sp>
        <p:nvSpPr>
          <p:cNvPr id="10" name="Textbox 1">
            <a:extLst>
              <a:ext uri="{FF2B5EF4-FFF2-40B4-BE49-F238E27FC236}">
                <a16:creationId xmlns:a16="http://schemas.microsoft.com/office/drawing/2014/main" id="{BA14C30E-CCE6-E493-8F44-B4538A65F548}"/>
              </a:ext>
            </a:extLst>
          </p:cNvPr>
          <p:cNvSpPr txBox="1">
            <a:spLocks/>
          </p:cNvSpPr>
          <p:nvPr/>
        </p:nvSpPr>
        <p:spPr>
          <a:xfrm>
            <a:off x="1688124" y="1652954"/>
            <a:ext cx="7901964" cy="3122246"/>
          </a:xfrm>
          <a:prstGeom prst="rect">
            <a:avLst/>
          </a:prstGeom>
        </p:spPr>
        <p:txBody>
          <a:bodyPr wrap="square" lIns="0" tIns="0" rIns="0" bIns="0" rtlCol="0">
            <a:noAutofit/>
          </a:bodyPr>
          <a:lstStyle/>
          <a:p>
            <a:pPr marL="0" marR="0" lvl="0" indent="0" algn="l" defTabSz="914400" rtl="0" eaLnBrk="1" fontAlgn="auto" latinLnBrk="0" hangingPunct="1">
              <a:lnSpc>
                <a:spcPts val="12640"/>
              </a:lnSpc>
              <a:spcBef>
                <a:spcPts val="190"/>
              </a:spcBef>
              <a:spcAft>
                <a:spcPts val="0"/>
              </a:spcAft>
              <a:buClrTx/>
              <a:buSzTx/>
              <a:buFontTx/>
              <a:buNone/>
              <a:tabLst/>
              <a:defRPr/>
            </a:pPr>
            <a:endParaRPr kumimoji="0" lang="en-US" sz="1100" b="0" i="0" u="none" strike="noStrike" kern="1200" cap="none" spc="0" normalizeH="0" baseline="0" noProof="0" dirty="0">
              <a:ln>
                <a:noFill/>
              </a:ln>
              <a:solidFill>
                <a:srgbClr val="3F5779"/>
              </a:solidFill>
              <a:effectLst/>
              <a:uLnTx/>
              <a:uFillTx/>
              <a:latin typeface="Palatino Linotype" panose="02040502050505030304" pitchFamily="18" charset="0"/>
              <a:ea typeface="Palatino Linotype" panose="02040502050505030304" pitchFamily="18" charset="0"/>
              <a:cs typeface="Palatino Linotype" panose="02040502050505030304" pitchFamily="18" charset="0"/>
            </a:endParaRPr>
          </a:p>
        </p:txBody>
      </p:sp>
      <p:sp>
        <p:nvSpPr>
          <p:cNvPr id="14" name="TextBox 13">
            <a:extLst>
              <a:ext uri="{FF2B5EF4-FFF2-40B4-BE49-F238E27FC236}">
                <a16:creationId xmlns:a16="http://schemas.microsoft.com/office/drawing/2014/main" id="{0AEA5A81-55AF-D79C-C5CA-CE76B9CD6EAB}"/>
              </a:ext>
            </a:extLst>
          </p:cNvPr>
          <p:cNvSpPr txBox="1"/>
          <p:nvPr/>
        </p:nvSpPr>
        <p:spPr>
          <a:xfrm>
            <a:off x="0" y="-1545020"/>
            <a:ext cx="12192000" cy="80021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			PROTECTING THE WELLBEING OF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5400" b="0" i="0" u="none" strike="noStrike" kern="1200" cap="none" spc="0" normalizeH="0" baseline="0" noProof="0" dirty="0">
                <a:ln>
                  <a:noFill/>
                </a:ln>
                <a:solidFill>
                  <a:srgbClr val="FFFFFF"/>
                </a:solidFill>
                <a:effectLst/>
                <a:uLnTx/>
                <a:uFillTx/>
                <a:latin typeface="Calibri" panose="020F0502020204030204"/>
                <a:ea typeface="+mn-ea"/>
                <a:cs typeface="+mn-cs"/>
              </a:rPr>
              <a:t>YOUR CEO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F5779"/>
                </a:solidFill>
                <a:effectLst/>
                <a:uLnTx/>
                <a:uFillTx/>
                <a:latin typeface="Calibri" panose="020F0502020204030204"/>
                <a:ea typeface="+mn-ea"/>
                <a:cs typeface="+mn-cs"/>
              </a:rPr>
              <a:t>Hiring a president is the most significant investment a board can make for its college. Trustees need to ensure they are supported.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F5779"/>
                </a:solidFill>
                <a:effectLst/>
                <a:uLnTx/>
                <a:uFillTx/>
                <a:latin typeface="Calibri" panose="020F0502020204030204"/>
                <a:ea typeface="+mn-ea"/>
                <a:cs typeface="+mn-cs"/>
              </a:rPr>
              <a:t>By George R. Boggs, Ph.D., and Maria Sheehan, Ed.D.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732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A0A4F-F62B-4411-8D3E-82A00A1F480D}"/>
              </a:ext>
            </a:extLst>
          </p:cNvPr>
          <p:cNvSpPr>
            <a:spLocks noGrp="1"/>
          </p:cNvSpPr>
          <p:nvPr>
            <p:ph type="ctrTitle"/>
          </p:nvPr>
        </p:nvSpPr>
        <p:spPr/>
        <p:txBody>
          <a:bodyPr>
            <a:normAutofit/>
          </a:bodyPr>
          <a:lstStyle/>
          <a:p>
            <a:r>
              <a:rPr lang="en-US" sz="3000" i="1" dirty="0"/>
              <a:t>The voice of community college leaders.</a:t>
            </a:r>
            <a:endParaRPr lang="ru-RU" sz="3000" i="1" dirty="0"/>
          </a:p>
        </p:txBody>
      </p:sp>
      <p:sp>
        <p:nvSpPr>
          <p:cNvPr id="5" name="Subtitle 4">
            <a:extLst>
              <a:ext uri="{FF2B5EF4-FFF2-40B4-BE49-F238E27FC236}">
                <a16:creationId xmlns:a16="http://schemas.microsoft.com/office/drawing/2014/main" id="{6752B999-CAEB-49BE-835B-3CF1107C4A4E}"/>
              </a:ext>
            </a:extLst>
          </p:cNvPr>
          <p:cNvSpPr>
            <a:spLocks noGrp="1"/>
          </p:cNvSpPr>
          <p:nvPr>
            <p:ph type="subTitle" idx="1"/>
          </p:nvPr>
        </p:nvSpPr>
        <p:spPr/>
        <p:txBody>
          <a:bodyPr/>
          <a:lstStyle/>
          <a:p>
            <a:r>
              <a:rPr lang="en-US" dirty="0"/>
              <a:t>Contact Us</a:t>
            </a:r>
            <a:endParaRPr lang="ru-RU" dirty="0"/>
          </a:p>
        </p:txBody>
      </p:sp>
      <p:sp>
        <p:nvSpPr>
          <p:cNvPr id="6" name="Text Placeholder 5">
            <a:extLst>
              <a:ext uri="{FF2B5EF4-FFF2-40B4-BE49-F238E27FC236}">
                <a16:creationId xmlns:a16="http://schemas.microsoft.com/office/drawing/2014/main" id="{70BF050E-254E-4B6E-9FC2-EEF19C8B0A85}"/>
              </a:ext>
            </a:extLst>
          </p:cNvPr>
          <p:cNvSpPr>
            <a:spLocks noGrp="1"/>
          </p:cNvSpPr>
          <p:nvPr>
            <p:ph type="body" sz="quarter" idx="15"/>
          </p:nvPr>
        </p:nvSpPr>
        <p:spPr/>
        <p:txBody>
          <a:bodyPr/>
          <a:lstStyle/>
          <a:p>
            <a:r>
              <a:rPr lang="en-US" dirty="0"/>
              <a:t>Email:</a:t>
            </a:r>
            <a:endParaRPr lang="ru-RU" dirty="0"/>
          </a:p>
        </p:txBody>
      </p:sp>
      <p:sp>
        <p:nvSpPr>
          <p:cNvPr id="7" name="Text Placeholder 6">
            <a:extLst>
              <a:ext uri="{FF2B5EF4-FFF2-40B4-BE49-F238E27FC236}">
                <a16:creationId xmlns:a16="http://schemas.microsoft.com/office/drawing/2014/main" id="{C685B246-8C76-4D5B-BE88-82AB21F8FF2D}"/>
              </a:ext>
            </a:extLst>
          </p:cNvPr>
          <p:cNvSpPr>
            <a:spLocks noGrp="1"/>
          </p:cNvSpPr>
          <p:nvPr>
            <p:ph type="body" sz="quarter" idx="16"/>
          </p:nvPr>
        </p:nvSpPr>
        <p:spPr/>
        <p:txBody>
          <a:bodyPr/>
          <a:lstStyle/>
          <a:p>
            <a:r>
              <a:rPr lang="en-IN" dirty="0"/>
              <a:t>acctinfo@acct.org</a:t>
            </a:r>
          </a:p>
        </p:txBody>
      </p:sp>
      <p:sp>
        <p:nvSpPr>
          <p:cNvPr id="8" name="Text Placeholder 7">
            <a:extLst>
              <a:ext uri="{FF2B5EF4-FFF2-40B4-BE49-F238E27FC236}">
                <a16:creationId xmlns:a16="http://schemas.microsoft.com/office/drawing/2014/main" id="{77041CB1-E53C-4035-AA8A-3C22023836D9}"/>
              </a:ext>
            </a:extLst>
          </p:cNvPr>
          <p:cNvSpPr>
            <a:spLocks noGrp="1"/>
          </p:cNvSpPr>
          <p:nvPr>
            <p:ph type="body" sz="quarter" idx="17"/>
          </p:nvPr>
        </p:nvSpPr>
        <p:spPr/>
        <p:txBody>
          <a:bodyPr/>
          <a:lstStyle/>
          <a:p>
            <a:r>
              <a:rPr lang="en-US" dirty="0"/>
              <a:t>Phone:</a:t>
            </a:r>
            <a:endParaRPr lang="ru-RU" dirty="0"/>
          </a:p>
        </p:txBody>
      </p:sp>
      <p:sp>
        <p:nvSpPr>
          <p:cNvPr id="9" name="Text Placeholder 8">
            <a:extLst>
              <a:ext uri="{FF2B5EF4-FFF2-40B4-BE49-F238E27FC236}">
                <a16:creationId xmlns:a16="http://schemas.microsoft.com/office/drawing/2014/main" id="{2E186949-D27F-4D51-97AE-6BD792B73D09}"/>
              </a:ext>
            </a:extLst>
          </p:cNvPr>
          <p:cNvSpPr>
            <a:spLocks noGrp="1"/>
          </p:cNvSpPr>
          <p:nvPr>
            <p:ph type="body" sz="quarter" idx="18"/>
          </p:nvPr>
        </p:nvSpPr>
        <p:spPr/>
        <p:txBody>
          <a:bodyPr/>
          <a:lstStyle/>
          <a:p>
            <a:r>
              <a:rPr lang="en-ZA" dirty="0"/>
              <a:t>202-775-4667</a:t>
            </a:r>
          </a:p>
        </p:txBody>
      </p:sp>
      <p:sp>
        <p:nvSpPr>
          <p:cNvPr id="18" name="Text Placeholder 17">
            <a:extLst>
              <a:ext uri="{FF2B5EF4-FFF2-40B4-BE49-F238E27FC236}">
                <a16:creationId xmlns:a16="http://schemas.microsoft.com/office/drawing/2014/main" id="{5BD461F9-57FC-4A31-834B-644E9726B118}"/>
              </a:ext>
            </a:extLst>
          </p:cNvPr>
          <p:cNvSpPr>
            <a:spLocks noGrp="1"/>
          </p:cNvSpPr>
          <p:nvPr>
            <p:ph type="body" sz="quarter" idx="19"/>
          </p:nvPr>
        </p:nvSpPr>
        <p:spPr/>
        <p:txBody>
          <a:bodyPr/>
          <a:lstStyle/>
          <a:p>
            <a:r>
              <a:rPr lang="en-US" dirty="0"/>
              <a:t>Website:</a:t>
            </a:r>
            <a:endParaRPr lang="ru-RU" dirty="0"/>
          </a:p>
        </p:txBody>
      </p:sp>
      <p:sp>
        <p:nvSpPr>
          <p:cNvPr id="19" name="Text Placeholder 18">
            <a:extLst>
              <a:ext uri="{FF2B5EF4-FFF2-40B4-BE49-F238E27FC236}">
                <a16:creationId xmlns:a16="http://schemas.microsoft.com/office/drawing/2014/main" id="{1F7C0374-7269-4D0D-8EE7-8FDFF0C65C79}"/>
              </a:ext>
            </a:extLst>
          </p:cNvPr>
          <p:cNvSpPr>
            <a:spLocks noGrp="1"/>
          </p:cNvSpPr>
          <p:nvPr>
            <p:ph type="body" sz="quarter" idx="20"/>
          </p:nvPr>
        </p:nvSpPr>
        <p:spPr/>
        <p:txBody>
          <a:bodyPr/>
          <a:lstStyle/>
          <a:p>
            <a:r>
              <a:rPr lang="en-IN" dirty="0"/>
              <a:t>www.acct.org</a:t>
            </a:r>
          </a:p>
        </p:txBody>
      </p:sp>
      <p:pic>
        <p:nvPicPr>
          <p:cNvPr id="12" name="Picture 11">
            <a:extLst>
              <a:ext uri="{FF2B5EF4-FFF2-40B4-BE49-F238E27FC236}">
                <a16:creationId xmlns:a16="http://schemas.microsoft.com/office/drawing/2014/main" id="{780DDF96-9E1A-42C1-B520-8911A5A7A9A8}"/>
              </a:ext>
            </a:extLst>
          </p:cNvPr>
          <p:cNvPicPr>
            <a:picLocks noChangeAspect="1"/>
          </p:cNvPicPr>
          <p:nvPr/>
        </p:nvPicPr>
        <p:blipFill>
          <a:blip r:embed="rId3"/>
          <a:stretch>
            <a:fillRect/>
          </a:stretch>
        </p:blipFill>
        <p:spPr>
          <a:xfrm>
            <a:off x="4320383" y="1282778"/>
            <a:ext cx="3416300" cy="1295400"/>
          </a:xfrm>
          <a:prstGeom prst="rect">
            <a:avLst/>
          </a:prstGeom>
        </p:spPr>
      </p:pic>
    </p:spTree>
    <p:extLst>
      <p:ext uri="{BB962C8B-B14F-4D97-AF65-F5344CB8AC3E}">
        <p14:creationId xmlns:p14="http://schemas.microsoft.com/office/powerpoint/2010/main" val="2026947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228600" y="1060557"/>
            <a:ext cx="8414904" cy="4728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sz="2600" b="1" u="sng" cap="all" dirty="0">
                <a:solidFill>
                  <a:srgbClr val="1A428A"/>
                </a:solidFill>
                <a:latin typeface="+mj-lt"/>
                <a:cs typeface="Times New Roman" panose="02020603050405020304" pitchFamily="18" charset="0"/>
              </a:rPr>
              <a:t>Collaboration</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08165" y="6063069"/>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755775" y="6202625"/>
            <a:ext cx="35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a:t>
            </a:r>
          </a:p>
        </p:txBody>
      </p:sp>
      <p:sp>
        <p:nvSpPr>
          <p:cNvPr id="13" name="Content Placeholder 2">
            <a:extLst>
              <a:ext uri="{FF2B5EF4-FFF2-40B4-BE49-F238E27FC236}">
                <a16:creationId xmlns:a16="http://schemas.microsoft.com/office/drawing/2014/main" id="{E7B7D11B-61A4-4D10-92A8-93888BF27DB7}"/>
              </a:ext>
            </a:extLst>
          </p:cNvPr>
          <p:cNvSpPr txBox="1">
            <a:spLocks/>
          </p:cNvSpPr>
          <p:nvPr/>
        </p:nvSpPr>
        <p:spPr>
          <a:xfrm>
            <a:off x="228600" y="208526"/>
            <a:ext cx="7676965" cy="84274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3" indent="0">
              <a:spcBef>
                <a:spcPts val="0"/>
              </a:spcBef>
              <a:spcAft>
                <a:spcPts val="600"/>
              </a:spcAft>
              <a:buFont typeface="Arial" panose="020B0604020202020204" pitchFamily="34" charset="0"/>
              <a:buNone/>
              <a:tabLst>
                <a:tab pos="1828800" algn="l"/>
              </a:tabLst>
            </a:pPr>
            <a:r>
              <a:rPr lang="en-US" sz="1500" b="1" dirty="0">
                <a:solidFill>
                  <a:srgbClr val="1A428A"/>
                </a:solidFill>
                <a:latin typeface="+mj-lt"/>
                <a:ea typeface="Franklin Gothic Book" panose="020B0503020102020204" pitchFamily="34" charset="0"/>
                <a:cs typeface="Times New Roman" panose="02020603050405020304" pitchFamily="18" charset="0"/>
              </a:rPr>
              <a:t>New Jersey Community College Virtual </a:t>
            </a:r>
          </a:p>
          <a:p>
            <a:pPr marL="0" lvl="3" indent="0">
              <a:spcBef>
                <a:spcPts val="0"/>
              </a:spcBef>
              <a:spcAft>
                <a:spcPts val="600"/>
              </a:spcAft>
              <a:buFont typeface="Arial" panose="020B0604020202020204" pitchFamily="34" charset="0"/>
              <a:buNone/>
              <a:tabLst>
                <a:tab pos="1828800" algn="l"/>
              </a:tabLst>
            </a:pPr>
            <a:r>
              <a:rPr lang="en-US" sz="1500" b="1" dirty="0">
                <a:solidFill>
                  <a:srgbClr val="1A428A"/>
                </a:solidFill>
                <a:latin typeface="+mj-lt"/>
                <a:ea typeface="Franklin Gothic Book" panose="020B0503020102020204" pitchFamily="34" charset="0"/>
                <a:cs typeface="Times New Roman" panose="02020603050405020304" pitchFamily="18" charset="0"/>
              </a:rPr>
              <a:t>Trustee Leadership Academy  </a:t>
            </a:r>
          </a:p>
        </p:txBody>
      </p:sp>
      <p:sp>
        <p:nvSpPr>
          <p:cNvPr id="14" name="TextBox 13">
            <a:extLst>
              <a:ext uri="{FF2B5EF4-FFF2-40B4-BE49-F238E27FC236}">
                <a16:creationId xmlns:a16="http://schemas.microsoft.com/office/drawing/2014/main" id="{BDF1744C-BEBD-40E2-8AD5-9BD0F637C6BF}"/>
              </a:ext>
            </a:extLst>
          </p:cNvPr>
          <p:cNvSpPr txBox="1"/>
          <p:nvPr/>
        </p:nvSpPr>
        <p:spPr>
          <a:xfrm>
            <a:off x="613049" y="1547410"/>
            <a:ext cx="11028715" cy="4447371"/>
          </a:xfrm>
          <a:prstGeom prst="rect">
            <a:avLst/>
          </a:prstGeom>
          <a:noFill/>
          <a:ln w="9525">
            <a:solidFill>
              <a:schemeClr val="tx1"/>
            </a:solidFill>
          </a:ln>
        </p:spPr>
        <p:txBody>
          <a:bodyPr wrap="square" rtlCol="0">
            <a:spAutoFit/>
          </a:bodyPr>
          <a:lstStyle/>
          <a:p>
            <a:pPr marR="0" lvl="0">
              <a:spcBef>
                <a:spcPts val="0"/>
              </a:spcBef>
              <a:spcAft>
                <a:spcPts val="0"/>
              </a:spcAft>
            </a:pPr>
            <a:r>
              <a:rPr lang="en-US" sz="1800" b="1" dirty="0">
                <a:solidFill>
                  <a:srgbClr val="000000"/>
                </a:solidFill>
                <a:effectLst/>
                <a:latin typeface="+mj-lt"/>
                <a:ea typeface="Arial" panose="020B0604020202020204" pitchFamily="34" charset="0"/>
              </a:rPr>
              <a:t>Serves as an entity to join together community colleges to support collaboration and improve efficiency: </a:t>
            </a:r>
          </a:p>
          <a:p>
            <a:pPr marR="0" lvl="0">
              <a:spcBef>
                <a:spcPts val="0"/>
              </a:spcBef>
              <a:spcAft>
                <a:spcPts val="0"/>
              </a:spcAft>
            </a:pPr>
            <a:endParaRPr lang="en-US" sz="10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Operates the </a:t>
            </a:r>
            <a:r>
              <a:rPr lang="en-US" sz="1800" u="sng" dirty="0">
                <a:solidFill>
                  <a:srgbClr val="000000"/>
                </a:solidFill>
                <a:effectLst/>
                <a:latin typeface="+mj-lt"/>
                <a:ea typeface="Arial" panose="020B0604020202020204" pitchFamily="34" charset="0"/>
              </a:rPr>
              <a:t>Community College Consortium for Workforce and Economic Development</a:t>
            </a:r>
            <a:r>
              <a:rPr lang="en-US" sz="1800" dirty="0">
                <a:solidFill>
                  <a:srgbClr val="000000"/>
                </a:solidFill>
                <a:effectLst/>
                <a:latin typeface="+mj-lt"/>
                <a:ea typeface="Arial" panose="020B0604020202020204" pitchFamily="34" charset="0"/>
              </a:rPr>
              <a:t> to advance partnerships with businesses, labor unions.</a:t>
            </a:r>
          </a:p>
          <a:p>
            <a:pPr marR="0" lvl="0">
              <a:spcBef>
                <a:spcPts val="0"/>
              </a:spcBef>
              <a:spcAft>
                <a:spcPts val="0"/>
              </a:spcAft>
            </a:pPr>
            <a:endParaRPr lang="en-US" sz="15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Operates the </a:t>
            </a:r>
            <a:r>
              <a:rPr lang="en-US" sz="1800" u="sng" dirty="0">
                <a:solidFill>
                  <a:srgbClr val="000000"/>
                </a:solidFill>
                <a:effectLst/>
                <a:latin typeface="+mj-lt"/>
                <a:ea typeface="Arial" panose="020B0604020202020204" pitchFamily="34" charset="0"/>
              </a:rPr>
              <a:t>Community College Joint Purchasing Consortium</a:t>
            </a:r>
            <a:r>
              <a:rPr lang="en-US" sz="1800" dirty="0">
                <a:solidFill>
                  <a:srgbClr val="000000"/>
                </a:solidFill>
                <a:effectLst/>
                <a:latin typeface="+mj-lt"/>
                <a:ea typeface="Arial" panose="020B0604020202020204" pitchFamily="34" charset="0"/>
              </a:rPr>
              <a:t> to </a:t>
            </a:r>
            <a:r>
              <a:rPr lang="en-US" sz="1800" dirty="0">
                <a:effectLst/>
                <a:latin typeface="+mj-lt"/>
                <a:ea typeface="Arial" panose="020B0604020202020204" pitchFamily="34" charset="0"/>
              </a:rPr>
              <a:t>seek economies in the purchase of goods and services with a goal of increasing efficiency, reducing redundancy, sharing services, and promoting regional collaboration and contracting where appropriate.</a:t>
            </a:r>
          </a:p>
          <a:p>
            <a:pPr marR="0" lvl="0">
              <a:spcBef>
                <a:spcPts val="0"/>
              </a:spcBef>
              <a:spcAft>
                <a:spcPts val="0"/>
              </a:spcAft>
            </a:pPr>
            <a:endParaRPr lang="en-US" sz="15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Convenes community college leaders (affinity groups) to share promising practices and identify opportunities for collaboration.</a:t>
            </a:r>
          </a:p>
          <a:p>
            <a:pPr marR="0" lvl="0">
              <a:spcBef>
                <a:spcPts val="0"/>
              </a:spcBef>
              <a:spcAft>
                <a:spcPts val="0"/>
              </a:spcAft>
            </a:pPr>
            <a:endParaRPr lang="en-US" sz="15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Undertakes and promotes professional development for faculty and staff.</a:t>
            </a:r>
          </a:p>
          <a:p>
            <a:pPr marR="0" lvl="0">
              <a:spcBef>
                <a:spcPts val="0"/>
              </a:spcBef>
              <a:spcAft>
                <a:spcPts val="0"/>
              </a:spcAft>
            </a:pPr>
            <a:endParaRPr lang="en-US" sz="15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Collaborates on marketing and promotion of community colleges.</a:t>
            </a:r>
          </a:p>
          <a:p>
            <a:pPr marR="0" lvl="0">
              <a:spcBef>
                <a:spcPts val="0"/>
              </a:spcBef>
              <a:spcAft>
                <a:spcPts val="0"/>
              </a:spcAft>
            </a:pPr>
            <a:endParaRPr lang="en-US" sz="1500" dirty="0">
              <a:effectLst/>
              <a:latin typeface="+mj-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mj-lt"/>
                <a:ea typeface="Arial" panose="020B0604020202020204" pitchFamily="34" charset="0"/>
              </a:rPr>
              <a:t>Serves to enhance the availability of data to inform community college decisions. </a:t>
            </a:r>
            <a:endParaRPr lang="en-US" sz="1400" dirty="0">
              <a:latin typeface="+mj-lt"/>
            </a:endParaRPr>
          </a:p>
        </p:txBody>
      </p:sp>
    </p:spTree>
    <p:extLst>
      <p:ext uri="{BB962C8B-B14F-4D97-AF65-F5344CB8AC3E}">
        <p14:creationId xmlns:p14="http://schemas.microsoft.com/office/powerpoint/2010/main" val="3449491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228600" y="1060557"/>
            <a:ext cx="8414904" cy="472813"/>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3" indent="0">
              <a:spcBef>
                <a:spcPts val="0"/>
              </a:spcBef>
              <a:spcAft>
                <a:spcPts val="600"/>
              </a:spcAft>
              <a:buFont typeface="Arial" panose="020B0604020202020204" pitchFamily="34" charset="0"/>
              <a:buNone/>
              <a:tabLst>
                <a:tab pos="1828800" algn="l"/>
              </a:tabLst>
            </a:pPr>
            <a:endParaRPr lang="en-US" sz="3400" b="1" dirty="0">
              <a:latin typeface="+mj-lt"/>
              <a:ea typeface="Franklin Gothic Book" panose="020B0503020102020204" pitchFamily="34" charset="0"/>
              <a:cs typeface="Times New Roman" panose="02020603050405020304" pitchFamily="18" charset="0"/>
            </a:endParaRPr>
          </a:p>
        </p:txBody>
      </p:sp>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516956" y="5988641"/>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755775" y="6202625"/>
            <a:ext cx="35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27A2E-198E-456F-A0AC-F4F9B8658A93}" type="slidenum">
              <a:rPr lang="en-US" smtClean="0"/>
              <a:pPr/>
              <a:t>8</a:t>
            </a:fld>
            <a:endParaRPr lang="en-US" dirty="0"/>
          </a:p>
        </p:txBody>
      </p:sp>
      <p:pic>
        <p:nvPicPr>
          <p:cNvPr id="14" name="Picture 13">
            <a:extLst>
              <a:ext uri="{FF2B5EF4-FFF2-40B4-BE49-F238E27FC236}">
                <a16:creationId xmlns:a16="http://schemas.microsoft.com/office/drawing/2014/main" id="{BCB180F4-447C-430A-A7CE-5D3D75180665}"/>
              </a:ext>
            </a:extLst>
          </p:cNvPr>
          <p:cNvPicPr/>
          <p:nvPr/>
        </p:nvPicPr>
        <p:blipFill>
          <a:blip r:embed="rId4" cstate="print">
            <a:extLst>
              <a:ext uri="{28A0092B-C50C-407E-A947-70E740481C1C}">
                <a14:useLocalDpi xmlns:a14="http://schemas.microsoft.com/office/drawing/2010/main" val="0"/>
              </a:ext>
            </a:extLst>
          </a:blip>
          <a:srcRect/>
          <a:stretch/>
        </p:blipFill>
        <p:spPr>
          <a:xfrm>
            <a:off x="9529425" y="64060"/>
            <a:ext cx="2662575" cy="832054"/>
          </a:xfrm>
          <a:prstGeom prst="rect">
            <a:avLst/>
          </a:prstGeom>
        </p:spPr>
      </p:pic>
      <p:sp>
        <p:nvSpPr>
          <p:cNvPr id="9" name="TextBox 8">
            <a:extLst>
              <a:ext uri="{FF2B5EF4-FFF2-40B4-BE49-F238E27FC236}">
                <a16:creationId xmlns:a16="http://schemas.microsoft.com/office/drawing/2014/main" id="{35D3E42C-C635-4D01-A41F-D34560D5FDB5}"/>
              </a:ext>
            </a:extLst>
          </p:cNvPr>
          <p:cNvSpPr txBox="1"/>
          <p:nvPr/>
        </p:nvSpPr>
        <p:spPr>
          <a:xfrm>
            <a:off x="6096000" y="994634"/>
            <a:ext cx="5482950" cy="4832092"/>
          </a:xfrm>
          <a:prstGeom prst="rect">
            <a:avLst/>
          </a:prstGeom>
          <a:noFill/>
          <a:ln w="9525">
            <a:solidFill>
              <a:schemeClr val="tx1"/>
            </a:solidFill>
          </a:ln>
        </p:spPr>
        <p:txBody>
          <a:bodyPr wrap="square" rtlCol="0">
            <a:spAutoFit/>
          </a:bodyPr>
          <a:lstStyle/>
          <a:p>
            <a:pPr marR="0" lvl="0">
              <a:spcBef>
                <a:spcPts val="0"/>
              </a:spcBef>
              <a:spcAft>
                <a:spcPts val="0"/>
              </a:spcAft>
            </a:pPr>
            <a:r>
              <a:rPr lang="en-US" b="1" dirty="0">
                <a:latin typeface="Calibri" panose="020F0502020204030204" pitchFamily="34" charset="0"/>
                <a:ea typeface="Arial" panose="020B0604020202020204" pitchFamily="34" charset="0"/>
              </a:rPr>
              <a:t>ACADEMIC COLLABORATION</a:t>
            </a:r>
          </a:p>
          <a:p>
            <a:pPr marR="0" lvl="0">
              <a:spcBef>
                <a:spcPts val="0"/>
              </a:spcBef>
              <a:spcAft>
                <a:spcPts val="0"/>
              </a:spcAft>
            </a:pPr>
            <a:r>
              <a:rPr lang="en-US" b="1" dirty="0">
                <a:latin typeface="Calibri" panose="020F0502020204030204" pitchFamily="34" charset="0"/>
                <a:ea typeface="Arial" panose="020B0604020202020204" pitchFamily="34" charset="0"/>
              </a:rPr>
              <a:t>Ensures stronger collaboration on academic issues, including but not limited to</a:t>
            </a:r>
            <a:r>
              <a:rPr lang="en-US" dirty="0">
                <a:latin typeface="Calibri" panose="020F0502020204030204" pitchFamily="34" charset="0"/>
                <a:ea typeface="Arial" panose="020B0604020202020204" pitchFamily="34" charset="0"/>
              </a:rPr>
              <a:t>:</a:t>
            </a:r>
            <a:endParaRPr lang="en-US" dirty="0">
              <a:latin typeface="Arial" panose="020B0604020202020204" pitchFamily="34" charset="0"/>
              <a:ea typeface="Arial" panose="020B0604020202020204" pitchFamily="34" charset="0"/>
            </a:endParaRPr>
          </a:p>
          <a:p>
            <a:endParaRPr lang="en-US" sz="1400" dirty="0"/>
          </a:p>
          <a:p>
            <a:pPr marL="342900" marR="0" lvl="0" indent="-342900">
              <a:spcBef>
                <a:spcPts val="0"/>
              </a:spcBef>
              <a:spcAft>
                <a:spcPts val="0"/>
              </a:spcAft>
              <a:buFont typeface="Wingdings" panose="05000000000000000000" pitchFamily="2" charset="2"/>
              <a:buChar char="§"/>
            </a:pPr>
            <a:r>
              <a:rPr lang="en-US" dirty="0">
                <a:latin typeface="Calibri" panose="020F0502020204030204" pitchFamily="34" charset="0"/>
                <a:ea typeface="Arial" panose="020B0604020202020204" pitchFamily="34" charset="0"/>
              </a:rPr>
              <a:t>Maintains a statewide general education framework for community colleges to ensure seamless transfer of credits and approve general education courses delivered by community colleges;</a:t>
            </a:r>
          </a:p>
          <a:p>
            <a:pPr marR="0" lvl="0">
              <a:spcBef>
                <a:spcPts val="0"/>
              </a:spcBef>
              <a:spcAft>
                <a:spcPts val="0"/>
              </a:spcAft>
            </a:pPr>
            <a:endParaRPr lang="en-US" sz="1400" dirty="0">
              <a:latin typeface="Arial" panose="020B0604020202020204" pitchFamily="34" charset="0"/>
              <a:ea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dirty="0">
                <a:latin typeface="Calibri" panose="020F0502020204030204" pitchFamily="34" charset="0"/>
                <a:ea typeface="Arial" panose="020B0604020202020204" pitchFamily="34" charset="0"/>
              </a:rPr>
              <a:t>Approves credit courses for use in the distribution of state operating aid to community colleges;</a:t>
            </a:r>
          </a:p>
          <a:p>
            <a:pPr marR="0" lvl="0">
              <a:spcBef>
                <a:spcPts val="0"/>
              </a:spcBef>
              <a:spcAft>
                <a:spcPts val="0"/>
              </a:spcAft>
            </a:pPr>
            <a:endParaRPr lang="en-US" sz="1400" dirty="0">
              <a:latin typeface="Arial" panose="020B0604020202020204" pitchFamily="34" charset="0"/>
              <a:ea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dirty="0">
                <a:latin typeface="Calibri" panose="020F0502020204030204" pitchFamily="34" charset="0"/>
                <a:ea typeface="Arial" panose="020B0604020202020204" pitchFamily="34" charset="0"/>
              </a:rPr>
              <a:t>Developing a unified directory of programs; </a:t>
            </a:r>
          </a:p>
          <a:p>
            <a:pPr marR="0" lvl="0">
              <a:spcBef>
                <a:spcPts val="0"/>
              </a:spcBef>
              <a:spcAft>
                <a:spcPts val="0"/>
              </a:spcAft>
            </a:pPr>
            <a:endParaRPr lang="en-US" sz="1400" dirty="0">
              <a:latin typeface="Calibri" panose="020F0502020204030204" pitchFamily="34" charset="0"/>
              <a:ea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dirty="0">
                <a:latin typeface="Calibri" panose="020F0502020204030204" pitchFamily="34" charset="0"/>
                <a:ea typeface="Calibri" panose="020F0502020204030204" pitchFamily="34" charset="0"/>
              </a:rPr>
              <a:t>Develops policies and initiatives to expand academic and workforce-related dual enrollment, credit for prior learning opportunities, and improved transfer experience.</a:t>
            </a:r>
            <a:endParaRPr lang="en-US" dirty="0"/>
          </a:p>
        </p:txBody>
      </p:sp>
      <p:sp>
        <p:nvSpPr>
          <p:cNvPr id="10" name="Content Placeholder 2">
            <a:extLst>
              <a:ext uri="{FF2B5EF4-FFF2-40B4-BE49-F238E27FC236}">
                <a16:creationId xmlns:a16="http://schemas.microsoft.com/office/drawing/2014/main" id="{55943C67-D16A-45DD-A7FD-FB14C878ADDC}"/>
              </a:ext>
            </a:extLst>
          </p:cNvPr>
          <p:cNvSpPr txBox="1">
            <a:spLocks/>
          </p:cNvSpPr>
          <p:nvPr/>
        </p:nvSpPr>
        <p:spPr>
          <a:xfrm>
            <a:off x="268941" y="272698"/>
            <a:ext cx="8414904" cy="4728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r>
              <a:rPr lang="en-US" sz="2600" b="1" dirty="0">
                <a:solidFill>
                  <a:srgbClr val="1A428A"/>
                </a:solidFill>
                <a:latin typeface="+mj-lt"/>
                <a:cs typeface="Times New Roman" panose="02020603050405020304" pitchFamily="18" charset="0"/>
              </a:rPr>
              <a:t>COLLABORATION (continued)</a:t>
            </a:r>
          </a:p>
        </p:txBody>
      </p:sp>
      <p:sp>
        <p:nvSpPr>
          <p:cNvPr id="15" name="TextBox 14">
            <a:extLst>
              <a:ext uri="{FF2B5EF4-FFF2-40B4-BE49-F238E27FC236}">
                <a16:creationId xmlns:a16="http://schemas.microsoft.com/office/drawing/2014/main" id="{ED1E6903-8660-4DCD-875B-09ABF5C23E21}"/>
              </a:ext>
            </a:extLst>
          </p:cNvPr>
          <p:cNvSpPr txBox="1"/>
          <p:nvPr/>
        </p:nvSpPr>
        <p:spPr>
          <a:xfrm>
            <a:off x="264459" y="994634"/>
            <a:ext cx="5482950" cy="4785926"/>
          </a:xfrm>
          <a:prstGeom prst="rect">
            <a:avLst/>
          </a:prstGeom>
          <a:noFill/>
          <a:ln w="9525">
            <a:solidFill>
              <a:schemeClr val="tx1"/>
            </a:solidFill>
          </a:ln>
        </p:spPr>
        <p:txBody>
          <a:bodyPr wrap="square" rtlCol="0">
            <a:spAutoFit/>
          </a:bodyPr>
          <a:lstStyle/>
          <a:p>
            <a:pPr lvl="0"/>
            <a:r>
              <a:rPr lang="en-US" b="1" dirty="0"/>
              <a:t>FUNDING FORMULAS</a:t>
            </a:r>
          </a:p>
          <a:p>
            <a:pPr lvl="0"/>
            <a:r>
              <a:rPr lang="en-US" b="1" dirty="0"/>
              <a:t>Responsible for developing and maintaining formulas for the allocation of state investment in community colleges to ensure that all community colleges receive operational support in an equitable and transparent manner, including:</a:t>
            </a:r>
            <a:endParaRPr lang="en-US" sz="1400" b="1" dirty="0"/>
          </a:p>
          <a:p>
            <a:r>
              <a:rPr lang="en-US" dirty="0"/>
              <a:t> </a:t>
            </a:r>
            <a:endParaRPr lang="en-US" sz="1400" dirty="0"/>
          </a:p>
          <a:p>
            <a:pPr marL="742950" lvl="1" indent="-285750">
              <a:buFont typeface="Arial" panose="020B0604020202020204" pitchFamily="34" charset="0"/>
              <a:buChar char="•"/>
            </a:pPr>
            <a:r>
              <a:rPr lang="en-US" dirty="0"/>
              <a:t>State operational aid to community colleges: current performance-based funding formula is focused on access, equity, and success metrics</a:t>
            </a:r>
          </a:p>
          <a:p>
            <a:pPr marL="742950" lvl="1" indent="-285750">
              <a:buFont typeface="Arial" panose="020B0604020202020204" pitchFamily="34" charset="0"/>
              <a:buChar char="•"/>
            </a:pPr>
            <a:endParaRPr lang="en-US" sz="1050" dirty="0"/>
          </a:p>
          <a:p>
            <a:pPr marL="742950" lvl="1" indent="-285750">
              <a:buFont typeface="Arial" panose="020B0604020202020204" pitchFamily="34" charset="0"/>
              <a:buChar char="•"/>
            </a:pPr>
            <a:r>
              <a:rPr lang="en-US" dirty="0"/>
              <a:t> Chapter 12 capital funds.</a:t>
            </a:r>
          </a:p>
          <a:p>
            <a:pPr marL="742950" lvl="1" indent="-285750">
              <a:buFont typeface="Arial" panose="020B0604020202020204" pitchFamily="34" charset="0"/>
              <a:buChar char="•"/>
            </a:pPr>
            <a:endParaRPr lang="en-US" sz="1050" dirty="0"/>
          </a:p>
          <a:p>
            <a:pPr marL="742950" lvl="1" indent="-285750">
              <a:buFont typeface="Arial" panose="020B0604020202020204" pitchFamily="34" charset="0"/>
              <a:buChar char="•"/>
            </a:pPr>
            <a:r>
              <a:rPr lang="en-US" dirty="0"/>
              <a:t>Perkins program (administered by the NJ Department of Education) for occupational-focused programs.</a:t>
            </a:r>
          </a:p>
          <a:p>
            <a:pPr marL="742950" lvl="1" indent="-285750">
              <a:buFont typeface="Arial" panose="020B0604020202020204" pitchFamily="34" charset="0"/>
              <a:buChar char="•"/>
            </a:pPr>
            <a:endParaRPr lang="en-US" sz="1400" dirty="0"/>
          </a:p>
          <a:p>
            <a:endParaRPr lang="en-US" dirty="0"/>
          </a:p>
        </p:txBody>
      </p:sp>
    </p:spTree>
    <p:extLst>
      <p:ext uri="{BB962C8B-B14F-4D97-AF65-F5344CB8AC3E}">
        <p14:creationId xmlns:p14="http://schemas.microsoft.com/office/powerpoint/2010/main" val="1756328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CB094F-F1FF-4456-8861-AA44848F751D}"/>
              </a:ext>
            </a:extLst>
          </p:cNvPr>
          <p:cNvSpPr txBox="1">
            <a:spLocks/>
          </p:cNvSpPr>
          <p:nvPr/>
        </p:nvSpPr>
        <p:spPr>
          <a:xfrm>
            <a:off x="241300" y="1083944"/>
            <a:ext cx="8414904" cy="4728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sz="2400" b="1" u="sng" cap="all" dirty="0">
                <a:solidFill>
                  <a:srgbClr val="1A428A"/>
                </a:solidFill>
                <a:latin typeface="+mj-lt"/>
                <a:cs typeface="Times New Roman" panose="02020603050405020304" pitchFamily="18" charset="0"/>
              </a:rPr>
              <a:t>CURRENT STATEWIDE partnerships</a:t>
            </a:r>
          </a:p>
        </p:txBody>
      </p:sp>
      <p:pic>
        <p:nvPicPr>
          <p:cNvPr id="10" name="Picture 9">
            <a:extLst>
              <a:ext uri="{FF2B5EF4-FFF2-40B4-BE49-F238E27FC236}">
                <a16:creationId xmlns:a16="http://schemas.microsoft.com/office/drawing/2014/main" id="{14CC7E15-4BB0-4652-AD4F-58D358E512A6}"/>
              </a:ext>
            </a:extLst>
          </p:cNvPr>
          <p:cNvPicPr/>
          <p:nvPr/>
        </p:nvPicPr>
        <p:blipFill>
          <a:blip r:embed="rId3" cstate="print">
            <a:extLst>
              <a:ext uri="{28A0092B-C50C-407E-A947-70E740481C1C}">
                <a14:useLocalDpi xmlns:a14="http://schemas.microsoft.com/office/drawing/2010/main" val="0"/>
              </a:ext>
            </a:extLst>
          </a:blip>
          <a:srcRect/>
          <a:stretch/>
        </p:blipFill>
        <p:spPr>
          <a:xfrm>
            <a:off x="9448800" y="81547"/>
            <a:ext cx="2662575" cy="832054"/>
          </a:xfrm>
          <a:prstGeom prst="rect">
            <a:avLst/>
          </a:prstGeom>
        </p:spPr>
      </p:pic>
      <p:pic>
        <p:nvPicPr>
          <p:cNvPr id="11" name="Picture 10" descr="Logo&#10;&#10;Description automatically generated">
            <a:extLst>
              <a:ext uri="{FF2B5EF4-FFF2-40B4-BE49-F238E27FC236}">
                <a16:creationId xmlns:a16="http://schemas.microsoft.com/office/drawing/2014/main" id="{0583808E-4E91-4014-9B8C-D996627053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08165" y="6063069"/>
            <a:ext cx="2133600" cy="738224"/>
          </a:xfrm>
          <a:prstGeom prst="rect">
            <a:avLst/>
          </a:prstGeom>
        </p:spPr>
      </p:pic>
      <p:sp>
        <p:nvSpPr>
          <p:cNvPr id="12" name="Slide Number Placeholder 3">
            <a:extLst>
              <a:ext uri="{FF2B5EF4-FFF2-40B4-BE49-F238E27FC236}">
                <a16:creationId xmlns:a16="http://schemas.microsoft.com/office/drawing/2014/main" id="{97DDE465-E4EB-4876-9CC2-1026A82997E3}"/>
              </a:ext>
            </a:extLst>
          </p:cNvPr>
          <p:cNvSpPr txBox="1">
            <a:spLocks/>
          </p:cNvSpPr>
          <p:nvPr/>
        </p:nvSpPr>
        <p:spPr>
          <a:xfrm>
            <a:off x="11641765" y="6202625"/>
            <a:ext cx="4696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27A2E-198E-456F-A0AC-F4F9B8658A93}" type="slidenum">
              <a:rPr lang="en-US" smtClean="0"/>
              <a:pPr/>
              <a:t>9</a:t>
            </a:fld>
            <a:endParaRPr lang="en-US" dirty="0"/>
          </a:p>
        </p:txBody>
      </p:sp>
      <p:sp>
        <p:nvSpPr>
          <p:cNvPr id="13" name="Content Placeholder 2">
            <a:extLst>
              <a:ext uri="{FF2B5EF4-FFF2-40B4-BE49-F238E27FC236}">
                <a16:creationId xmlns:a16="http://schemas.microsoft.com/office/drawing/2014/main" id="{E7B7D11B-61A4-4D10-92A8-93888BF27DB7}"/>
              </a:ext>
            </a:extLst>
          </p:cNvPr>
          <p:cNvSpPr txBox="1">
            <a:spLocks/>
          </p:cNvSpPr>
          <p:nvPr/>
        </p:nvSpPr>
        <p:spPr>
          <a:xfrm>
            <a:off x="228600" y="208526"/>
            <a:ext cx="7676965" cy="84274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3" indent="0">
              <a:spcBef>
                <a:spcPts val="0"/>
              </a:spcBef>
              <a:spcAft>
                <a:spcPts val="600"/>
              </a:spcAft>
              <a:buFont typeface="Arial" panose="020B0604020202020204" pitchFamily="34" charset="0"/>
              <a:buNone/>
              <a:tabLst>
                <a:tab pos="1828800" algn="l"/>
              </a:tabLst>
            </a:pPr>
            <a:r>
              <a:rPr lang="en-US" sz="1500" b="1" dirty="0">
                <a:solidFill>
                  <a:srgbClr val="1A428A"/>
                </a:solidFill>
                <a:latin typeface="+mj-lt"/>
                <a:ea typeface="Franklin Gothic Book" panose="020B0503020102020204" pitchFamily="34" charset="0"/>
                <a:cs typeface="Times New Roman" panose="02020603050405020304" pitchFamily="18" charset="0"/>
              </a:rPr>
              <a:t>New Jersey Community College Virtual </a:t>
            </a:r>
          </a:p>
          <a:p>
            <a:pPr marL="0" lvl="3" indent="0">
              <a:spcBef>
                <a:spcPts val="0"/>
              </a:spcBef>
              <a:spcAft>
                <a:spcPts val="600"/>
              </a:spcAft>
              <a:buFont typeface="Arial" panose="020B0604020202020204" pitchFamily="34" charset="0"/>
              <a:buNone/>
              <a:tabLst>
                <a:tab pos="1828800" algn="l"/>
              </a:tabLst>
            </a:pPr>
            <a:r>
              <a:rPr lang="en-US" sz="1500" b="1" dirty="0">
                <a:solidFill>
                  <a:srgbClr val="1A428A"/>
                </a:solidFill>
                <a:latin typeface="+mj-lt"/>
                <a:ea typeface="Franklin Gothic Book" panose="020B0503020102020204" pitchFamily="34" charset="0"/>
                <a:cs typeface="Times New Roman" panose="02020603050405020304" pitchFamily="18" charset="0"/>
              </a:rPr>
              <a:t>Trustee Leadership Academy  </a:t>
            </a:r>
          </a:p>
        </p:txBody>
      </p:sp>
      <p:sp>
        <p:nvSpPr>
          <p:cNvPr id="14" name="TextBox 13">
            <a:extLst>
              <a:ext uri="{FF2B5EF4-FFF2-40B4-BE49-F238E27FC236}">
                <a16:creationId xmlns:a16="http://schemas.microsoft.com/office/drawing/2014/main" id="{BDF1744C-BEBD-40E2-8AD5-9BD0F637C6BF}"/>
              </a:ext>
            </a:extLst>
          </p:cNvPr>
          <p:cNvSpPr txBox="1"/>
          <p:nvPr/>
        </p:nvSpPr>
        <p:spPr>
          <a:xfrm>
            <a:off x="592765" y="1500848"/>
            <a:ext cx="11353800" cy="2308324"/>
          </a:xfrm>
          <a:prstGeom prst="rect">
            <a:avLst/>
          </a:prstGeom>
          <a:noFill/>
          <a:ln w="9525">
            <a:solidFill>
              <a:schemeClr val="tx1"/>
            </a:solidFill>
          </a:ln>
        </p:spPr>
        <p:txBody>
          <a:bodyPr wrap="square" rtlCol="0">
            <a:spAutoFit/>
          </a:bodyPr>
          <a:lstStyle/>
          <a:p>
            <a:r>
              <a:rPr lang="en-US" sz="1800" b="1" dirty="0">
                <a:solidFill>
                  <a:srgbClr val="171717"/>
                </a:solidFill>
                <a:effectLst/>
                <a:ea typeface="Calibri" panose="020F0502020204030204" pitchFamily="34" charset="0"/>
              </a:rPr>
              <a:t>NJ Pathways to Career Opportunities: Aligning Education to Build an Innovative Workforce, </a:t>
            </a:r>
          </a:p>
          <a:p>
            <a:r>
              <a:rPr lang="en-US" sz="1800" dirty="0">
                <a:solidFill>
                  <a:srgbClr val="171717"/>
                </a:solidFill>
                <a:effectLst/>
                <a:ea typeface="Calibri" panose="020F0502020204030204" pitchFamily="34" charset="0"/>
              </a:rPr>
              <a:t>a partnership with the New Jersey Business and Industry Association and funded in the state budget</a:t>
            </a:r>
          </a:p>
          <a:p>
            <a:r>
              <a:rPr lang="en-US" sz="1800" dirty="0">
                <a:solidFill>
                  <a:srgbClr val="171717"/>
                </a:solidFill>
                <a:effectLst/>
                <a:ea typeface="Calibri" panose="020F0502020204030204" pitchFamily="34" charset="0"/>
              </a:rPr>
              <a:t> brings together employers, industry associations, labor unions, education institutions, and workforce </a:t>
            </a:r>
          </a:p>
          <a:p>
            <a:r>
              <a:rPr lang="en-US" sz="1800" dirty="0">
                <a:solidFill>
                  <a:srgbClr val="171717"/>
                </a:solidFill>
                <a:effectLst/>
                <a:ea typeface="Calibri" panose="020F0502020204030204" pitchFamily="34" charset="0"/>
              </a:rPr>
              <a:t>development partners to provide students and workers with the education and career pathways</a:t>
            </a:r>
          </a:p>
          <a:p>
            <a:r>
              <a:rPr lang="en-US" sz="1800" dirty="0">
                <a:solidFill>
                  <a:srgbClr val="171717"/>
                </a:solidFill>
                <a:effectLst/>
                <a:ea typeface="Calibri" panose="020F0502020204030204" pitchFamily="34" charset="0"/>
              </a:rPr>
              <a:t>they need to find new careers and opportunities to achieve a competitive wage, and to ensure </a:t>
            </a:r>
            <a:br>
              <a:rPr lang="en-US" sz="1800" dirty="0">
                <a:solidFill>
                  <a:srgbClr val="171717"/>
                </a:solidFill>
                <a:effectLst/>
                <a:ea typeface="Calibri" panose="020F0502020204030204" pitchFamily="34" charset="0"/>
              </a:rPr>
            </a:br>
            <a:r>
              <a:rPr lang="en-US" sz="1800" dirty="0">
                <a:solidFill>
                  <a:srgbClr val="171717"/>
                </a:solidFill>
                <a:effectLst/>
                <a:ea typeface="Calibri" panose="020F0502020204030204" pitchFamily="34" charset="0"/>
              </a:rPr>
              <a:t>that employers have access to a highly skilled workforce to meet critical labor market needs.</a:t>
            </a:r>
          </a:p>
          <a:p>
            <a:endParaRPr lang="en-US" sz="1800" dirty="0">
              <a:solidFill>
                <a:srgbClr val="171717"/>
              </a:solidFill>
              <a:effectLst/>
              <a:ea typeface="Calibri" panose="020F0502020204030204" pitchFamily="34" charset="0"/>
            </a:endParaRPr>
          </a:p>
          <a:p>
            <a:r>
              <a:rPr lang="en-US" dirty="0">
                <a:solidFill>
                  <a:srgbClr val="171717"/>
                </a:solidFill>
                <a:ea typeface="Calibri" panose="020F0502020204030204" pitchFamily="34" charset="0"/>
                <a:hlinkClick r:id="rId5"/>
              </a:rPr>
              <a:t>Click here to learn about NJ Pathways to Opportunities</a:t>
            </a:r>
            <a:endParaRPr lang="en-US" dirty="0">
              <a:solidFill>
                <a:srgbClr val="171717"/>
              </a:solidFill>
              <a:ea typeface="Calibri" panose="020F0502020204030204" pitchFamily="34" charset="0"/>
            </a:endParaRPr>
          </a:p>
        </p:txBody>
      </p:sp>
      <p:sp>
        <p:nvSpPr>
          <p:cNvPr id="8" name="TextBox 7">
            <a:extLst>
              <a:ext uri="{FF2B5EF4-FFF2-40B4-BE49-F238E27FC236}">
                <a16:creationId xmlns:a16="http://schemas.microsoft.com/office/drawing/2014/main" id="{14F7D405-CED3-454D-90D9-0685CBB82B6B}"/>
              </a:ext>
            </a:extLst>
          </p:cNvPr>
          <p:cNvSpPr txBox="1"/>
          <p:nvPr/>
        </p:nvSpPr>
        <p:spPr>
          <a:xfrm>
            <a:off x="592765" y="3886200"/>
            <a:ext cx="11353800" cy="2031325"/>
          </a:xfrm>
          <a:prstGeom prst="rect">
            <a:avLst/>
          </a:prstGeom>
          <a:noFill/>
          <a:ln w="9525">
            <a:solidFill>
              <a:schemeClr val="tx1"/>
            </a:solidFill>
          </a:ln>
        </p:spPr>
        <p:txBody>
          <a:bodyPr wrap="square" rtlCol="0">
            <a:spAutoFit/>
          </a:bodyPr>
          <a:lstStyle/>
          <a:p>
            <a:pPr marL="0" marR="0"/>
            <a:r>
              <a:rPr lang="en-US" sz="1800" b="1" dirty="0">
                <a:solidFill>
                  <a:srgbClr val="171717"/>
                </a:solidFill>
                <a:effectLst/>
                <a:ea typeface="Times New Roman" panose="02020603050405020304" pitchFamily="18" charset="0"/>
              </a:rPr>
              <a:t>Community to Opportunity: Building Community to Expand Opportunity</a:t>
            </a:r>
            <a:r>
              <a:rPr lang="en-US" sz="1800" dirty="0">
                <a:solidFill>
                  <a:srgbClr val="171717"/>
                </a:solidFill>
                <a:effectLst/>
                <a:ea typeface="Times New Roman" panose="02020603050405020304" pitchFamily="18" charset="0"/>
              </a:rPr>
              <a:t>, </a:t>
            </a:r>
          </a:p>
          <a:p>
            <a:pPr marL="0" marR="0"/>
            <a:r>
              <a:rPr lang="en-US" sz="1800" dirty="0">
                <a:solidFill>
                  <a:srgbClr val="171717"/>
                </a:solidFill>
                <a:effectLst/>
                <a:ea typeface="Times New Roman" panose="02020603050405020304" pitchFamily="18" charset="0"/>
              </a:rPr>
              <a:t>funded by the Tepper Foundation,</a:t>
            </a:r>
            <a:r>
              <a:rPr lang="en-US" sz="1800" b="1" dirty="0">
                <a:solidFill>
                  <a:srgbClr val="171717"/>
                </a:solidFill>
                <a:effectLst/>
                <a:ea typeface="Times New Roman" panose="02020603050405020304" pitchFamily="18" charset="0"/>
              </a:rPr>
              <a:t> </a:t>
            </a:r>
            <a:r>
              <a:rPr lang="en-US" sz="1800" dirty="0">
                <a:solidFill>
                  <a:srgbClr val="171717"/>
                </a:solidFill>
                <a:effectLst/>
                <a:ea typeface="Times New Roman" panose="02020603050405020304" pitchFamily="18" charset="0"/>
              </a:rPr>
              <a:t>assists Community Colleges to develop and implement a</a:t>
            </a:r>
          </a:p>
          <a:p>
            <a:pPr marL="0" marR="0"/>
            <a:r>
              <a:rPr lang="en-US" sz="1800" dirty="0">
                <a:solidFill>
                  <a:srgbClr val="171717"/>
                </a:solidFill>
                <a:effectLst/>
                <a:ea typeface="Times New Roman" panose="02020603050405020304" pitchFamily="18" charset="0"/>
              </a:rPr>
              <a:t> comprehensive strategy for addressing the basic needs of students, like nonacademic barriers </a:t>
            </a:r>
          </a:p>
          <a:p>
            <a:pPr marL="0" marR="0"/>
            <a:r>
              <a:rPr lang="en-US" sz="1800" dirty="0">
                <a:solidFill>
                  <a:srgbClr val="171717"/>
                </a:solidFill>
                <a:effectLst/>
                <a:ea typeface="Times New Roman" panose="02020603050405020304" pitchFamily="18" charset="0"/>
              </a:rPr>
              <a:t>such as hunger, childcare, mental health and </a:t>
            </a:r>
          </a:p>
          <a:p>
            <a:pPr marL="0" marR="0"/>
            <a:r>
              <a:rPr lang="en-US" sz="1800" dirty="0">
                <a:solidFill>
                  <a:srgbClr val="171717"/>
                </a:solidFill>
                <a:effectLst/>
                <a:ea typeface="Times New Roman" panose="02020603050405020304" pitchFamily="18" charset="0"/>
              </a:rPr>
              <a:t>wellness, transportation, and housing. </a:t>
            </a:r>
          </a:p>
          <a:p>
            <a:pPr marL="0" marR="0"/>
            <a:endParaRPr lang="en-US" dirty="0">
              <a:solidFill>
                <a:srgbClr val="171717"/>
              </a:solidFill>
              <a:ea typeface="Times New Roman" panose="02020603050405020304" pitchFamily="18" charset="0"/>
            </a:endParaRPr>
          </a:p>
          <a:p>
            <a:pPr marL="0" marR="0"/>
            <a:r>
              <a:rPr lang="en-US" sz="1800" dirty="0">
                <a:solidFill>
                  <a:srgbClr val="171717"/>
                </a:solidFill>
                <a:effectLst/>
                <a:ea typeface="Times New Roman" panose="02020603050405020304" pitchFamily="18" charset="0"/>
                <a:hlinkClick r:id="rId6"/>
              </a:rPr>
              <a:t>Click here to learn about Community to Opportunity</a:t>
            </a:r>
            <a:endParaRPr lang="en-US" sz="1800" dirty="0">
              <a:solidFill>
                <a:srgbClr val="171717"/>
              </a:solidFill>
              <a:effectLst/>
              <a:ea typeface="Times New Roman" panose="02020603050405020304" pitchFamily="18" charset="0"/>
            </a:endParaRPr>
          </a:p>
        </p:txBody>
      </p:sp>
      <p:pic>
        <p:nvPicPr>
          <p:cNvPr id="1026" name="Picture 2" descr="NJ Pathways">
            <a:extLst>
              <a:ext uri="{FF2B5EF4-FFF2-40B4-BE49-F238E27FC236}">
                <a16:creationId xmlns:a16="http://schemas.microsoft.com/office/drawing/2014/main" id="{3E88BCFD-3FCE-46F2-B0E2-184420770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5000" y="1918292"/>
            <a:ext cx="2074094" cy="1214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30FF84B-2F82-4B68-B4B1-B3D01688E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5819" y="4398576"/>
            <a:ext cx="2073275" cy="1306404"/>
          </a:xfrm>
          <a:prstGeom prst="rect">
            <a:avLst/>
          </a:prstGeom>
        </p:spPr>
      </p:pic>
    </p:spTree>
    <p:extLst>
      <p:ext uri="{BB962C8B-B14F-4D97-AF65-F5344CB8AC3E}">
        <p14:creationId xmlns:p14="http://schemas.microsoft.com/office/powerpoint/2010/main" val="1815030142"/>
      </p:ext>
    </p:extLst>
  </p:cSld>
  <p:clrMapOvr>
    <a:masterClrMapping/>
  </p:clrMapOvr>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2.xml><?xml version="1.0" encoding="utf-8"?>
<a:theme xmlns:a="http://schemas.openxmlformats.org/drawingml/2006/main" name="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15B45388D5D54982F4AC5B2CF2A987" ma:contentTypeVersion="8" ma:contentTypeDescription="Create a new document." ma:contentTypeScope="" ma:versionID="3fdab4c62b65b6c94f7d6dd5d630c527">
  <xsd:schema xmlns:xsd="http://www.w3.org/2001/XMLSchema" xmlns:xs="http://www.w3.org/2001/XMLSchema" xmlns:p="http://schemas.microsoft.com/office/2006/metadata/properties" xmlns:ns3="7266d92f-bfb2-4865-a2c7-4616e69b8f55" xmlns:ns4="2e93e87c-da02-4e03-af4d-87b7f8f15dc1" targetNamespace="http://schemas.microsoft.com/office/2006/metadata/properties" ma:root="true" ma:fieldsID="8cec2bafba2c1d0cec0054d3f0b0af4a" ns3:_="" ns4:_="">
    <xsd:import namespace="7266d92f-bfb2-4865-a2c7-4616e69b8f55"/>
    <xsd:import namespace="2e93e87c-da02-4e03-af4d-87b7f8f15d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ObjectDetectorVersions" minOccurs="0"/>
                <xsd:element ref="ns4:MediaServiceDateTake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6d92f-bfb2-4865-a2c7-4616e69b8f5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93e87c-da02-4e03-af4d-87b7f8f15d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5F83F7-69DE-45C8-A12D-81C861DAE6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66d92f-bfb2-4865-a2c7-4616e69b8f55"/>
    <ds:schemaRef ds:uri="2e93e87c-da02-4e03-af4d-87b7f8f15d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BA01AF-DA0D-4807-874B-F7051ADB2FB5}">
  <ds:schemaRefs>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2e93e87c-da02-4e03-af4d-87b7f8f15dc1"/>
    <ds:schemaRef ds:uri="7266d92f-bfb2-4865-a2c7-4616e69b8f55"/>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FEF68CA-D5FD-40D7-9F88-9BF923C470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5402</Words>
  <Application>Microsoft Office PowerPoint</Application>
  <PresentationFormat>Widescreen</PresentationFormat>
  <Paragraphs>694</Paragraphs>
  <Slides>63</Slides>
  <Notes>39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63</vt:i4>
      </vt:variant>
    </vt:vector>
  </HeadingPairs>
  <TitlesOfParts>
    <vt:vector size="77" baseType="lpstr">
      <vt:lpstr>Arial</vt:lpstr>
      <vt:lpstr>Arial Black</vt:lpstr>
      <vt:lpstr>Barlow</vt:lpstr>
      <vt:lpstr>Calibri</vt:lpstr>
      <vt:lpstr>Gill Sans SemiBold</vt:lpstr>
      <vt:lpstr>Palatino Linotype</vt:lpstr>
      <vt:lpstr>redonda</vt:lpstr>
      <vt:lpstr>Times New Roman</vt:lpstr>
      <vt:lpstr>Wingdings</vt:lpstr>
      <vt:lpstr>Office Theme</vt:lpstr>
      <vt:lpstr>1_Office Theme</vt:lpstr>
      <vt:lpstr>2_Office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Effective Board Governance</vt:lpstr>
      <vt:lpstr>Good Governance </vt:lpstr>
      <vt:lpstr>PowerPoint Presentation</vt:lpstr>
      <vt:lpstr> Fiduciary Duties</vt:lpstr>
      <vt:lpstr>Board’s Role</vt:lpstr>
      <vt:lpstr>RESPONSIBILITIES</vt:lpstr>
      <vt:lpstr>Policy Categories</vt:lpstr>
      <vt:lpstr>Board Power</vt:lpstr>
      <vt:lpstr>What is Governing through policy?</vt:lpstr>
      <vt:lpstr>Board Role in Policy Making</vt:lpstr>
      <vt:lpstr>CEO’s Role in Policy Making</vt:lpstr>
      <vt:lpstr>SUMMARY</vt:lpstr>
      <vt:lpstr>GOVERNANCE</vt:lpstr>
      <vt:lpstr>Board Role</vt:lpstr>
      <vt:lpstr>Set up for Success</vt:lpstr>
      <vt:lpstr>ESSENTIAL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Jersey Trustees March 31, 2026 Mary Spilde, PhD, Facilitator</vt:lpstr>
      <vt:lpstr>THREATS OR OPPORTUNITIES...</vt:lpstr>
      <vt:lpstr>OUR CHANGED REALITY</vt:lpstr>
      <vt:lpstr>OUR CHANGED REALITY</vt:lpstr>
      <vt:lpstr>Set up for Success</vt:lpstr>
      <vt:lpstr>PowerPoint Presentation</vt:lpstr>
      <vt:lpstr>PowerPoint Presentation</vt:lpstr>
      <vt:lpstr>GOVERNANCE</vt:lpstr>
      <vt:lpstr>  EXECUTIVE ADMINISTRATION</vt:lpstr>
      <vt:lpstr>PowerPoint Presentation</vt:lpstr>
      <vt:lpstr> CEO’s Role</vt:lpstr>
      <vt:lpstr>PowerPoint Presentation</vt:lpstr>
      <vt:lpstr>PowerPoint Presentation</vt:lpstr>
      <vt:lpstr>PowerPoint Presentation</vt:lpstr>
      <vt:lpstr>PowerPoint Presentation</vt:lpstr>
      <vt:lpstr>              Board-CEO      Partnership </vt:lpstr>
      <vt:lpstr> Communication </vt:lpstr>
      <vt:lpstr>What does it look like on the ground?</vt:lpstr>
      <vt:lpstr>Board and CEO Role in Policy Development</vt:lpstr>
      <vt:lpstr>CEO’s Role in Policy Making</vt:lpstr>
      <vt:lpstr>ESSENTIAL PRACTICES</vt:lpstr>
      <vt:lpstr>The Board and Accreditation Standards – an example</vt:lpstr>
      <vt:lpstr>PowerPoint Presentation</vt:lpstr>
      <vt:lpstr>PowerPoint Presentation</vt:lpstr>
      <vt:lpstr>The voice of community college leaders.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2024-10-22T03:36:07Z</cp:lastPrinted>
  <dcterms:created xsi:type="dcterms:W3CDTF">2018-12-31T18:47:18Z</dcterms:created>
  <dcterms:modified xsi:type="dcterms:W3CDTF">2026-04-08T18:18:54Z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0x010100C715B45388D5D54982F4AC5B2CF2A987</vt:lpwstr>
  </property>
</Properties>
</file>