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7" r:id="rId2"/>
    <p:sldId id="266" r:id="rId3"/>
    <p:sldId id="257" r:id="rId4"/>
    <p:sldId id="268" r:id="rId5"/>
    <p:sldId id="259" r:id="rId6"/>
    <p:sldId id="269" r:id="rId7"/>
    <p:sldId id="270" r:id="rId8"/>
    <p:sldId id="271" r:id="rId9"/>
    <p:sldId id="272" r:id="rId10"/>
    <p:sldId id="276" r:id="rId11"/>
    <p:sldId id="273" r:id="rId12"/>
    <p:sldId id="262" r:id="rId13"/>
    <p:sldId id="274"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DFE9"/>
    <a:srgbClr val="EFE4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508" autoAdjust="0"/>
  </p:normalViewPr>
  <p:slideViewPr>
    <p:cSldViewPr snapToGrid="0">
      <p:cViewPr varScale="1">
        <p:scale>
          <a:sx n="83" d="100"/>
          <a:sy n="83" d="100"/>
        </p:scale>
        <p:origin x="56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9T03:36:27.619"/>
    </inkml:context>
    <inkml:brush xml:id="br0">
      <inkml:brushProperty name="width" value="0.3" units="cm"/>
      <inkml:brushProperty name="height" value="0.6" units="cm"/>
      <inkml:brushProperty name="color" value="#F9E59D"/>
      <inkml:brushProperty name="tip" value="rectangle"/>
      <inkml:brushProperty name="rasterOp" value="maskPen"/>
      <inkml:brushProperty name="ignorePressure" value="1"/>
    </inkml:brush>
  </inkml:definitions>
  <inkml:trace contextRef="#ctx0" brushRef="#br0">1 440,'2137'0,"-2045"-5,0-4,122-27,-141 22,53-2,1 5,155 6,-14 2,376-32,525-14,-577 11,-483 28,470-3,-404 14,-137 1,0 2,-1 2,45 12,-40-8,86 9,309 32,-119-10,-29-11,-251-25,71 22,-77-18,-1-1,2-2,32 3,-334-11,-161-11,251-2,-314 12,191 33,-78 2,161-34,-193 3,256 13,-15 1,-389-13,290-3,205-3,1-2,0-2,0-4,-79-25,-75-4,189 36,11 3,-77-13,-102-28,-246-63,435 104,-148-24,95 18,1-2,-61-20,-178-58,235 73,-2 4,-111-7,-88 19,107 0,107-8,44 5,1 0,-1 1,0 0,0 0,0 0,0 1,0 0,-14 3,-35 15,-109 49,75-26,68-33,0-1,0 0,-1-2,0-1,-30 3,-116-6,107-2,44 2,0 0,1 1,-1 1,1 0,-1 1,1 2,-20 7,-110 62,28-12,60-36,-104 43,160-69,-1 0,1 0,0 0,0 0,0 1,1 0,-1-1,0 1,1 0,-1 0,1 0,-1 1,1-1,0 1,0-1,0 1,0 0,1-1,-1 1,1 0,0 0,-1 0,2 1,-1-1,-1 6,2-4,0 0,1 0,-1 0,1 1,0-1,1 0,-1-1,1 1,0 0,0 0,1-1,-1 1,1-1,0 0,6 7,12 13,0-2,1-1,1 0,1-2,1-1,1-1,46 24,-12-16,2-2,77 18,46 17,-152-47,0-2,1-1,1-1,65 3,146-11,-100-3,34 6,193-4,-320-4,88-18,-92 13,1 2,69-3,64-2,14-1,963 16,-919 15,-9 0,-187-14,55 10,23 2,115-15,46 3,-79 25,-45 1,17 2,587 31,-633-53,150 28,-229-26,-1-3,70 0,-90-7,-1-1,1-2,-1-2,0 0,41-14,7-2,2 4,0 3,87-4,-17 2,-5-2,206 1,-277 19,149-4,-219 2,0-1,-1 1,1-1,0 0,0 0,0 0,0 0,-1-1,1 0,-1 1,1-1,-1-1,0 1,1 0,-1-1,0 0,-1 1,1-1,0 0,-1-1,0 1,0 0,0-1,0 1,0-1,-1 0,1 1,-1-1,0 0,0 0,-1 0,1 0,-1 0,0 0,0 0,0 0,0 0,-1 0,1 1,-1-1,0 0,-1 0,1 0,0 1,-1-1,0 0,0 1,0 0,0-1,-1 1,1 0,-7-5,-1-1,-1 1,-1 0,1 0,-2 2,1-1,-1 1,-18-6,-23-11,-84-56,98 55,33 18,0 1,0-1,0 0,1 0,-9-13,8 11,0 0,0 0,-14-11,16 16,1-1,0 0,0 1,0-2,-5-6,-1-4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9T03:36:40.839"/>
    </inkml:context>
    <inkml:brush xml:id="br0">
      <inkml:brushProperty name="width" value="0.3" units="cm"/>
      <inkml:brushProperty name="height" value="0.6" units="cm"/>
      <inkml:brushProperty name="color" value="#F9E59D"/>
      <inkml:brushProperty name="tip" value="rectangle"/>
      <inkml:brushProperty name="rasterOp" value="maskPen"/>
      <inkml:brushProperty name="ignorePressure" value="1"/>
    </inkml:brush>
  </inkml:definitions>
  <inkml:trace contextRef="#ctx0" brushRef="#br0">0 458,'179'-2,"191"5,-238 12,29 0,398-14,-266-3,-253 1,1-2,66-14,74-29,-11 2,-57 27,10-2,67-14,-112 21,88-24,99-21,-10 2,-206 41,234-60,-193 54,0 5,183-8,-208 22,-19 0,-1 2,0 1,56 11,-100-13,13 3,-1 0,1 0,-1 2,25 11,-34-14,0 1,0 0,0 0,-1 0,1 0,-1 1,0-1,0 1,0 0,-1 0,1 0,-1 0,0 0,0 1,0-1,-1 1,1-1,0 7,2 21,-1 1,-1-1,-6 64,1-13,4-22,0-24,-4 46,2-73,-1 1,0-1,0 0,-1 0,0 0,-1 0,0 0,-1-1,-5 10,5-14,1 1,-1-1,-1 0,1-1,-1 1,1-1,-1 0,-1 0,1-1,0 0,-1 0,0 0,0-1,1 0,-12 1,-11 2,0-1,-40-1,49-4,-1-1,1 0,-1-2,1 0,0-2,1 0,-1-1,1-1,1-1,-1 0,-23-17,10 7,-37-13,14 6,41 21,1 0,-2 1,1 0,0 1,-1 1,0 0,-21 0,17 2,-1-2,1 0,-30-9,-209-64,228 65,-44-21,-12-4,-85-16,-58-10,201 53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9T03:36:46.131"/>
    </inkml:context>
    <inkml:brush xml:id="br0">
      <inkml:brushProperty name="width" value="0.3" units="cm"/>
      <inkml:brushProperty name="height" value="0.6" units="cm"/>
      <inkml:brushProperty name="color" value="#F9E59D"/>
      <inkml:brushProperty name="tip" value="rectangle"/>
      <inkml:brushProperty name="rasterOp" value="maskPen"/>
      <inkml:brushProperty name="ignorePressure" value="1"/>
    </inkml:brush>
  </inkml:definitions>
  <inkml:trace contextRef="#ctx0" brushRef="#br0">328 852,'3965'0,"-3943"-1,0-2,1 0,-1-2,40-13,-34 9,1 1,32-4,-53 11,-1 0,1 0,0-1,-1 0,15-5,-20 6,1-1,-1 1,0-1,0 0,0 0,0 1,0-1,0-1,0 1,-1 0,1 0,-1-1,1 1,-1 0,0-1,0 1,0-1,0 0,-1 1,2-5,-1-2,0 0,0 1,0-1,-1 1,-1-1,1 0,-1 1,-1-1,1 1,-2-1,1 1,-1 0,0 0,-8-14,4 12,0 1,0-1,-1 1,0 1,-1 0,0 0,0 0,-1 1,-17-9,-12-3,-2 2,0 1,0 3,-73-15,36 14,-1 2,-92-1,-162 13,190 2,-57 3,-226 35,-178 87,226-52,109-24,144-26,-1-6,-256 6,-265-27,642 2,-1 0,1 0,-1-1,1 0,0 1,0-2,-1 1,1-1,-6-2,9 3,0-1,0 0,-1 1,1-1,0 0,0 0,1 0,-1 0,0-1,1 1,-1 0,1-1,0 1,0-1,0 1,0-1,0 1,1-1,-1 0,0-2,-6-52,4 32,-1 1,-10-39,11 55,0-1,-1 1,0 0,-1 0,1 0,-1 0,-1 1,0 0,0 0,-12-11,4 6,-1 0,0-1,1 0,-17-22,28 32,1 0,-1-1,1 1,0-1,0 1,0-1,1 0,-1 1,1-1,0 0,0 0,0 0,1 0,-1 0,1 0,0 0,0 0,1 0,-1 0,1 0,0 0,1-6,1 6,-1 0,0 1,1-1,0 0,0 1,0 0,0 0,0 0,1 0,-1 0,1 1,0-1,5-1,60-26,-43 20,14-5,1 1,0 2,0 2,50-5,-11 7,102 4,-153 3,-1-2,1-1,-1 0,36-13,10 0,-19 9,1 2,0 3,69 5,-49-1,-24 2,56 10,43 3,246-16,-183-1,-196 2,0 2,0 0,-1 1,1 0,-1 1,0 2,20 9,-11-5,-1-2,35 9,4-3,0 4,109 47,-80-27,49 23,-131-57,-1-1,1 0,-1-1,1-1,0 1,20 0,68-3,-73-2,1 2,45 5,103 39,-30-6,-115-30,36 13,-43-12,0-2,1 0,26 3,-32-8,-1 1,1 0,29 11,-30-5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9T03:36:56.949"/>
    </inkml:context>
    <inkml:brush xml:id="br0">
      <inkml:brushProperty name="width" value="0.3" units="cm"/>
      <inkml:brushProperty name="height" value="0.6" units="cm"/>
      <inkml:brushProperty name="color" value="#F9E59D"/>
      <inkml:brushProperty name="tip" value="rectangle"/>
      <inkml:brushProperty name="rasterOp" value="maskPen"/>
      <inkml:brushProperty name="ignorePressure" value="1"/>
    </inkml:brush>
  </inkml:definitions>
  <inkml:trace contextRef="#ctx0" brushRef="#br0">1 0,'4'1,"1"-1,-1 1,0 0,1 0,-1 1,6 2,14 4,158 33,-136-32,0 0,0-2,59 1,-64-8,60 8,-81-4,0 0,-1 1,1 1,-1 1,18 9,-18-8,0-1,0 0,0-1,1-2,0 0,34 3,124-8,-83-1,524 2,-568 2,60 11,25 1,-62-13,-41-2,1 2,-1 2,34 6,105 14,4 1,-94-4,-36-7,2-2,-1-3,50 3,55 4,18 0,353-16,-511 1,0-1,0-1,0 0,0 0,-1-1,1-1,13-5,8-7,32-20,-44 23,0 1,1 1,1 0,42-12,-62 22,7 0,0-1,0 0,0-1,0 0,-1-1,1 0,-1-1,0 1,0-2,-1 1,15-14,-11 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D6A412-C045-431E-845D-3D2477110821}"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E03E09-5F4D-45D0-8DC5-72C5EF0F2C4E}" type="slidenum">
              <a:rPr lang="en-US" smtClean="0"/>
              <a:t>‹#›</a:t>
            </a:fld>
            <a:endParaRPr lang="en-US"/>
          </a:p>
        </p:txBody>
      </p:sp>
    </p:spTree>
    <p:extLst>
      <p:ext uri="{BB962C8B-B14F-4D97-AF65-F5344CB8AC3E}">
        <p14:creationId xmlns:p14="http://schemas.microsoft.com/office/powerpoint/2010/main" val="2491334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E03E09-5F4D-45D0-8DC5-72C5EF0F2C4E}" type="slidenum">
              <a:rPr lang="en-US" smtClean="0"/>
              <a:t>2</a:t>
            </a:fld>
            <a:endParaRPr lang="en-US"/>
          </a:p>
        </p:txBody>
      </p:sp>
    </p:spTree>
    <p:extLst>
      <p:ext uri="{BB962C8B-B14F-4D97-AF65-F5344CB8AC3E}">
        <p14:creationId xmlns:p14="http://schemas.microsoft.com/office/powerpoint/2010/main" val="1600298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E03E09-5F4D-45D0-8DC5-72C5EF0F2C4E}" type="slidenum">
              <a:rPr lang="en-US" smtClean="0"/>
              <a:t>3</a:t>
            </a:fld>
            <a:endParaRPr lang="en-US"/>
          </a:p>
        </p:txBody>
      </p:sp>
    </p:spTree>
    <p:extLst>
      <p:ext uri="{BB962C8B-B14F-4D97-AF65-F5344CB8AC3E}">
        <p14:creationId xmlns:p14="http://schemas.microsoft.com/office/powerpoint/2010/main" val="3142498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E03E09-5F4D-45D0-8DC5-72C5EF0F2C4E}" type="slidenum">
              <a:rPr lang="en-US" smtClean="0"/>
              <a:t>4</a:t>
            </a:fld>
            <a:endParaRPr lang="en-US"/>
          </a:p>
        </p:txBody>
      </p:sp>
    </p:spTree>
    <p:extLst>
      <p:ext uri="{BB962C8B-B14F-4D97-AF65-F5344CB8AC3E}">
        <p14:creationId xmlns:p14="http://schemas.microsoft.com/office/powerpoint/2010/main" val="183069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09115-8380-1889-53C7-E30839665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59FCA2-9E9C-81AC-A5A1-289AAA9927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F00B1D-F73B-8BB3-E052-21FD77B487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77FE9B-D5BC-C545-B9B3-4B04099B8EEE}"/>
              </a:ext>
            </a:extLst>
          </p:cNvPr>
          <p:cNvSpPr>
            <a:spLocks noGrp="1"/>
          </p:cNvSpPr>
          <p:nvPr>
            <p:ph type="sldNum" sz="quarter" idx="5"/>
          </p:nvPr>
        </p:nvSpPr>
        <p:spPr/>
        <p:txBody>
          <a:bodyPr/>
          <a:lstStyle/>
          <a:p>
            <a:fld id="{E8E03E09-5F4D-45D0-8DC5-72C5EF0F2C4E}" type="slidenum">
              <a:rPr lang="en-US" smtClean="0"/>
              <a:t>10</a:t>
            </a:fld>
            <a:endParaRPr lang="en-US"/>
          </a:p>
        </p:txBody>
      </p:sp>
    </p:spTree>
    <p:extLst>
      <p:ext uri="{BB962C8B-B14F-4D97-AF65-F5344CB8AC3E}">
        <p14:creationId xmlns:p14="http://schemas.microsoft.com/office/powerpoint/2010/main" val="567287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1A4E4-9801-691E-1AD7-DAFD055AC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11A6B-FAAF-81F6-6C34-6489B92514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4E3C57-5D0E-25BB-C491-A1FF2ACBB9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8C64D8-2065-C1CE-4672-67142FA597F9}"/>
              </a:ext>
            </a:extLst>
          </p:cNvPr>
          <p:cNvSpPr>
            <a:spLocks noGrp="1"/>
          </p:cNvSpPr>
          <p:nvPr>
            <p:ph type="sldNum" sz="quarter" idx="5"/>
          </p:nvPr>
        </p:nvSpPr>
        <p:spPr/>
        <p:txBody>
          <a:bodyPr/>
          <a:lstStyle/>
          <a:p>
            <a:fld id="{E8E03E09-5F4D-45D0-8DC5-72C5EF0F2C4E}" type="slidenum">
              <a:rPr lang="en-US" smtClean="0"/>
              <a:t>11</a:t>
            </a:fld>
            <a:endParaRPr lang="en-US"/>
          </a:p>
        </p:txBody>
      </p:sp>
    </p:spTree>
    <p:extLst>
      <p:ext uri="{BB962C8B-B14F-4D97-AF65-F5344CB8AC3E}">
        <p14:creationId xmlns:p14="http://schemas.microsoft.com/office/powerpoint/2010/main" val="1721139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E03E09-5F4D-45D0-8DC5-72C5EF0F2C4E}" type="slidenum">
              <a:rPr lang="en-US" smtClean="0"/>
              <a:t>14</a:t>
            </a:fld>
            <a:endParaRPr lang="en-US"/>
          </a:p>
        </p:txBody>
      </p:sp>
    </p:spTree>
    <p:extLst>
      <p:ext uri="{BB962C8B-B14F-4D97-AF65-F5344CB8AC3E}">
        <p14:creationId xmlns:p14="http://schemas.microsoft.com/office/powerpoint/2010/main" val="1850324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FC234-29A0-0314-D426-AAA0AB1D8D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DF7B3E-DA1B-B961-9F1C-97A3558423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93A89A-4F9A-0567-ABD8-0DB15DD72825}"/>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5" name="Footer Placeholder 4">
            <a:extLst>
              <a:ext uri="{FF2B5EF4-FFF2-40B4-BE49-F238E27FC236}">
                <a16:creationId xmlns:a16="http://schemas.microsoft.com/office/drawing/2014/main" id="{8E677BEB-78C1-A9C9-2792-A613B4929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A8B930-3027-FBC0-19B9-6C43A5E3259C}"/>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2014419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3D72-C339-F2CA-5C8F-64DC4F199EF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A7052D-C0D0-6293-7A58-13C472FD56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704E8-7D4C-FE7F-D7FE-1F930FB6313A}"/>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5" name="Footer Placeholder 4">
            <a:extLst>
              <a:ext uri="{FF2B5EF4-FFF2-40B4-BE49-F238E27FC236}">
                <a16:creationId xmlns:a16="http://schemas.microsoft.com/office/drawing/2014/main" id="{4F1D940A-AEB6-4D8A-800D-CD2B32FB63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173295-327C-FB64-50C8-A9C3A91E6EA5}"/>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1265663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18F6AF-5A77-A157-3DF2-CCFDCF94416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9A2541-D802-95B0-CAB8-E07408CAB7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75F38-8E4D-8658-9CB2-5873513BE484}"/>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5" name="Footer Placeholder 4">
            <a:extLst>
              <a:ext uri="{FF2B5EF4-FFF2-40B4-BE49-F238E27FC236}">
                <a16:creationId xmlns:a16="http://schemas.microsoft.com/office/drawing/2014/main" id="{8133D396-1E39-360A-EF09-6B71FC3CD0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2011E7-8AEE-4C10-B4E9-CCE47BA91485}"/>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51962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90DD1-6C76-9345-F843-0631136B9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57AABF-A7A0-4DFE-AF0D-50410DFC37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69DB8C-0088-4CEA-ED6B-4D95EAA52EB3}"/>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5" name="Footer Placeholder 4">
            <a:extLst>
              <a:ext uri="{FF2B5EF4-FFF2-40B4-BE49-F238E27FC236}">
                <a16:creationId xmlns:a16="http://schemas.microsoft.com/office/drawing/2014/main" id="{582D1283-C0C3-4D21-FE75-63AE836683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DCEB5D-2940-3477-FE94-CFA49273579E}"/>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2392154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CAD8D-F43B-B716-F68A-B52D2BB59D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8E2D77-29D9-4294-E530-A422C771C69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679D8B-15FF-37EB-191C-626DB9EF70FF}"/>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5" name="Footer Placeholder 4">
            <a:extLst>
              <a:ext uri="{FF2B5EF4-FFF2-40B4-BE49-F238E27FC236}">
                <a16:creationId xmlns:a16="http://schemas.microsoft.com/office/drawing/2014/main" id="{29198FC2-809B-DB15-3B62-7FD9AC0E0B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8A3C16-0BEA-ABB4-4DD5-556DB577E4CE}"/>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3702383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05980-71E9-E505-679D-E6435FA5DC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051758-664D-E389-6E25-2DC4211A41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B3CE55-2CBC-21DB-8589-7859C4C861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98A4D3-6BC6-2E94-B70E-8386321D0EBD}"/>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6" name="Footer Placeholder 5">
            <a:extLst>
              <a:ext uri="{FF2B5EF4-FFF2-40B4-BE49-F238E27FC236}">
                <a16:creationId xmlns:a16="http://schemas.microsoft.com/office/drawing/2014/main" id="{ABD0D1C9-F4D9-7D79-86C9-DB73555999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27FCEE-B3F9-DD82-F7C0-C5F6ECCAA8C5}"/>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3470319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818BB-4628-6928-DAA3-C1D97FF15E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0BFD02-25E8-D6F8-D19E-70481E5013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9D8C50-52DC-CC79-8A23-0EEDC288D8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4C0527-F66F-FE78-7C37-1C3EF71620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5D5AFF-B959-3CDE-9765-21396F1B3E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541E23-F0C5-EAB6-2EA1-69B78DA088AF}"/>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8" name="Footer Placeholder 7">
            <a:extLst>
              <a:ext uri="{FF2B5EF4-FFF2-40B4-BE49-F238E27FC236}">
                <a16:creationId xmlns:a16="http://schemas.microsoft.com/office/drawing/2014/main" id="{AC05BCDB-3D68-A9FA-5615-733A674363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5FD4C-4908-756F-1C37-8E572CB4D73C}"/>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3234860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9DFD7-38E3-A1B7-0E0C-DA6BE52DCF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EC95F4-054E-4CAD-C533-9B3DBB0D8A5E}"/>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4" name="Footer Placeholder 3">
            <a:extLst>
              <a:ext uri="{FF2B5EF4-FFF2-40B4-BE49-F238E27FC236}">
                <a16:creationId xmlns:a16="http://schemas.microsoft.com/office/drawing/2014/main" id="{77FC5D9D-C37E-A4BB-0FD4-D2EB7A7F0A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80332D-6160-20A6-F580-087B0FFE1A41}"/>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4128058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A67C14-4434-7DC5-D596-C6B1703EC646}"/>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3" name="Footer Placeholder 2">
            <a:extLst>
              <a:ext uri="{FF2B5EF4-FFF2-40B4-BE49-F238E27FC236}">
                <a16:creationId xmlns:a16="http://schemas.microsoft.com/office/drawing/2014/main" id="{D5B9A8B7-0223-F188-EADA-357BF71939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36AEC5-EF6E-6975-0CB4-080C554021DE}"/>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70160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691F5-4261-98D8-CC10-EED639AC7F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15B5A8-6C31-1FFF-B500-0A7E6EDDF5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CB6A2C-FD1E-CB57-5DC7-7413E62B47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220812-208F-FE3F-463C-F281162263FB}"/>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6" name="Footer Placeholder 5">
            <a:extLst>
              <a:ext uri="{FF2B5EF4-FFF2-40B4-BE49-F238E27FC236}">
                <a16:creationId xmlns:a16="http://schemas.microsoft.com/office/drawing/2014/main" id="{755BB91D-9EE4-3E4D-100E-CDDF11A52A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55B6A1-D62A-1133-DD54-827D7E6200C2}"/>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2089919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7CC13-4A88-4D10-4F3E-F3FFF43478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A946D-1014-D710-E26A-B47FF16C87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3FA5A8-9A05-9D86-D610-B089CDF482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F5267A-EB9F-0CB1-FB98-80E69D288B82}"/>
              </a:ext>
            </a:extLst>
          </p:cNvPr>
          <p:cNvSpPr>
            <a:spLocks noGrp="1"/>
          </p:cNvSpPr>
          <p:nvPr>
            <p:ph type="dt" sz="half" idx="10"/>
          </p:nvPr>
        </p:nvSpPr>
        <p:spPr/>
        <p:txBody>
          <a:bodyPr/>
          <a:lstStyle/>
          <a:p>
            <a:fld id="{CB61ED82-DD60-4FC0-9716-D59AA244BFC6}" type="datetimeFigureOut">
              <a:rPr lang="en-US" smtClean="0"/>
              <a:t>6/29/2026</a:t>
            </a:fld>
            <a:endParaRPr lang="en-US"/>
          </a:p>
        </p:txBody>
      </p:sp>
      <p:sp>
        <p:nvSpPr>
          <p:cNvPr id="6" name="Footer Placeholder 5">
            <a:extLst>
              <a:ext uri="{FF2B5EF4-FFF2-40B4-BE49-F238E27FC236}">
                <a16:creationId xmlns:a16="http://schemas.microsoft.com/office/drawing/2014/main" id="{4A2869CF-DDD0-B37A-1F85-C4B2BDAC93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4A5BC6-C701-C902-FB78-548B31ECE668}"/>
              </a:ext>
            </a:extLst>
          </p:cNvPr>
          <p:cNvSpPr>
            <a:spLocks noGrp="1"/>
          </p:cNvSpPr>
          <p:nvPr>
            <p:ph type="sldNum" sz="quarter" idx="12"/>
          </p:nvPr>
        </p:nvSpPr>
        <p:spPr/>
        <p:txBody>
          <a:bodyPr/>
          <a:lstStyle/>
          <a:p>
            <a:fld id="{6F967FB8-F9C3-41D6-BDD9-7E89B5B6722B}" type="slidenum">
              <a:rPr lang="en-US" smtClean="0"/>
              <a:t>‹#›</a:t>
            </a:fld>
            <a:endParaRPr lang="en-US"/>
          </a:p>
        </p:txBody>
      </p:sp>
    </p:spTree>
    <p:extLst>
      <p:ext uri="{BB962C8B-B14F-4D97-AF65-F5344CB8AC3E}">
        <p14:creationId xmlns:p14="http://schemas.microsoft.com/office/powerpoint/2010/main" val="69954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7A7942-5B87-7785-244B-01BBB93362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1AE25B-AF6A-9C82-846E-7BE26FCFD6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0022ED-30F6-6B55-3217-2CDAC82C2F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61ED82-DD60-4FC0-9716-D59AA244BFC6}" type="datetimeFigureOut">
              <a:rPr lang="en-US" smtClean="0"/>
              <a:t>6/29/2026</a:t>
            </a:fld>
            <a:endParaRPr lang="en-US"/>
          </a:p>
        </p:txBody>
      </p:sp>
      <p:sp>
        <p:nvSpPr>
          <p:cNvPr id="5" name="Footer Placeholder 4">
            <a:extLst>
              <a:ext uri="{FF2B5EF4-FFF2-40B4-BE49-F238E27FC236}">
                <a16:creationId xmlns:a16="http://schemas.microsoft.com/office/drawing/2014/main" id="{6A936044-825D-07C7-959D-00C0EA1912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75B7E6B-6A09-D6B4-0950-67C8B548B3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967FB8-F9C3-41D6-BDD9-7E89B5B6722B}" type="slidenum">
              <a:rPr lang="en-US" smtClean="0"/>
              <a:t>‹#›</a:t>
            </a:fld>
            <a:endParaRPr lang="en-US"/>
          </a:p>
        </p:txBody>
      </p:sp>
    </p:spTree>
    <p:extLst>
      <p:ext uri="{BB962C8B-B14F-4D97-AF65-F5344CB8AC3E}">
        <p14:creationId xmlns:p14="http://schemas.microsoft.com/office/powerpoint/2010/main" val="2282613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4.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hyperlink" Target="https://news.samsung.com/us/samsung-innovation-campus-ai-course-empowers-communities-education/" TargetMode="External"/><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mailto:evandalovsky@bergen.edu" TargetMode="External"/><Relationship Id="rId4" Type="http://schemas.openxmlformats.org/officeDocument/2006/relationships/hyperlink" Target="https://news.samsung.com/us/samsung-innovation-campus-learner-spotlight-jang-mo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customXml" Target="../ink/ink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11.png"/><Relationship Id="rId5" Type="http://schemas.openxmlformats.org/officeDocument/2006/relationships/image" Target="../media/image12.png"/><Relationship Id="rId10" Type="http://schemas.openxmlformats.org/officeDocument/2006/relationships/image" Target="../media/image2.jpeg"/><Relationship Id="rId4" Type="http://schemas.openxmlformats.org/officeDocument/2006/relationships/customXml" Target="../ink/ink2.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7BCF4E-D742-4802-55C6-59B0D9752F0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b="9960"/>
          <a:stretch>
            <a:fillRect/>
          </a:stretch>
        </p:blipFill>
        <p:spPr>
          <a:xfrm>
            <a:off x="0" y="-729344"/>
            <a:ext cx="12289971" cy="5965372"/>
          </a:xfrm>
          <a:prstGeom prst="rect">
            <a:avLst/>
          </a:prstGeom>
        </p:spPr>
      </p:pic>
      <p:sp>
        <p:nvSpPr>
          <p:cNvPr id="3" name="Subtitle 2">
            <a:extLst>
              <a:ext uri="{FF2B5EF4-FFF2-40B4-BE49-F238E27FC236}">
                <a16:creationId xmlns:a16="http://schemas.microsoft.com/office/drawing/2014/main" id="{AC6EEE9E-E161-CDBF-529A-F478EFF18878}"/>
              </a:ext>
            </a:extLst>
          </p:cNvPr>
          <p:cNvSpPr>
            <a:spLocks noGrp="1"/>
          </p:cNvSpPr>
          <p:nvPr>
            <p:ph type="subTitle" idx="1"/>
          </p:nvPr>
        </p:nvSpPr>
        <p:spPr>
          <a:xfrm>
            <a:off x="854529" y="5236028"/>
            <a:ext cx="5290456" cy="1621971"/>
          </a:xfrm>
        </p:spPr>
        <p:txBody>
          <a:bodyPr>
            <a:normAutofit/>
          </a:bodyPr>
          <a:lstStyle/>
          <a:p>
            <a:pPr algn="l">
              <a:lnSpc>
                <a:spcPct val="100000"/>
              </a:lnSpc>
              <a:spcBef>
                <a:spcPts val="0"/>
              </a:spcBef>
            </a:pPr>
            <a:r>
              <a:rPr lang="en-US" sz="2800" b="1" dirty="0">
                <a:solidFill>
                  <a:schemeClr val="accent5">
                    <a:lumMod val="50000"/>
                  </a:schemeClr>
                </a:solidFill>
              </a:rPr>
              <a:t>Dr. Emily Vandalovsky</a:t>
            </a:r>
          </a:p>
          <a:p>
            <a:pPr algn="l">
              <a:lnSpc>
                <a:spcPct val="100000"/>
              </a:lnSpc>
              <a:spcBef>
                <a:spcPts val="0"/>
              </a:spcBef>
            </a:pPr>
            <a:r>
              <a:rPr lang="en-US" sz="2800" b="1" dirty="0">
                <a:solidFill>
                  <a:schemeClr val="accent5">
                    <a:lumMod val="50000"/>
                  </a:schemeClr>
                </a:solidFill>
              </a:rPr>
              <a:t>Dean of STEM Division</a:t>
            </a:r>
          </a:p>
          <a:p>
            <a:pPr algn="l">
              <a:lnSpc>
                <a:spcPct val="100000"/>
              </a:lnSpc>
              <a:spcBef>
                <a:spcPts val="0"/>
              </a:spcBef>
            </a:pPr>
            <a:r>
              <a:rPr lang="en-US" sz="2800" b="1" dirty="0">
                <a:solidFill>
                  <a:schemeClr val="accent5">
                    <a:lumMod val="50000"/>
                  </a:schemeClr>
                </a:solidFill>
              </a:rPr>
              <a:t>Bergen Community College</a:t>
            </a:r>
          </a:p>
        </p:txBody>
      </p:sp>
      <p:sp>
        <p:nvSpPr>
          <p:cNvPr id="6" name="Subtitle 2">
            <a:extLst>
              <a:ext uri="{FF2B5EF4-FFF2-40B4-BE49-F238E27FC236}">
                <a16:creationId xmlns:a16="http://schemas.microsoft.com/office/drawing/2014/main" id="{FF00DBE0-53AC-83F2-0987-A8AEAEC6DEB5}"/>
              </a:ext>
            </a:extLst>
          </p:cNvPr>
          <p:cNvSpPr txBox="1">
            <a:spLocks/>
          </p:cNvSpPr>
          <p:nvPr/>
        </p:nvSpPr>
        <p:spPr>
          <a:xfrm>
            <a:off x="8052203" y="6226629"/>
            <a:ext cx="3135086" cy="6313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2800" b="1" dirty="0">
                <a:solidFill>
                  <a:schemeClr val="accent5">
                    <a:lumMod val="50000"/>
                  </a:schemeClr>
                </a:solidFill>
              </a:rPr>
              <a:t>June 10, 2026</a:t>
            </a:r>
          </a:p>
        </p:txBody>
      </p:sp>
      <p:pic>
        <p:nvPicPr>
          <p:cNvPr id="7" name="Picture 6">
            <a:extLst>
              <a:ext uri="{FF2B5EF4-FFF2-40B4-BE49-F238E27FC236}">
                <a16:creationId xmlns:a16="http://schemas.microsoft.com/office/drawing/2014/main" id="{BEA133DE-0A3B-2946-0A18-3529889C66B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95782" y="5405324"/>
            <a:ext cx="1283377" cy="1283377"/>
          </a:xfrm>
          <a:prstGeom prst="rect">
            <a:avLst/>
          </a:prstGeom>
        </p:spPr>
      </p:pic>
    </p:spTree>
    <p:extLst>
      <p:ext uri="{BB962C8B-B14F-4D97-AF65-F5344CB8AC3E}">
        <p14:creationId xmlns:p14="http://schemas.microsoft.com/office/powerpoint/2010/main" val="741300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EC216-B41C-2879-C2B8-B95AD4B2866E}"/>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EC0AE8-453D-CE4D-2332-CF1505388690}"/>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colorTemperature colorTemp="7200"/>
                    </a14:imgEffect>
                    <a14:imgEffect>
                      <a14:saturation sat="200000"/>
                    </a14:imgEffect>
                  </a14:imgLayer>
                </a14:imgProps>
              </a:ext>
            </a:extLst>
          </a:blip>
          <a:stretch>
            <a:fillRect/>
          </a:stretch>
        </p:blipFill>
        <p:spPr>
          <a:xfrm>
            <a:off x="0" y="0"/>
            <a:ext cx="12234480" cy="6858001"/>
          </a:xfrm>
          <a:prstGeom prst="rect">
            <a:avLst/>
          </a:prstGeom>
        </p:spPr>
      </p:pic>
      <p:pic>
        <p:nvPicPr>
          <p:cNvPr id="7" name="Picture 6">
            <a:extLst>
              <a:ext uri="{FF2B5EF4-FFF2-40B4-BE49-F238E27FC236}">
                <a16:creationId xmlns:a16="http://schemas.microsoft.com/office/drawing/2014/main" id="{C4316568-5860-B87C-1A79-162CF6AC7560}"/>
              </a:ext>
            </a:extLst>
          </p:cNvPr>
          <p:cNvPicPr>
            <a:picLocks noChangeAspect="1"/>
          </p:cNvPicPr>
          <p:nvPr/>
        </p:nvPicPr>
        <p:blipFill>
          <a:blip r:embed="rId5">
            <a:duotone>
              <a:schemeClr val="accent2">
                <a:shade val="45000"/>
                <a:satMod val="135000"/>
              </a:schemeClr>
              <a:prstClr val="white"/>
            </a:duotone>
          </a:blip>
          <a:srcRect l="-1" r="14740" b="7866"/>
          <a:stretch>
            <a:fillRect/>
          </a:stretch>
        </p:blipFill>
        <p:spPr>
          <a:xfrm>
            <a:off x="7805057" y="0"/>
            <a:ext cx="4429423" cy="2697124"/>
          </a:xfrm>
          <a:prstGeom prst="rect">
            <a:avLst/>
          </a:prstGeom>
        </p:spPr>
      </p:pic>
      <p:pic>
        <p:nvPicPr>
          <p:cNvPr id="2" name="Content Placeholder 4">
            <a:extLst>
              <a:ext uri="{FF2B5EF4-FFF2-40B4-BE49-F238E27FC236}">
                <a16:creationId xmlns:a16="http://schemas.microsoft.com/office/drawing/2014/main" id="{96FFF432-064F-2075-2F9E-7A7EA49652A5}"/>
              </a:ext>
            </a:extLst>
          </p:cNvPr>
          <p:cNvPicPr>
            <a:picLocks noChangeAspect="1"/>
          </p:cNvPicPr>
          <p:nvPr/>
        </p:nvPicPr>
        <p:blipFill>
          <a:blip r:embed="rId6">
            <a:extLst>
              <a:ext uri="{BEBA8EAE-BF5A-486C-A8C5-ECC9F3942E4B}">
                <a14:imgProps xmlns:a14="http://schemas.microsoft.com/office/drawing/2010/main">
                  <a14:imgLayer r:embed="rId4">
                    <a14:imgEffect>
                      <a14:colorTemperature colorTemp="8800"/>
                    </a14:imgEffect>
                  </a14:imgLayer>
                </a14:imgProps>
              </a:ext>
            </a:extLst>
          </a:blip>
          <a:srcRect l="-9317" r="50982" b="39512"/>
          <a:stretch>
            <a:fillRect/>
          </a:stretch>
        </p:blipFill>
        <p:spPr>
          <a:xfrm>
            <a:off x="-1182028" y="1"/>
            <a:ext cx="7136780" cy="4148254"/>
          </a:xfrm>
          <a:prstGeom prst="parallelogram">
            <a:avLst/>
          </a:prstGeom>
        </p:spPr>
      </p:pic>
    </p:spTree>
    <p:extLst>
      <p:ext uri="{BB962C8B-B14F-4D97-AF65-F5344CB8AC3E}">
        <p14:creationId xmlns:p14="http://schemas.microsoft.com/office/powerpoint/2010/main" val="2962596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5DFE9">
            <a:alpha val="46000"/>
          </a:srgbClr>
        </a:solidFill>
        <a:effectLst/>
      </p:bgPr>
    </p:bg>
    <p:spTree>
      <p:nvGrpSpPr>
        <p:cNvPr id="1" name="">
          <a:extLst>
            <a:ext uri="{FF2B5EF4-FFF2-40B4-BE49-F238E27FC236}">
              <a16:creationId xmlns:a16="http://schemas.microsoft.com/office/drawing/2014/main" id="{0A31EFC9-3BB4-9B16-8F10-B87E9FF370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8F1302-BFCE-3CCA-E9B9-AB9F35D50345}"/>
              </a:ext>
            </a:extLst>
          </p:cNvPr>
          <p:cNvSpPr>
            <a:spLocks noGrp="1"/>
          </p:cNvSpPr>
          <p:nvPr>
            <p:ph idx="1"/>
          </p:nvPr>
        </p:nvSpPr>
        <p:spPr>
          <a:xfrm>
            <a:off x="93822" y="3681753"/>
            <a:ext cx="8113475" cy="2441119"/>
          </a:xfrm>
        </p:spPr>
        <p:txBody>
          <a:bodyPr>
            <a:normAutofit/>
          </a:bodyPr>
          <a:lstStyle/>
          <a:p>
            <a:pPr marL="0" lvl="0" indent="0">
              <a:buNone/>
            </a:pPr>
            <a:r>
              <a:rPr lang="en-US" sz="2000" dirty="0"/>
              <a:t>Students worked collaboratively through the program to gain </a:t>
            </a:r>
            <a:r>
              <a:rPr lang="en-US" sz="2000" b="1" dirty="0"/>
              <a:t>technical skills.</a:t>
            </a:r>
            <a:r>
              <a:rPr lang="en-US" sz="2000" dirty="0"/>
              <a:t> </a:t>
            </a:r>
          </a:p>
          <a:p>
            <a:pPr marL="0" lvl="0" indent="0">
              <a:buNone/>
            </a:pPr>
            <a:r>
              <a:rPr lang="en-US" sz="2000" b="1" dirty="0"/>
              <a:t>Career Readiness: </a:t>
            </a:r>
            <a:r>
              <a:rPr lang="en-US" sz="2000" dirty="0"/>
              <a:t> students earned an industry-recognized LinkedIn badge which reinforced their resume as more competitive. </a:t>
            </a:r>
          </a:p>
          <a:p>
            <a:pPr marL="0" indent="0">
              <a:buNone/>
            </a:pPr>
            <a:r>
              <a:rPr lang="en-US" sz="2000" b="1" dirty="0"/>
              <a:t>Enhanced Social Capital:</a:t>
            </a:r>
            <a:r>
              <a:rPr lang="en-US" sz="2000" dirty="0"/>
              <a:t> students reported increased interest in learning and gained confidence after connecting with Samsung employees during the site visit and final presentations.</a:t>
            </a:r>
          </a:p>
          <a:p>
            <a:pPr marL="0" lvl="0" indent="0">
              <a:buNone/>
            </a:pPr>
            <a:endParaRPr lang="en-US" sz="2000" dirty="0"/>
          </a:p>
        </p:txBody>
      </p:sp>
      <p:sp>
        <p:nvSpPr>
          <p:cNvPr id="11" name="TextBox 10">
            <a:extLst>
              <a:ext uri="{FF2B5EF4-FFF2-40B4-BE49-F238E27FC236}">
                <a16:creationId xmlns:a16="http://schemas.microsoft.com/office/drawing/2014/main" id="{F50244A6-64E4-1153-02A7-C255E6E586AB}"/>
              </a:ext>
            </a:extLst>
          </p:cNvPr>
          <p:cNvSpPr txBox="1"/>
          <p:nvPr/>
        </p:nvSpPr>
        <p:spPr>
          <a:xfrm>
            <a:off x="93822" y="3048472"/>
            <a:ext cx="3117692" cy="461665"/>
          </a:xfrm>
          <a:prstGeom prst="rect">
            <a:avLst/>
          </a:prstGeom>
          <a:noFill/>
        </p:spPr>
        <p:txBody>
          <a:bodyPr wrap="square">
            <a:spAutoFit/>
          </a:bodyPr>
          <a:lstStyle/>
          <a:p>
            <a:pPr lvl="0"/>
            <a:r>
              <a:rPr lang="en-US" sz="2400" b="1" u="sng" dirty="0"/>
              <a:t>Student Success</a:t>
            </a:r>
            <a:endParaRPr lang="en-US" u="sng" dirty="0"/>
          </a:p>
        </p:txBody>
      </p:sp>
      <p:pic>
        <p:nvPicPr>
          <p:cNvPr id="2" name="Picture 1">
            <a:extLst>
              <a:ext uri="{FF2B5EF4-FFF2-40B4-BE49-F238E27FC236}">
                <a16:creationId xmlns:a16="http://schemas.microsoft.com/office/drawing/2014/main" id="{ED3DB20D-FB05-C577-694F-F0073B62B5B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85612" y="5710904"/>
            <a:ext cx="1012565" cy="1012565"/>
          </a:xfrm>
          <a:prstGeom prst="ellipse">
            <a:avLst/>
          </a:prstGeom>
        </p:spPr>
      </p:pic>
      <p:pic>
        <p:nvPicPr>
          <p:cNvPr id="8" name="Picture 7">
            <a:extLst>
              <a:ext uri="{FF2B5EF4-FFF2-40B4-BE49-F238E27FC236}">
                <a16:creationId xmlns:a16="http://schemas.microsoft.com/office/drawing/2014/main" id="{6FC1B06B-1FC2-71B6-E9E7-903FA719FF29}"/>
              </a:ext>
            </a:extLst>
          </p:cNvPr>
          <p:cNvPicPr>
            <a:picLocks noChangeAspect="1"/>
          </p:cNvPicPr>
          <p:nvPr/>
        </p:nvPicPr>
        <p:blipFill>
          <a:blip r:embed="rId4"/>
          <a:srcRect l="24880" t="11835" r="28779" b="11554"/>
          <a:stretch>
            <a:fillRect/>
          </a:stretch>
        </p:blipFill>
        <p:spPr>
          <a:xfrm>
            <a:off x="-1" y="10411"/>
            <a:ext cx="2620537" cy="2441119"/>
          </a:xfrm>
          <a:prstGeom prst="rect">
            <a:avLst/>
          </a:prstGeom>
        </p:spPr>
      </p:pic>
      <p:sp>
        <p:nvSpPr>
          <p:cNvPr id="12" name="TextBox 11">
            <a:extLst>
              <a:ext uri="{FF2B5EF4-FFF2-40B4-BE49-F238E27FC236}">
                <a16:creationId xmlns:a16="http://schemas.microsoft.com/office/drawing/2014/main" id="{7543744B-1B41-19FD-8C2F-2D355D4DB000}"/>
              </a:ext>
            </a:extLst>
          </p:cNvPr>
          <p:cNvSpPr txBox="1"/>
          <p:nvPr/>
        </p:nvSpPr>
        <p:spPr>
          <a:xfrm>
            <a:off x="200377" y="6534840"/>
            <a:ext cx="11791246" cy="307777"/>
          </a:xfrm>
          <a:prstGeom prst="rect">
            <a:avLst/>
          </a:prstGeom>
          <a:noFill/>
        </p:spPr>
        <p:txBody>
          <a:bodyPr wrap="square" rtlCol="0">
            <a:spAutoFit/>
          </a:bodyPr>
          <a:lstStyle/>
          <a:p>
            <a:r>
              <a:rPr lang="en-US" sz="1400" dirty="0"/>
              <a:t>Image source: https://img.us.news.samsung.com/us/wp-content/uploads/2026/04/21103633/Subtitle-950x497.png</a:t>
            </a:r>
          </a:p>
        </p:txBody>
      </p:sp>
      <p:pic>
        <p:nvPicPr>
          <p:cNvPr id="13" name="Picture 12" descr="https://img.us.news.samsung.com/us/wp-content/uploads/2026/04/21103633/Subtitle-950x497.png">
            <a:extLst>
              <a:ext uri="{FF2B5EF4-FFF2-40B4-BE49-F238E27FC236}">
                <a16:creationId xmlns:a16="http://schemas.microsoft.com/office/drawing/2014/main" id="{3DAA6C48-84CE-93AC-33B1-88807009BF77}"/>
              </a:ext>
            </a:extLst>
          </p:cNvPr>
          <p:cNvPicPr>
            <a:picLocks noChangeAspect="1"/>
          </p:cNvPicPr>
          <p:nvPr/>
        </p:nvPicPr>
        <p:blipFill>
          <a:blip r:embed="rId5"/>
          <a:srcRect l="31393" t="6534" r="31353" b="6983"/>
          <a:stretch>
            <a:fillRect/>
          </a:stretch>
        </p:blipFill>
        <p:spPr>
          <a:xfrm>
            <a:off x="10073612" y="134531"/>
            <a:ext cx="1986493" cy="2412602"/>
          </a:xfrm>
          <a:prstGeom prst="rect">
            <a:avLst/>
          </a:prstGeom>
        </p:spPr>
      </p:pic>
      <p:sp>
        <p:nvSpPr>
          <p:cNvPr id="15" name="TextBox 14">
            <a:extLst>
              <a:ext uri="{FF2B5EF4-FFF2-40B4-BE49-F238E27FC236}">
                <a16:creationId xmlns:a16="http://schemas.microsoft.com/office/drawing/2014/main" id="{CB0A2420-9F4F-268C-4157-13F91AE10750}"/>
              </a:ext>
            </a:extLst>
          </p:cNvPr>
          <p:cNvSpPr txBox="1"/>
          <p:nvPr/>
        </p:nvSpPr>
        <p:spPr>
          <a:xfrm>
            <a:off x="8586439" y="2729434"/>
            <a:ext cx="3405184" cy="2862322"/>
          </a:xfrm>
          <a:prstGeom prst="rect">
            <a:avLst/>
          </a:prstGeom>
          <a:noFill/>
        </p:spPr>
        <p:txBody>
          <a:bodyPr wrap="square">
            <a:spAutoFit/>
          </a:bodyPr>
          <a:lstStyle/>
          <a:p>
            <a:r>
              <a:rPr lang="en-US" i="1" dirty="0"/>
              <a:t>“When this opportunity came up I took it without any doubt in my mind. I felt like this moment was the one I could have to learn more about programming… Many of my classmates are on the same boat as me. We all try our best to learn this topic and also to help each other no matter what.” (Jang Luis Mok, BCC student)</a:t>
            </a:r>
          </a:p>
        </p:txBody>
      </p:sp>
      <p:sp>
        <p:nvSpPr>
          <p:cNvPr id="16" name="TextBox 15">
            <a:extLst>
              <a:ext uri="{FF2B5EF4-FFF2-40B4-BE49-F238E27FC236}">
                <a16:creationId xmlns:a16="http://schemas.microsoft.com/office/drawing/2014/main" id="{1DBFFCBE-03D5-8989-43F4-9142FFD408B8}"/>
              </a:ext>
            </a:extLst>
          </p:cNvPr>
          <p:cNvSpPr txBox="1"/>
          <p:nvPr/>
        </p:nvSpPr>
        <p:spPr>
          <a:xfrm>
            <a:off x="2773595" y="262539"/>
            <a:ext cx="5980112" cy="461665"/>
          </a:xfrm>
          <a:prstGeom prst="rect">
            <a:avLst/>
          </a:prstGeom>
          <a:noFill/>
        </p:spPr>
        <p:txBody>
          <a:bodyPr wrap="square">
            <a:spAutoFit/>
          </a:bodyPr>
          <a:lstStyle/>
          <a:p>
            <a:pPr lvl="0"/>
            <a:r>
              <a:rPr lang="en-US" sz="2400" b="1" u="sng" dirty="0"/>
              <a:t>Connection between Industry and Academia</a:t>
            </a:r>
            <a:endParaRPr lang="en-US" u="sng" dirty="0"/>
          </a:p>
        </p:txBody>
      </p:sp>
      <p:sp>
        <p:nvSpPr>
          <p:cNvPr id="17" name="Content Placeholder 2">
            <a:extLst>
              <a:ext uri="{FF2B5EF4-FFF2-40B4-BE49-F238E27FC236}">
                <a16:creationId xmlns:a16="http://schemas.microsoft.com/office/drawing/2014/main" id="{92B1B2D9-800A-B281-9C0D-FCB08EF32AA3}"/>
              </a:ext>
            </a:extLst>
          </p:cNvPr>
          <p:cNvSpPr txBox="1">
            <a:spLocks/>
          </p:cNvSpPr>
          <p:nvPr/>
        </p:nvSpPr>
        <p:spPr>
          <a:xfrm>
            <a:off x="2781029" y="929295"/>
            <a:ext cx="6073039" cy="162852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Samsung expanded its </a:t>
            </a:r>
            <a:r>
              <a:rPr lang="en-US" sz="2000" b="1" dirty="0"/>
              <a:t>social responsibility</a:t>
            </a:r>
            <a:r>
              <a:rPr lang="en-US" sz="2000" dirty="0"/>
              <a:t> footprint by supporting the students in gaining technical proficiency and confidence.</a:t>
            </a:r>
          </a:p>
          <a:p>
            <a:pPr marL="0" indent="0">
              <a:buNone/>
            </a:pPr>
            <a:r>
              <a:rPr lang="en-US" sz="2000" dirty="0"/>
              <a:t> </a:t>
            </a:r>
          </a:p>
          <a:p>
            <a:pPr marL="0" indent="0">
              <a:buNone/>
            </a:pPr>
            <a:r>
              <a:rPr lang="en-US" sz="2000" dirty="0"/>
              <a:t>BCC validated </a:t>
            </a:r>
            <a:r>
              <a:rPr lang="en-US" sz="2000" b="1" dirty="0"/>
              <a:t>relevance and impact</a:t>
            </a:r>
            <a:r>
              <a:rPr lang="en-US" sz="2000" dirty="0"/>
              <a:t> of instruction.  </a:t>
            </a:r>
          </a:p>
        </p:txBody>
      </p:sp>
    </p:spTree>
    <p:extLst>
      <p:ext uri="{BB962C8B-B14F-4D97-AF65-F5344CB8AC3E}">
        <p14:creationId xmlns:p14="http://schemas.microsoft.com/office/powerpoint/2010/main" val="2451262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5DFE9">
            <a:alpha val="36000"/>
          </a:srgb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D83D36-132A-2804-390E-0D6C22B255BC}"/>
              </a:ext>
            </a:extLst>
          </p:cNvPr>
          <p:cNvSpPr>
            <a:spLocks noGrp="1"/>
          </p:cNvSpPr>
          <p:nvPr>
            <p:ph idx="1"/>
          </p:nvPr>
        </p:nvSpPr>
        <p:spPr>
          <a:xfrm>
            <a:off x="4286594" y="207658"/>
            <a:ext cx="7461161" cy="6141245"/>
          </a:xfrm>
        </p:spPr>
        <p:txBody>
          <a:bodyPr>
            <a:normAutofit fontScale="85000" lnSpcReduction="10000"/>
          </a:bodyPr>
          <a:lstStyle/>
          <a:p>
            <a:pPr marL="457200" lvl="1" indent="0">
              <a:buNone/>
            </a:pPr>
            <a:r>
              <a:rPr lang="en-US" b="1" dirty="0"/>
              <a:t>Faculty Participation is Key:</a:t>
            </a:r>
            <a:r>
              <a:rPr lang="en-US" dirty="0"/>
              <a:t> </a:t>
            </a:r>
          </a:p>
          <a:p>
            <a:pPr marL="457200" lvl="1" indent="0">
              <a:buNone/>
            </a:pPr>
            <a:r>
              <a:rPr lang="en-US" dirty="0"/>
              <a:t>Success depends on faculty who are willing to </a:t>
            </a:r>
            <a:r>
              <a:rPr lang="en-US" i="1" strike="sngStrike" dirty="0"/>
              <a:t>adapt their teaching styles to incorporate third-party industry content</a:t>
            </a:r>
            <a:r>
              <a:rPr lang="en-US" dirty="0"/>
              <a:t>  employ their teaching skills and methodologies to deliver industry-designed content through academically viable formats.  </a:t>
            </a:r>
          </a:p>
          <a:p>
            <a:pPr marL="457200" lvl="1" indent="0">
              <a:buNone/>
            </a:pPr>
            <a:r>
              <a:rPr lang="en-US" dirty="0"/>
              <a:t> </a:t>
            </a:r>
            <a:endParaRPr lang="en-US" strike="sngStrike" dirty="0"/>
          </a:p>
          <a:p>
            <a:pPr marL="457200" lvl="1" indent="0">
              <a:buNone/>
            </a:pPr>
            <a:r>
              <a:rPr lang="en-US" b="1" dirty="0"/>
              <a:t>Innovation Mindset:</a:t>
            </a:r>
          </a:p>
          <a:p>
            <a:pPr marL="457200" lvl="1" indent="0">
              <a:buNone/>
            </a:pPr>
            <a:r>
              <a:rPr lang="en-US" dirty="0"/>
              <a:t>Ability to adjust the existing curriculum, adopt and pilot new curriculum in a short period of time allowed for pedagogical innovation and discovery (aka bravery </a:t>
            </a:r>
            <a:r>
              <a:rPr lang="en-US" dirty="0">
                <a:sym typeface="Wingdings" panose="05000000000000000000" pitchFamily="2" charset="2"/>
              </a:rPr>
              <a:t></a:t>
            </a:r>
            <a:r>
              <a:rPr lang="en-US" dirty="0"/>
              <a:t>).</a:t>
            </a:r>
          </a:p>
          <a:p>
            <a:pPr marL="457200" lvl="1" indent="0">
              <a:buNone/>
            </a:pPr>
            <a:endParaRPr lang="en-US" b="1" dirty="0"/>
          </a:p>
          <a:p>
            <a:pPr marL="457200" lvl="1" indent="0">
              <a:buNone/>
            </a:pPr>
            <a:r>
              <a:rPr lang="en-US" b="1" dirty="0"/>
              <a:t>Internal Support and Collaboration:</a:t>
            </a:r>
          </a:p>
          <a:p>
            <a:pPr marL="457200" lvl="1" indent="0">
              <a:buNone/>
            </a:pPr>
            <a:r>
              <a:rPr lang="en-US" dirty="0"/>
              <a:t>Multiple Bergen teams supported the academic division in accomplishing this goal.</a:t>
            </a:r>
            <a:endParaRPr lang="en-US" b="1" dirty="0"/>
          </a:p>
          <a:p>
            <a:pPr marL="457200" lvl="1" indent="0">
              <a:buNone/>
            </a:pPr>
            <a:endParaRPr lang="en-US" dirty="0"/>
          </a:p>
          <a:p>
            <a:pPr marL="457200" lvl="1" indent="0">
              <a:buNone/>
            </a:pPr>
            <a:r>
              <a:rPr lang="en-US" b="1" dirty="0"/>
              <a:t>Exposure Matters as Much as Code:</a:t>
            </a:r>
          </a:p>
          <a:p>
            <a:pPr marL="457200" lvl="1" indent="0">
              <a:buNone/>
            </a:pPr>
            <a:r>
              <a:rPr lang="en-US" dirty="0"/>
              <a:t>The technical skills were vital, but direct contact with Samsung employees was the "anchor" that linked students to the industry. </a:t>
            </a:r>
          </a:p>
          <a:p>
            <a:pPr marL="457200" lvl="1" indent="0">
              <a:buNone/>
            </a:pPr>
            <a:endParaRPr lang="en-US" dirty="0"/>
          </a:p>
          <a:p>
            <a:pPr marL="457200" lvl="1" indent="0">
              <a:buNone/>
            </a:pPr>
            <a:r>
              <a:rPr lang="en-US" b="1" dirty="0"/>
              <a:t>Financial Benefit:  </a:t>
            </a:r>
          </a:p>
          <a:p>
            <a:pPr marL="457200" lvl="1" indent="0">
              <a:buNone/>
            </a:pPr>
            <a:r>
              <a:rPr lang="en-US" dirty="0"/>
              <a:t>Students received financial support for a 2-semester course.   </a:t>
            </a:r>
          </a:p>
          <a:p>
            <a:pPr marL="0" indent="0">
              <a:buNone/>
            </a:pPr>
            <a:endParaRPr lang="en-US" dirty="0"/>
          </a:p>
        </p:txBody>
      </p:sp>
      <p:pic>
        <p:nvPicPr>
          <p:cNvPr id="4" name="Picture 3">
            <a:extLst>
              <a:ext uri="{FF2B5EF4-FFF2-40B4-BE49-F238E27FC236}">
                <a16:creationId xmlns:a16="http://schemas.microsoft.com/office/drawing/2014/main" id="{108728E4-954D-A3F7-D863-B0B2EB9DEE6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113891" y="5764777"/>
            <a:ext cx="1012565" cy="1012565"/>
          </a:xfrm>
          <a:prstGeom prst="ellipse">
            <a:avLst/>
          </a:prstGeom>
        </p:spPr>
      </p:pic>
      <p:grpSp>
        <p:nvGrpSpPr>
          <p:cNvPr id="10" name="Group 9">
            <a:extLst>
              <a:ext uri="{FF2B5EF4-FFF2-40B4-BE49-F238E27FC236}">
                <a16:creationId xmlns:a16="http://schemas.microsoft.com/office/drawing/2014/main" id="{C72F5C5E-EE8C-2784-6D08-AB0C2C6AFDA4}"/>
              </a:ext>
            </a:extLst>
          </p:cNvPr>
          <p:cNvGrpSpPr/>
          <p:nvPr/>
        </p:nvGrpSpPr>
        <p:grpSpPr>
          <a:xfrm>
            <a:off x="0" y="10412"/>
            <a:ext cx="2455334" cy="2140122"/>
            <a:chOff x="-1" y="10411"/>
            <a:chExt cx="2620537" cy="2441119"/>
          </a:xfrm>
        </p:grpSpPr>
        <p:pic>
          <p:nvPicPr>
            <p:cNvPr id="6" name="Picture 5">
              <a:extLst>
                <a:ext uri="{FF2B5EF4-FFF2-40B4-BE49-F238E27FC236}">
                  <a16:creationId xmlns:a16="http://schemas.microsoft.com/office/drawing/2014/main" id="{329B9298-6C8C-D035-52AB-B02B92EBB0A3}"/>
                </a:ext>
              </a:extLst>
            </p:cNvPr>
            <p:cNvPicPr>
              <a:picLocks noChangeAspect="1"/>
            </p:cNvPicPr>
            <p:nvPr/>
          </p:nvPicPr>
          <p:blipFill>
            <a:blip r:embed="rId3"/>
            <a:srcRect l="24880" t="11835" r="28779" b="11554"/>
            <a:stretch>
              <a:fillRect/>
            </a:stretch>
          </p:blipFill>
          <p:spPr>
            <a:xfrm>
              <a:off x="-1" y="10411"/>
              <a:ext cx="2620537" cy="2441119"/>
            </a:xfrm>
            <a:prstGeom prst="rect">
              <a:avLst/>
            </a:prstGeom>
          </p:spPr>
        </p:pic>
        <p:sp>
          <p:nvSpPr>
            <p:cNvPr id="7" name="TextBox 6">
              <a:extLst>
                <a:ext uri="{FF2B5EF4-FFF2-40B4-BE49-F238E27FC236}">
                  <a16:creationId xmlns:a16="http://schemas.microsoft.com/office/drawing/2014/main" id="{8D249EC9-F611-46C9-9F23-0C7A19745E4A}"/>
                </a:ext>
              </a:extLst>
            </p:cNvPr>
            <p:cNvSpPr txBox="1"/>
            <p:nvPr/>
          </p:nvSpPr>
          <p:spPr>
            <a:xfrm>
              <a:off x="474134" y="753916"/>
              <a:ext cx="1752599" cy="990217"/>
            </a:xfrm>
            <a:prstGeom prst="rect">
              <a:avLst/>
            </a:prstGeom>
            <a:solidFill>
              <a:srgbClr val="D5DFE9"/>
            </a:solidFill>
          </p:spPr>
          <p:txBody>
            <a:bodyPr wrap="square" rtlCol="0">
              <a:spAutoFit/>
            </a:bodyPr>
            <a:lstStyle/>
            <a:p>
              <a:pPr algn="ctr"/>
              <a:r>
                <a:rPr lang="en-US" sz="2800" b="1" dirty="0"/>
                <a:t>Lessons Learned</a:t>
              </a:r>
              <a:endParaRPr lang="en-US" b="1" dirty="0"/>
            </a:p>
          </p:txBody>
        </p:sp>
      </p:grpSp>
      <p:pic>
        <p:nvPicPr>
          <p:cNvPr id="13" name="Picture 12">
            <a:extLst>
              <a:ext uri="{FF2B5EF4-FFF2-40B4-BE49-F238E27FC236}">
                <a16:creationId xmlns:a16="http://schemas.microsoft.com/office/drawing/2014/main" id="{5A5F82B8-7442-8881-EBCE-FDEB132CCF51}"/>
              </a:ext>
            </a:extLst>
          </p:cNvPr>
          <p:cNvPicPr>
            <a:picLocks noChangeAspect="1"/>
          </p:cNvPicPr>
          <p:nvPr/>
        </p:nvPicPr>
        <p:blipFill>
          <a:blip r:embed="rId4"/>
          <a:srcRect r="3555"/>
          <a:stretch>
            <a:fillRect/>
          </a:stretch>
        </p:blipFill>
        <p:spPr>
          <a:xfrm>
            <a:off x="158677" y="2802363"/>
            <a:ext cx="4286594" cy="3879839"/>
          </a:xfrm>
          <a:prstGeom prst="rect">
            <a:avLst/>
          </a:prstGeom>
        </p:spPr>
      </p:pic>
    </p:spTree>
    <p:extLst>
      <p:ext uri="{BB962C8B-B14F-4D97-AF65-F5344CB8AC3E}">
        <p14:creationId xmlns:p14="http://schemas.microsoft.com/office/powerpoint/2010/main" val="3976485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5DFE9">
            <a:alpha val="45000"/>
          </a:srgbClr>
        </a:solidFill>
        <a:effectLst/>
      </p:bgPr>
    </p:bg>
    <p:spTree>
      <p:nvGrpSpPr>
        <p:cNvPr id="1" name="">
          <a:extLst>
            <a:ext uri="{FF2B5EF4-FFF2-40B4-BE49-F238E27FC236}">
              <a16:creationId xmlns:a16="http://schemas.microsoft.com/office/drawing/2014/main" id="{541C7DC2-31CB-D949-E2F0-BEE338561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16E406-208D-62DC-FD00-61AC173AB78B}"/>
              </a:ext>
            </a:extLst>
          </p:cNvPr>
          <p:cNvSpPr>
            <a:spLocks noGrp="1"/>
          </p:cNvSpPr>
          <p:nvPr>
            <p:ph type="title"/>
          </p:nvPr>
        </p:nvSpPr>
        <p:spPr>
          <a:xfrm>
            <a:off x="304800" y="250825"/>
            <a:ext cx="7305675" cy="663575"/>
          </a:xfrm>
        </p:spPr>
        <p:txBody>
          <a:bodyPr>
            <a:normAutofit/>
          </a:bodyPr>
          <a:lstStyle/>
          <a:p>
            <a:r>
              <a:rPr lang="en-US" sz="3600" b="1" dirty="0"/>
              <a:t>Implications</a:t>
            </a:r>
            <a:endParaRPr lang="en-US" sz="3600" dirty="0"/>
          </a:p>
        </p:txBody>
      </p:sp>
      <p:sp>
        <p:nvSpPr>
          <p:cNvPr id="3" name="Content Placeholder 2">
            <a:extLst>
              <a:ext uri="{FF2B5EF4-FFF2-40B4-BE49-F238E27FC236}">
                <a16:creationId xmlns:a16="http://schemas.microsoft.com/office/drawing/2014/main" id="{5A260697-47ED-E113-1709-08336BB23E9E}"/>
              </a:ext>
            </a:extLst>
          </p:cNvPr>
          <p:cNvSpPr>
            <a:spLocks noGrp="1"/>
          </p:cNvSpPr>
          <p:nvPr>
            <p:ph idx="1"/>
          </p:nvPr>
        </p:nvSpPr>
        <p:spPr>
          <a:xfrm>
            <a:off x="442294" y="3008705"/>
            <a:ext cx="11098415" cy="3355975"/>
          </a:xfrm>
        </p:spPr>
        <p:txBody>
          <a:bodyPr>
            <a:normAutofit/>
          </a:bodyPr>
          <a:lstStyle/>
          <a:p>
            <a:pPr marL="457200" lvl="1" indent="0">
              <a:buNone/>
            </a:pPr>
            <a:endParaRPr lang="en-US" sz="2800" dirty="0"/>
          </a:p>
          <a:p>
            <a:pPr marL="457200" lvl="1" indent="0">
              <a:buNone/>
            </a:pPr>
            <a:r>
              <a:rPr lang="en-US" b="1" dirty="0"/>
              <a:t>Standardization:</a:t>
            </a:r>
            <a:r>
              <a:rPr lang="en-US" dirty="0"/>
              <a:t> </a:t>
            </a:r>
          </a:p>
          <a:p>
            <a:pPr marL="457200" lvl="1" indent="0">
              <a:buNone/>
            </a:pPr>
            <a:r>
              <a:rPr lang="en-US" dirty="0"/>
              <a:t>Using an industry-designed curriculum (like C&amp;P) ensures that students are learning a standardized set of competencies recognized by global employers.</a:t>
            </a:r>
          </a:p>
          <a:p>
            <a:pPr lvl="1"/>
            <a:endParaRPr lang="en-US" dirty="0"/>
          </a:p>
          <a:p>
            <a:pPr marL="457200" lvl="1" indent="0">
              <a:buNone/>
            </a:pPr>
            <a:r>
              <a:rPr lang="en-US" b="1" dirty="0"/>
              <a:t>Beyond the Degree:</a:t>
            </a:r>
            <a:r>
              <a:rPr lang="en-US" dirty="0"/>
              <a:t> </a:t>
            </a:r>
          </a:p>
          <a:p>
            <a:pPr marL="457200" lvl="1" indent="0">
              <a:buNone/>
            </a:pPr>
            <a:r>
              <a:rPr lang="en-US" dirty="0"/>
              <a:t>Micro-credentials (badges) are increasingly becoming the currency of 	the modern job market; community colleges lead the way in integrating them.</a:t>
            </a:r>
          </a:p>
        </p:txBody>
      </p:sp>
      <p:pic>
        <p:nvPicPr>
          <p:cNvPr id="4" name="Picture 3">
            <a:extLst>
              <a:ext uri="{FF2B5EF4-FFF2-40B4-BE49-F238E27FC236}">
                <a16:creationId xmlns:a16="http://schemas.microsoft.com/office/drawing/2014/main" id="{76115D39-4E34-46AD-1BA5-E7446F3EE6A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020758" y="5637777"/>
            <a:ext cx="1012565" cy="1012565"/>
          </a:xfrm>
          <a:prstGeom prst="ellipse">
            <a:avLst/>
          </a:prstGeom>
        </p:spPr>
      </p:pic>
      <p:pic>
        <p:nvPicPr>
          <p:cNvPr id="6" name="Picture 5">
            <a:extLst>
              <a:ext uri="{FF2B5EF4-FFF2-40B4-BE49-F238E27FC236}">
                <a16:creationId xmlns:a16="http://schemas.microsoft.com/office/drawing/2014/main" id="{9DF220F6-F20D-73EA-8F1E-0491C031DF0A}"/>
              </a:ext>
            </a:extLst>
          </p:cNvPr>
          <p:cNvPicPr>
            <a:picLocks noChangeAspect="1"/>
          </p:cNvPicPr>
          <p:nvPr/>
        </p:nvPicPr>
        <p:blipFill>
          <a:blip r:embed="rId3"/>
          <a:srcRect l="3181" t="7369" r="65645" b="39484"/>
          <a:stretch>
            <a:fillRect/>
          </a:stretch>
        </p:blipFill>
        <p:spPr>
          <a:xfrm>
            <a:off x="5071634" y="200026"/>
            <a:ext cx="1812395" cy="1294570"/>
          </a:xfrm>
          <a:prstGeom prst="rect">
            <a:avLst/>
          </a:prstGeom>
        </p:spPr>
      </p:pic>
      <p:pic>
        <p:nvPicPr>
          <p:cNvPr id="10" name="Picture 9">
            <a:extLst>
              <a:ext uri="{FF2B5EF4-FFF2-40B4-BE49-F238E27FC236}">
                <a16:creationId xmlns:a16="http://schemas.microsoft.com/office/drawing/2014/main" id="{CF44FCB5-5DD7-65FA-88E8-92C2D17B05BF}"/>
              </a:ext>
            </a:extLst>
          </p:cNvPr>
          <p:cNvPicPr>
            <a:picLocks noChangeAspect="1"/>
          </p:cNvPicPr>
          <p:nvPr/>
        </p:nvPicPr>
        <p:blipFill>
          <a:blip r:embed="rId4"/>
          <a:stretch>
            <a:fillRect/>
          </a:stretch>
        </p:blipFill>
        <p:spPr>
          <a:xfrm>
            <a:off x="7247914" y="250825"/>
            <a:ext cx="2139253" cy="1069627"/>
          </a:xfrm>
          <a:prstGeom prst="rect">
            <a:avLst/>
          </a:prstGeom>
        </p:spPr>
      </p:pic>
      <p:grpSp>
        <p:nvGrpSpPr>
          <p:cNvPr id="13" name="Group 12">
            <a:extLst>
              <a:ext uri="{FF2B5EF4-FFF2-40B4-BE49-F238E27FC236}">
                <a16:creationId xmlns:a16="http://schemas.microsoft.com/office/drawing/2014/main" id="{9AF80B32-3DB5-120B-6976-EF86A7FDF19C}"/>
              </a:ext>
            </a:extLst>
          </p:cNvPr>
          <p:cNvGrpSpPr/>
          <p:nvPr/>
        </p:nvGrpSpPr>
        <p:grpSpPr>
          <a:xfrm>
            <a:off x="0" y="0"/>
            <a:ext cx="2760133" cy="2192867"/>
            <a:chOff x="0" y="10412"/>
            <a:chExt cx="2841171" cy="2353211"/>
          </a:xfrm>
        </p:grpSpPr>
        <p:pic>
          <p:nvPicPr>
            <p:cNvPr id="7" name="Picture 6">
              <a:extLst>
                <a:ext uri="{FF2B5EF4-FFF2-40B4-BE49-F238E27FC236}">
                  <a16:creationId xmlns:a16="http://schemas.microsoft.com/office/drawing/2014/main" id="{F3BC720E-501E-EB12-4A77-4C02F501CFA9}"/>
                </a:ext>
              </a:extLst>
            </p:cNvPr>
            <p:cNvPicPr>
              <a:picLocks noChangeAspect="1"/>
            </p:cNvPicPr>
            <p:nvPr/>
          </p:nvPicPr>
          <p:blipFill>
            <a:blip r:embed="rId5"/>
            <a:srcRect l="5234" t="404" r="32671" b="8324"/>
            <a:stretch>
              <a:fillRect/>
            </a:stretch>
          </p:blipFill>
          <p:spPr>
            <a:xfrm>
              <a:off x="0" y="10412"/>
              <a:ext cx="2841171" cy="2353211"/>
            </a:xfrm>
            <a:prstGeom prst="rect">
              <a:avLst/>
            </a:prstGeom>
          </p:spPr>
        </p:pic>
        <p:sp>
          <p:nvSpPr>
            <p:cNvPr id="8" name="TextBox 7">
              <a:extLst>
                <a:ext uri="{FF2B5EF4-FFF2-40B4-BE49-F238E27FC236}">
                  <a16:creationId xmlns:a16="http://schemas.microsoft.com/office/drawing/2014/main" id="{A8BE45D8-0D24-BEAB-A94B-DD20600B69FE}"/>
                </a:ext>
              </a:extLst>
            </p:cNvPr>
            <p:cNvSpPr txBox="1"/>
            <p:nvPr/>
          </p:nvSpPr>
          <p:spPr>
            <a:xfrm>
              <a:off x="727826" y="1383242"/>
              <a:ext cx="1473508" cy="386291"/>
            </a:xfrm>
            <a:prstGeom prst="rect">
              <a:avLst/>
            </a:prstGeom>
            <a:solidFill>
              <a:srgbClr val="D5DFE9"/>
            </a:solidFill>
          </p:spPr>
          <p:txBody>
            <a:bodyPr wrap="square" rtlCol="0">
              <a:spAutoFit/>
            </a:bodyPr>
            <a:lstStyle/>
            <a:p>
              <a:endParaRPr lang="en-US" dirty="0"/>
            </a:p>
          </p:txBody>
        </p:sp>
        <p:sp>
          <p:nvSpPr>
            <p:cNvPr id="12" name="TextBox 11">
              <a:extLst>
                <a:ext uri="{FF2B5EF4-FFF2-40B4-BE49-F238E27FC236}">
                  <a16:creationId xmlns:a16="http://schemas.microsoft.com/office/drawing/2014/main" id="{06CCBDE8-4A76-53FF-F96B-4E6BFCD0FA14}"/>
                </a:ext>
              </a:extLst>
            </p:cNvPr>
            <p:cNvSpPr txBox="1"/>
            <p:nvPr/>
          </p:nvSpPr>
          <p:spPr>
            <a:xfrm>
              <a:off x="558801" y="993471"/>
              <a:ext cx="1930400" cy="461665"/>
            </a:xfrm>
            <a:prstGeom prst="rect">
              <a:avLst/>
            </a:prstGeom>
            <a:solidFill>
              <a:srgbClr val="D5DFE9"/>
            </a:solidFill>
          </p:spPr>
          <p:txBody>
            <a:bodyPr wrap="square" rtlCol="0">
              <a:spAutoFit/>
            </a:bodyPr>
            <a:lstStyle/>
            <a:p>
              <a:pPr algn="ctr"/>
              <a:r>
                <a:rPr lang="en-US" sz="2400" b="1" dirty="0"/>
                <a:t>Implications</a:t>
              </a:r>
              <a:endParaRPr lang="en-US" sz="1600" b="1" dirty="0"/>
            </a:p>
          </p:txBody>
        </p:sp>
      </p:grpSp>
      <p:sp>
        <p:nvSpPr>
          <p:cNvPr id="14" name="TextBox 13">
            <a:extLst>
              <a:ext uri="{FF2B5EF4-FFF2-40B4-BE49-F238E27FC236}">
                <a16:creationId xmlns:a16="http://schemas.microsoft.com/office/drawing/2014/main" id="{039143F1-E22D-A467-D7E7-1C99D5B920D0}"/>
              </a:ext>
            </a:extLst>
          </p:cNvPr>
          <p:cNvSpPr txBox="1"/>
          <p:nvPr/>
        </p:nvSpPr>
        <p:spPr>
          <a:xfrm>
            <a:off x="3957637" y="1745421"/>
            <a:ext cx="6869031" cy="1846659"/>
          </a:xfrm>
          <a:prstGeom prst="rect">
            <a:avLst/>
          </a:prstGeom>
          <a:noFill/>
        </p:spPr>
        <p:txBody>
          <a:bodyPr wrap="square" rtlCol="0">
            <a:spAutoFit/>
          </a:bodyPr>
          <a:lstStyle/>
          <a:p>
            <a:pPr lvl="1"/>
            <a:r>
              <a:rPr lang="en-US" sz="2400" b="1" dirty="0"/>
              <a:t>Corporate-Academic Synergy:</a:t>
            </a:r>
            <a:r>
              <a:rPr lang="en-US" sz="2400" dirty="0"/>
              <a:t> </a:t>
            </a:r>
          </a:p>
          <a:p>
            <a:pPr lvl="1"/>
            <a:r>
              <a:rPr lang="en-US" sz="2400" dirty="0"/>
              <a:t>Community colleges are uniquely positioned to act as the 	workforce engine for industry partners (flexibility, adaptability, innovation).</a:t>
            </a:r>
          </a:p>
          <a:p>
            <a:endParaRPr lang="en-US" dirty="0"/>
          </a:p>
        </p:txBody>
      </p:sp>
    </p:spTree>
    <p:extLst>
      <p:ext uri="{BB962C8B-B14F-4D97-AF65-F5344CB8AC3E}">
        <p14:creationId xmlns:p14="http://schemas.microsoft.com/office/powerpoint/2010/main" val="4171099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5DFE9">
            <a:alpha val="36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69FAC-15C3-1EB5-73DF-D92E7BB53993}"/>
              </a:ext>
            </a:extLst>
          </p:cNvPr>
          <p:cNvSpPr>
            <a:spLocks noGrp="1"/>
          </p:cNvSpPr>
          <p:nvPr>
            <p:ph type="title"/>
          </p:nvPr>
        </p:nvSpPr>
        <p:spPr>
          <a:xfrm>
            <a:off x="293915" y="3795038"/>
            <a:ext cx="2246705" cy="538389"/>
          </a:xfrm>
        </p:spPr>
        <p:txBody>
          <a:bodyPr>
            <a:noAutofit/>
          </a:bodyPr>
          <a:lstStyle/>
          <a:p>
            <a:r>
              <a:rPr lang="en-US" sz="2400" dirty="0"/>
              <a:t>References:</a:t>
            </a:r>
          </a:p>
        </p:txBody>
      </p:sp>
      <p:sp>
        <p:nvSpPr>
          <p:cNvPr id="3" name="Content Placeholder 2">
            <a:extLst>
              <a:ext uri="{FF2B5EF4-FFF2-40B4-BE49-F238E27FC236}">
                <a16:creationId xmlns:a16="http://schemas.microsoft.com/office/drawing/2014/main" id="{3396DB61-215C-F3E7-8DA3-3ADDB5410066}"/>
              </a:ext>
            </a:extLst>
          </p:cNvPr>
          <p:cNvSpPr>
            <a:spLocks noGrp="1"/>
          </p:cNvSpPr>
          <p:nvPr>
            <p:ph idx="1"/>
          </p:nvPr>
        </p:nvSpPr>
        <p:spPr>
          <a:xfrm>
            <a:off x="293915" y="4527395"/>
            <a:ext cx="11636828" cy="2187956"/>
          </a:xfrm>
        </p:spPr>
        <p:txBody>
          <a:bodyPr>
            <a:normAutofit/>
          </a:bodyPr>
          <a:lstStyle/>
          <a:p>
            <a:pPr marL="0" indent="0">
              <a:buNone/>
            </a:pPr>
            <a:r>
              <a:rPr lang="en-US" sz="1800" dirty="0"/>
              <a:t>Samsung Electronics America. (2022, November 30). </a:t>
            </a:r>
            <a:r>
              <a:rPr lang="en-US" sz="1800" i="1" dirty="0"/>
              <a:t>Samsung Innovation Campus AI course empowers communities through education</a:t>
            </a:r>
            <a:r>
              <a:rPr lang="en-US" sz="1800" dirty="0"/>
              <a:t>. Samsung US Newsroom. </a:t>
            </a:r>
            <a:r>
              <a:rPr lang="en-US" sz="1800" dirty="0">
                <a:hlinkClick r:id="rId3"/>
              </a:rPr>
              <a:t>https://news.samsung.com/us/samsung-innovation-campus-ai-course-empowers-communities-education/</a:t>
            </a:r>
            <a:endParaRPr lang="en-US" sz="1800" dirty="0"/>
          </a:p>
          <a:p>
            <a:pPr marL="0" indent="0">
              <a:buNone/>
            </a:pPr>
            <a:endParaRPr lang="en-US" sz="1800" dirty="0"/>
          </a:p>
          <a:p>
            <a:pPr marL="0" indent="0">
              <a:buNone/>
            </a:pPr>
            <a:r>
              <a:rPr lang="en-US" sz="1800" dirty="0"/>
              <a:t>Samsung Electronics America. (2026, April 21). </a:t>
            </a:r>
            <a:r>
              <a:rPr lang="en-US" sz="1800" i="1" dirty="0"/>
              <a:t>Samsung Innovation Campus Learner Spotlight: How Jang Luis Mok found a gateway to a tech career</a:t>
            </a:r>
            <a:r>
              <a:rPr lang="en-US" sz="1800" dirty="0"/>
              <a:t>. Samsung US Newsroom. </a:t>
            </a:r>
            <a:r>
              <a:rPr lang="en-US" sz="1800" dirty="0">
                <a:hlinkClick r:id="rId4"/>
              </a:rPr>
              <a:t>https://news.samsung.com/us/samsung-innovation-campus-learner-spotlight-jang-mok/</a:t>
            </a:r>
            <a:endParaRPr lang="en-US" sz="1800" dirty="0"/>
          </a:p>
          <a:p>
            <a:pPr marL="0" indent="0">
              <a:buNone/>
            </a:pPr>
            <a:endParaRPr lang="en-US" sz="1800" dirty="0"/>
          </a:p>
          <a:p>
            <a:pPr marL="0" indent="0">
              <a:buNone/>
            </a:pPr>
            <a:endParaRPr lang="en-US" sz="1800" dirty="0"/>
          </a:p>
        </p:txBody>
      </p:sp>
      <p:sp>
        <p:nvSpPr>
          <p:cNvPr id="4" name="Title 1">
            <a:extLst>
              <a:ext uri="{FF2B5EF4-FFF2-40B4-BE49-F238E27FC236}">
                <a16:creationId xmlns:a16="http://schemas.microsoft.com/office/drawing/2014/main" id="{CBFE85B1-A96B-AB22-C3F9-8BAE3CA57DC4}"/>
              </a:ext>
            </a:extLst>
          </p:cNvPr>
          <p:cNvSpPr txBox="1">
            <a:spLocks/>
          </p:cNvSpPr>
          <p:nvPr/>
        </p:nvSpPr>
        <p:spPr>
          <a:xfrm>
            <a:off x="3278909" y="195581"/>
            <a:ext cx="4376797" cy="26055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t>Questions / Comments:</a:t>
            </a:r>
          </a:p>
          <a:p>
            <a:endParaRPr lang="en-US" sz="2400" b="1" dirty="0"/>
          </a:p>
          <a:p>
            <a:r>
              <a:rPr lang="en-US" sz="2400" dirty="0"/>
              <a:t>Emily Vandalovsky</a:t>
            </a:r>
          </a:p>
          <a:p>
            <a:r>
              <a:rPr lang="en-US" sz="2400" dirty="0">
                <a:hlinkClick r:id="rId5"/>
              </a:rPr>
              <a:t>evandalovsky@bergen.edu</a:t>
            </a:r>
            <a:endParaRPr lang="en-US" sz="2400" dirty="0"/>
          </a:p>
          <a:p>
            <a:endParaRPr lang="en-US" sz="2400" dirty="0"/>
          </a:p>
          <a:p>
            <a:endParaRPr lang="en-US" sz="2400" dirty="0"/>
          </a:p>
          <a:p>
            <a:r>
              <a:rPr lang="en-US" sz="2400" dirty="0"/>
              <a:t>Bergen Community College</a:t>
            </a:r>
          </a:p>
          <a:p>
            <a:r>
              <a:rPr lang="en-US" sz="2400" dirty="0"/>
              <a:t>Dean of STEM Division </a:t>
            </a:r>
          </a:p>
        </p:txBody>
      </p:sp>
      <p:pic>
        <p:nvPicPr>
          <p:cNvPr id="5" name="Picture 4">
            <a:extLst>
              <a:ext uri="{FF2B5EF4-FFF2-40B4-BE49-F238E27FC236}">
                <a16:creationId xmlns:a16="http://schemas.microsoft.com/office/drawing/2014/main" id="{936C1E5D-F4F9-472C-9648-1DD9816D9B7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801048" y="236336"/>
            <a:ext cx="1012565" cy="1012565"/>
          </a:xfrm>
          <a:prstGeom prst="ellipse">
            <a:avLst/>
          </a:prstGeom>
        </p:spPr>
      </p:pic>
      <p:pic>
        <p:nvPicPr>
          <p:cNvPr id="7" name="Picture 6">
            <a:extLst>
              <a:ext uri="{FF2B5EF4-FFF2-40B4-BE49-F238E27FC236}">
                <a16:creationId xmlns:a16="http://schemas.microsoft.com/office/drawing/2014/main" id="{4FBA77A6-D311-4892-C982-332E4DB51320}"/>
              </a:ext>
            </a:extLst>
          </p:cNvPr>
          <p:cNvPicPr>
            <a:picLocks noChangeAspect="1"/>
          </p:cNvPicPr>
          <p:nvPr/>
        </p:nvPicPr>
        <p:blipFill>
          <a:blip r:embed="rId7"/>
          <a:stretch>
            <a:fillRect/>
          </a:stretch>
        </p:blipFill>
        <p:spPr>
          <a:xfrm>
            <a:off x="293915" y="142649"/>
            <a:ext cx="2690378" cy="2605509"/>
          </a:xfrm>
          <a:prstGeom prst="rect">
            <a:avLst/>
          </a:prstGeom>
        </p:spPr>
      </p:pic>
    </p:spTree>
    <p:extLst>
      <p:ext uri="{BB962C8B-B14F-4D97-AF65-F5344CB8AC3E}">
        <p14:creationId xmlns:p14="http://schemas.microsoft.com/office/powerpoint/2010/main" val="2076320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4D9"/>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2295FF7-8041-270A-05FF-7066F471D19F}"/>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0" y="0"/>
            <a:ext cx="12234480" cy="6858001"/>
          </a:xfrm>
          <a:prstGeom prst="rect">
            <a:avLst/>
          </a:prstGeom>
        </p:spPr>
      </p:pic>
      <p:pic>
        <p:nvPicPr>
          <p:cNvPr id="7" name="Picture 6">
            <a:extLst>
              <a:ext uri="{FF2B5EF4-FFF2-40B4-BE49-F238E27FC236}">
                <a16:creationId xmlns:a16="http://schemas.microsoft.com/office/drawing/2014/main" id="{7239CD09-F606-3097-8D8F-503A4E404E38}"/>
              </a:ext>
            </a:extLst>
          </p:cNvPr>
          <p:cNvPicPr>
            <a:picLocks noChangeAspect="1"/>
          </p:cNvPicPr>
          <p:nvPr/>
        </p:nvPicPr>
        <p:blipFill>
          <a:blip r:embed="rId5">
            <a:duotone>
              <a:schemeClr val="accent2">
                <a:shade val="45000"/>
                <a:satMod val="135000"/>
              </a:schemeClr>
              <a:prstClr val="white"/>
            </a:duotone>
          </a:blip>
          <a:srcRect l="-1" r="14740" b="7866"/>
          <a:stretch>
            <a:fillRect/>
          </a:stretch>
        </p:blipFill>
        <p:spPr>
          <a:xfrm>
            <a:off x="7805057" y="0"/>
            <a:ext cx="4429423" cy="2697124"/>
          </a:xfrm>
          <a:prstGeom prst="rect">
            <a:avLst/>
          </a:prstGeom>
        </p:spPr>
      </p:pic>
    </p:spTree>
    <p:extLst>
      <p:ext uri="{BB962C8B-B14F-4D97-AF65-F5344CB8AC3E}">
        <p14:creationId xmlns:p14="http://schemas.microsoft.com/office/powerpoint/2010/main" val="1830711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4D9">
            <a:alpha val="33000"/>
          </a:srgb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8C95A-0A42-5D7A-5D0B-54EBA345E122}"/>
              </a:ext>
            </a:extLst>
          </p:cNvPr>
          <p:cNvSpPr>
            <a:spLocks noGrp="1"/>
          </p:cNvSpPr>
          <p:nvPr>
            <p:ph idx="1"/>
          </p:nvPr>
        </p:nvSpPr>
        <p:spPr>
          <a:xfrm>
            <a:off x="197658" y="2982731"/>
            <a:ext cx="5789486" cy="3391799"/>
          </a:xfrm>
        </p:spPr>
        <p:txBody>
          <a:bodyPr>
            <a:normAutofit lnSpcReduction="10000"/>
          </a:bodyPr>
          <a:lstStyle/>
          <a:p>
            <a:pPr marL="0" lvl="0" indent="0">
              <a:buNone/>
            </a:pPr>
            <a:r>
              <a:rPr lang="en-US" b="1" dirty="0"/>
              <a:t>Primary Goals:</a:t>
            </a:r>
            <a:endParaRPr lang="en-US" dirty="0"/>
          </a:p>
          <a:p>
            <a:pPr lvl="1"/>
            <a:r>
              <a:rPr lang="en-US" dirty="0"/>
              <a:t>Equip students with marketable technical skills in Python, algorithms, and software development.</a:t>
            </a:r>
          </a:p>
          <a:p>
            <a:pPr lvl="1"/>
            <a:r>
              <a:rPr lang="en-US" dirty="0"/>
              <a:t>Bridge the gap between academic environment and real-world corporate setting.</a:t>
            </a:r>
          </a:p>
          <a:p>
            <a:pPr lvl="1"/>
            <a:r>
              <a:rPr lang="en-US" dirty="0"/>
              <a:t>Foster professional identity through direct engagement with industry partners.</a:t>
            </a:r>
          </a:p>
        </p:txBody>
      </p:sp>
      <p:pic>
        <p:nvPicPr>
          <p:cNvPr id="5" name="Picture 4">
            <a:extLst>
              <a:ext uri="{FF2B5EF4-FFF2-40B4-BE49-F238E27FC236}">
                <a16:creationId xmlns:a16="http://schemas.microsoft.com/office/drawing/2014/main" id="{5A3E7421-F673-972A-826F-E89EAD80EFA1}"/>
              </a:ext>
            </a:extLst>
          </p:cNvPr>
          <p:cNvPicPr>
            <a:picLocks noChangeAspect="1"/>
          </p:cNvPicPr>
          <p:nvPr/>
        </p:nvPicPr>
        <p:blipFill>
          <a:blip r:embed="rId3"/>
          <a:srcRect r="27528" b="796"/>
          <a:stretch>
            <a:fillRect/>
          </a:stretch>
        </p:blipFill>
        <p:spPr>
          <a:xfrm>
            <a:off x="-1" y="0"/>
            <a:ext cx="3471832" cy="2677886"/>
          </a:xfrm>
          <a:prstGeom prst="rect">
            <a:avLst/>
          </a:prstGeom>
          <a:ln>
            <a:solidFill>
              <a:schemeClr val="bg2">
                <a:lumMod val="90000"/>
              </a:schemeClr>
            </a:solidFill>
          </a:ln>
        </p:spPr>
      </p:pic>
      <p:sp>
        <p:nvSpPr>
          <p:cNvPr id="8" name="Content Placeholder 2">
            <a:extLst>
              <a:ext uri="{FF2B5EF4-FFF2-40B4-BE49-F238E27FC236}">
                <a16:creationId xmlns:a16="http://schemas.microsoft.com/office/drawing/2014/main" id="{F0B87C39-607A-2640-E6F2-5F8D2A01E9E4}"/>
              </a:ext>
            </a:extLst>
          </p:cNvPr>
          <p:cNvSpPr txBox="1">
            <a:spLocks/>
          </p:cNvSpPr>
          <p:nvPr/>
        </p:nvSpPr>
        <p:spPr>
          <a:xfrm>
            <a:off x="3548744" y="164790"/>
            <a:ext cx="8420100" cy="26778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Context:</a:t>
            </a:r>
            <a:r>
              <a:rPr lang="en-US" dirty="0"/>
              <a:t> </a:t>
            </a:r>
          </a:p>
          <a:p>
            <a:pPr lvl="1"/>
            <a:r>
              <a:rPr lang="en-US" dirty="0"/>
              <a:t>Samsung Electronics America sought to expand its social responsibility footprint by empowering students with entry-level proficiency in emerging technologies. </a:t>
            </a:r>
          </a:p>
          <a:p>
            <a:pPr lvl="1"/>
            <a:r>
              <a:rPr lang="en-US" dirty="0"/>
              <a:t>BCC embraced the opportunity to deliver specialized technical training that carries weight in the corporate sector. </a:t>
            </a:r>
          </a:p>
        </p:txBody>
      </p:sp>
      <p:pic>
        <p:nvPicPr>
          <p:cNvPr id="9" name="Picture 8">
            <a:extLst>
              <a:ext uri="{FF2B5EF4-FFF2-40B4-BE49-F238E27FC236}">
                <a16:creationId xmlns:a16="http://schemas.microsoft.com/office/drawing/2014/main" id="{6751D0E1-A31D-017C-D91A-277FEFAC14AE}"/>
              </a:ext>
              <a:ext uri="{C183D7F6-B498-43B3-948B-1728B52AA6E4}">
                <adec:decorative xmlns:adec="http://schemas.microsoft.com/office/drawing/2017/decorative" val="1"/>
              </a:ext>
            </a:extLst>
          </p:cNvPr>
          <p:cNvPicPr>
            <a:picLocks noChangeAspect="1"/>
          </p:cNvPicPr>
          <p:nvPr/>
        </p:nvPicPr>
        <p:blipFill>
          <a:blip r:embed="rId4"/>
          <a:srcRect l="12032" r="12921"/>
          <a:stretch>
            <a:fillRect/>
          </a:stretch>
        </p:blipFill>
        <p:spPr>
          <a:xfrm>
            <a:off x="5887157" y="2922162"/>
            <a:ext cx="4318201" cy="3452368"/>
          </a:xfrm>
          <a:prstGeom prst="rect">
            <a:avLst/>
          </a:prstGeom>
          <a:ln>
            <a:solidFill>
              <a:srgbClr val="0070C0"/>
            </a:solidFill>
          </a:ln>
        </p:spPr>
      </p:pic>
      <p:sp>
        <p:nvSpPr>
          <p:cNvPr id="10" name="TextBox 9">
            <a:extLst>
              <a:ext uri="{FF2B5EF4-FFF2-40B4-BE49-F238E27FC236}">
                <a16:creationId xmlns:a16="http://schemas.microsoft.com/office/drawing/2014/main" id="{E21D7ADE-E0DE-AE64-870E-8C3375F16E1B}"/>
              </a:ext>
            </a:extLst>
          </p:cNvPr>
          <p:cNvSpPr txBox="1"/>
          <p:nvPr/>
        </p:nvSpPr>
        <p:spPr>
          <a:xfrm>
            <a:off x="200377" y="6539321"/>
            <a:ext cx="11791246" cy="307777"/>
          </a:xfrm>
          <a:prstGeom prst="rect">
            <a:avLst/>
          </a:prstGeom>
          <a:noFill/>
        </p:spPr>
        <p:txBody>
          <a:bodyPr wrap="square" rtlCol="0">
            <a:spAutoFit/>
          </a:bodyPr>
          <a:lstStyle/>
          <a:p>
            <a:r>
              <a:rPr lang="en-US" sz="1400" dirty="0"/>
              <a:t>Image source: https://img.us.news.samsung.com/us/wp-content/uploads/2022/11/29173526/SIC-NWSRM-Body-Image-1000-x-600.png</a:t>
            </a:r>
          </a:p>
        </p:txBody>
      </p:sp>
      <p:pic>
        <p:nvPicPr>
          <p:cNvPr id="2" name="Picture 1">
            <a:extLst>
              <a:ext uri="{FF2B5EF4-FFF2-40B4-BE49-F238E27FC236}">
                <a16:creationId xmlns:a16="http://schemas.microsoft.com/office/drawing/2014/main" id="{298D5E01-AA4E-06AD-8755-E787C9726F1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085612" y="5710904"/>
            <a:ext cx="1012565" cy="1012565"/>
          </a:xfrm>
          <a:prstGeom prst="ellipse">
            <a:avLst/>
          </a:prstGeom>
        </p:spPr>
      </p:pic>
    </p:spTree>
    <p:extLst>
      <p:ext uri="{BB962C8B-B14F-4D97-AF65-F5344CB8AC3E}">
        <p14:creationId xmlns:p14="http://schemas.microsoft.com/office/powerpoint/2010/main" val="2389998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5DFE9">
            <a:alpha val="12000"/>
          </a:srgb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122A5-18C0-3CEB-C93E-0E0CFC5E18F1}"/>
              </a:ext>
            </a:extLst>
          </p:cNvPr>
          <p:cNvSpPr>
            <a:spLocks noGrp="1"/>
          </p:cNvSpPr>
          <p:nvPr>
            <p:ph idx="1"/>
          </p:nvPr>
        </p:nvSpPr>
        <p:spPr>
          <a:xfrm>
            <a:off x="2939088" y="806966"/>
            <a:ext cx="9444706" cy="1556657"/>
          </a:xfrm>
        </p:spPr>
        <p:txBody>
          <a:bodyPr>
            <a:normAutofit/>
          </a:bodyPr>
          <a:lstStyle/>
          <a:p>
            <a:pPr marL="0" indent="0">
              <a:buNone/>
            </a:pPr>
            <a:r>
              <a:rPr lang="en-US" sz="2000" dirty="0"/>
              <a:t>- Samsung Electronics America provided access to materials.</a:t>
            </a:r>
          </a:p>
          <a:p>
            <a:pPr marL="0" indent="0">
              <a:buNone/>
            </a:pPr>
            <a:r>
              <a:rPr lang="en-US" sz="2000" dirty="0"/>
              <a:t>- BCC team evaluated materials and selected Coding and Programming (C&amp;P) course.</a:t>
            </a:r>
          </a:p>
        </p:txBody>
      </p:sp>
      <p:pic>
        <p:nvPicPr>
          <p:cNvPr id="5" name="Picture 4">
            <a:extLst>
              <a:ext uri="{FF2B5EF4-FFF2-40B4-BE49-F238E27FC236}">
                <a16:creationId xmlns:a16="http://schemas.microsoft.com/office/drawing/2014/main" id="{DB478E5D-9C9B-7A8E-060C-60ADB54D9F41}"/>
              </a:ext>
            </a:extLst>
          </p:cNvPr>
          <p:cNvPicPr>
            <a:picLocks noChangeAspect="1"/>
          </p:cNvPicPr>
          <p:nvPr/>
        </p:nvPicPr>
        <p:blipFill>
          <a:blip r:embed="rId3"/>
          <a:srcRect l="5234" t="404" r="32671" b="8324"/>
          <a:stretch>
            <a:fillRect/>
          </a:stretch>
        </p:blipFill>
        <p:spPr>
          <a:xfrm>
            <a:off x="0" y="10412"/>
            <a:ext cx="2841171" cy="2353211"/>
          </a:xfrm>
          <a:prstGeom prst="rect">
            <a:avLst/>
          </a:prstGeom>
        </p:spPr>
      </p:pic>
      <p:pic>
        <p:nvPicPr>
          <p:cNvPr id="6" name="Picture 5">
            <a:extLst>
              <a:ext uri="{FF2B5EF4-FFF2-40B4-BE49-F238E27FC236}">
                <a16:creationId xmlns:a16="http://schemas.microsoft.com/office/drawing/2014/main" id="{E56B6406-571D-B284-5F52-4CFBE3640570}"/>
              </a:ext>
            </a:extLst>
          </p:cNvPr>
          <p:cNvPicPr>
            <a:picLocks noChangeAspect="1"/>
          </p:cNvPicPr>
          <p:nvPr/>
        </p:nvPicPr>
        <p:blipFill>
          <a:blip r:embed="rId4"/>
          <a:stretch>
            <a:fillRect/>
          </a:stretch>
        </p:blipFill>
        <p:spPr>
          <a:xfrm>
            <a:off x="1266837" y="2363623"/>
            <a:ext cx="9444706" cy="4483965"/>
          </a:xfrm>
          <a:prstGeom prst="rect">
            <a:avLst/>
          </a:prstGeom>
        </p:spPr>
      </p:pic>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678DF344-B809-5FA6-5162-90CA742E1F19}"/>
                  </a:ext>
                </a:extLst>
              </p14:cNvPr>
              <p14:cNvContentPartPr/>
              <p14:nvPr/>
            </p14:nvContentPartPr>
            <p14:xfrm>
              <a:off x="4388810" y="2363623"/>
              <a:ext cx="3200760" cy="409680"/>
            </p14:xfrm>
          </p:contentPart>
        </mc:Choice>
        <mc:Fallback xmlns="">
          <p:pic>
            <p:nvPicPr>
              <p:cNvPr id="7" name="Ink 6">
                <a:extLst>
                  <a:ext uri="{FF2B5EF4-FFF2-40B4-BE49-F238E27FC236}">
                    <a16:creationId xmlns:a16="http://schemas.microsoft.com/office/drawing/2014/main" id="{678DF344-B809-5FA6-5162-90CA742E1F19}"/>
                  </a:ext>
                </a:extLst>
              </p:cNvPr>
              <p:cNvPicPr/>
              <p:nvPr/>
            </p:nvPicPr>
            <p:blipFill>
              <a:blip r:embed="rId6"/>
              <a:stretch>
                <a:fillRect/>
              </a:stretch>
            </p:blipFill>
            <p:spPr>
              <a:xfrm>
                <a:off x="4334804" y="2255623"/>
                <a:ext cx="3308412" cy="625320"/>
              </a:xfrm>
              <a:prstGeom prst="rect">
                <a:avLst/>
              </a:prstGeom>
            </p:spPr>
          </p:pic>
        </mc:Fallback>
      </mc:AlternateContent>
      <p:sp>
        <p:nvSpPr>
          <p:cNvPr id="11" name="TextBox 10">
            <a:extLst>
              <a:ext uri="{FF2B5EF4-FFF2-40B4-BE49-F238E27FC236}">
                <a16:creationId xmlns:a16="http://schemas.microsoft.com/office/drawing/2014/main" id="{1C726DBC-70EA-101B-F218-0FDCE6FCC555}"/>
              </a:ext>
            </a:extLst>
          </p:cNvPr>
          <p:cNvSpPr txBox="1"/>
          <p:nvPr/>
        </p:nvSpPr>
        <p:spPr>
          <a:xfrm>
            <a:off x="2941190" y="166453"/>
            <a:ext cx="3002410" cy="461665"/>
          </a:xfrm>
          <a:prstGeom prst="rect">
            <a:avLst/>
          </a:prstGeom>
          <a:noFill/>
        </p:spPr>
        <p:txBody>
          <a:bodyPr wrap="square">
            <a:spAutoFit/>
          </a:bodyPr>
          <a:lstStyle/>
          <a:p>
            <a:pPr lvl="0"/>
            <a:r>
              <a:rPr lang="en-US" sz="2400" b="1" u="sng" dirty="0"/>
              <a:t>Curricular Integration</a:t>
            </a:r>
            <a:endParaRPr lang="en-US" u="sng" dirty="0"/>
          </a:p>
        </p:txBody>
      </p:sp>
      <p:pic>
        <p:nvPicPr>
          <p:cNvPr id="2" name="Picture 1">
            <a:extLst>
              <a:ext uri="{FF2B5EF4-FFF2-40B4-BE49-F238E27FC236}">
                <a16:creationId xmlns:a16="http://schemas.microsoft.com/office/drawing/2014/main" id="{A5A589F0-1B62-0FE8-1E51-F13AEA7D45A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085612" y="5710904"/>
            <a:ext cx="1012565" cy="1012565"/>
          </a:xfrm>
          <a:prstGeom prst="ellipse">
            <a:avLst/>
          </a:prstGeom>
        </p:spPr>
      </p:pic>
    </p:spTree>
    <p:extLst>
      <p:ext uri="{BB962C8B-B14F-4D97-AF65-F5344CB8AC3E}">
        <p14:creationId xmlns:p14="http://schemas.microsoft.com/office/powerpoint/2010/main" val="4221199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5DFE9">
            <a:alpha val="35000"/>
          </a:srgb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409A6F-2F2F-7E44-3F6A-8FBB02F7E49B}"/>
              </a:ext>
            </a:extLst>
          </p:cNvPr>
          <p:cNvPicPr>
            <a:picLocks noChangeAspect="1"/>
          </p:cNvPicPr>
          <p:nvPr/>
        </p:nvPicPr>
        <p:blipFill>
          <a:blip r:embed="rId2"/>
          <a:srcRect l="32911" t="11896" r="31865"/>
          <a:stretch>
            <a:fillRect/>
          </a:stretch>
        </p:blipFill>
        <p:spPr>
          <a:xfrm>
            <a:off x="4416759" y="1751074"/>
            <a:ext cx="4406630" cy="5232769"/>
          </a:xfrm>
          <a:prstGeom prst="rect">
            <a:avLst/>
          </a:prstGeom>
        </p:spPr>
      </p:pic>
      <p:cxnSp>
        <p:nvCxnSpPr>
          <p:cNvPr id="9" name="Straight Connector 8">
            <a:extLst>
              <a:ext uri="{FF2B5EF4-FFF2-40B4-BE49-F238E27FC236}">
                <a16:creationId xmlns:a16="http://schemas.microsoft.com/office/drawing/2014/main" id="{223C76E9-3624-B38D-538B-2E88111AB424}"/>
              </a:ext>
            </a:extLst>
          </p:cNvPr>
          <p:cNvCxnSpPr>
            <a:cxnSpLocks/>
          </p:cNvCxnSpPr>
          <p:nvPr/>
        </p:nvCxnSpPr>
        <p:spPr>
          <a:xfrm>
            <a:off x="1310795" y="3867902"/>
            <a:ext cx="10618558" cy="0"/>
          </a:xfrm>
          <a:prstGeom prst="line">
            <a:avLst/>
          </a:prstGeom>
          <a:ln w="28575"/>
        </p:spPr>
        <p:style>
          <a:lnRef idx="3">
            <a:schemeClr val="accent2"/>
          </a:lnRef>
          <a:fillRef idx="0">
            <a:schemeClr val="accent2"/>
          </a:fillRef>
          <a:effectRef idx="2">
            <a:schemeClr val="accent2"/>
          </a:effectRef>
          <a:fontRef idx="minor">
            <a:schemeClr val="tx1"/>
          </a:fontRef>
        </p:style>
      </p:cxnSp>
      <p:sp>
        <p:nvSpPr>
          <p:cNvPr id="12" name="TextBox 11">
            <a:extLst>
              <a:ext uri="{FF2B5EF4-FFF2-40B4-BE49-F238E27FC236}">
                <a16:creationId xmlns:a16="http://schemas.microsoft.com/office/drawing/2014/main" id="{A44B8F75-B940-C3F3-50D2-C9404FDAFB74}"/>
              </a:ext>
            </a:extLst>
          </p:cNvPr>
          <p:cNvSpPr txBox="1"/>
          <p:nvPr/>
        </p:nvSpPr>
        <p:spPr>
          <a:xfrm>
            <a:off x="1310795" y="2569027"/>
            <a:ext cx="3056924" cy="1200329"/>
          </a:xfrm>
          <a:prstGeom prst="rect">
            <a:avLst/>
          </a:prstGeom>
          <a:noFill/>
          <a:ln>
            <a:solidFill>
              <a:schemeClr val="tx1"/>
            </a:solidFill>
          </a:ln>
        </p:spPr>
        <p:txBody>
          <a:bodyPr wrap="square" rtlCol="0">
            <a:spAutoFit/>
          </a:bodyPr>
          <a:lstStyle/>
          <a:p>
            <a:pPr algn="r"/>
            <a:r>
              <a:rPr lang="en-US" b="1" dirty="0">
                <a:highlight>
                  <a:srgbClr val="C0C0C0"/>
                </a:highlight>
              </a:rPr>
              <a:t>PART 1:</a:t>
            </a:r>
          </a:p>
          <a:p>
            <a:pPr algn="r"/>
            <a:r>
              <a:rPr lang="en-US" dirty="0"/>
              <a:t>Adjusted existing 100-level </a:t>
            </a:r>
            <a:r>
              <a:rPr lang="en-US" b="1" dirty="0"/>
              <a:t>Introduction to Programming</a:t>
            </a:r>
          </a:p>
          <a:p>
            <a:pPr algn="r"/>
            <a:r>
              <a:rPr lang="en-US" b="1" dirty="0"/>
              <a:t>Using Python </a:t>
            </a:r>
            <a:r>
              <a:rPr lang="en-US" dirty="0"/>
              <a:t>course</a:t>
            </a:r>
            <a:r>
              <a:rPr lang="en-US" b="1" dirty="0"/>
              <a:t>  </a:t>
            </a:r>
          </a:p>
        </p:txBody>
      </p:sp>
      <p:sp>
        <p:nvSpPr>
          <p:cNvPr id="13" name="TextBox 12">
            <a:extLst>
              <a:ext uri="{FF2B5EF4-FFF2-40B4-BE49-F238E27FC236}">
                <a16:creationId xmlns:a16="http://schemas.microsoft.com/office/drawing/2014/main" id="{A55615AC-70EF-BEF7-6DF4-C7C5DD444BF3}"/>
              </a:ext>
            </a:extLst>
          </p:cNvPr>
          <p:cNvSpPr txBox="1"/>
          <p:nvPr/>
        </p:nvSpPr>
        <p:spPr>
          <a:xfrm>
            <a:off x="8872429" y="3966449"/>
            <a:ext cx="3053096" cy="1200329"/>
          </a:xfrm>
          <a:prstGeom prst="rect">
            <a:avLst/>
          </a:prstGeom>
          <a:noFill/>
          <a:ln>
            <a:solidFill>
              <a:schemeClr val="tx1"/>
            </a:solidFill>
          </a:ln>
        </p:spPr>
        <p:txBody>
          <a:bodyPr wrap="square" rtlCol="0">
            <a:spAutoFit/>
          </a:bodyPr>
          <a:lstStyle/>
          <a:p>
            <a:r>
              <a:rPr lang="en-US" b="1" dirty="0">
                <a:highlight>
                  <a:srgbClr val="C0C0C0"/>
                </a:highlight>
              </a:rPr>
              <a:t>PART 2:</a:t>
            </a:r>
          </a:p>
          <a:p>
            <a:r>
              <a:rPr lang="en-US" dirty="0"/>
              <a:t>Developed and launched  pilot 200-level </a:t>
            </a:r>
            <a:r>
              <a:rPr lang="en-US" b="1" dirty="0"/>
              <a:t>Intermediate Python </a:t>
            </a:r>
            <a:r>
              <a:rPr lang="en-US" dirty="0"/>
              <a:t> course</a:t>
            </a:r>
          </a:p>
        </p:txBody>
      </p:sp>
      <p:pic>
        <p:nvPicPr>
          <p:cNvPr id="2" name="Picture 1">
            <a:extLst>
              <a:ext uri="{FF2B5EF4-FFF2-40B4-BE49-F238E27FC236}">
                <a16:creationId xmlns:a16="http://schemas.microsoft.com/office/drawing/2014/main" id="{3D2C674A-24FE-FC98-A8A3-29AC573F51DE}"/>
              </a:ext>
            </a:extLst>
          </p:cNvPr>
          <p:cNvPicPr>
            <a:picLocks noChangeAspect="1"/>
          </p:cNvPicPr>
          <p:nvPr/>
        </p:nvPicPr>
        <p:blipFill>
          <a:blip r:embed="rId3"/>
          <a:srcRect l="5234" t="404" r="32671" b="8324"/>
          <a:stretch>
            <a:fillRect/>
          </a:stretch>
        </p:blipFill>
        <p:spPr>
          <a:xfrm>
            <a:off x="0" y="10412"/>
            <a:ext cx="2841171" cy="2353211"/>
          </a:xfrm>
          <a:prstGeom prst="rect">
            <a:avLst/>
          </a:prstGeom>
        </p:spPr>
      </p:pic>
      <p:sp>
        <p:nvSpPr>
          <p:cNvPr id="3" name="Content Placeholder 2">
            <a:extLst>
              <a:ext uri="{FF2B5EF4-FFF2-40B4-BE49-F238E27FC236}">
                <a16:creationId xmlns:a16="http://schemas.microsoft.com/office/drawing/2014/main" id="{4A983DE5-15B3-7528-0695-E7A9D6C3D495}"/>
              </a:ext>
            </a:extLst>
          </p:cNvPr>
          <p:cNvSpPr>
            <a:spLocks noGrp="1"/>
          </p:cNvSpPr>
          <p:nvPr>
            <p:ph idx="1"/>
          </p:nvPr>
        </p:nvSpPr>
        <p:spPr>
          <a:xfrm>
            <a:off x="2961420" y="506936"/>
            <a:ext cx="8641360" cy="1052114"/>
          </a:xfrm>
        </p:spPr>
        <p:txBody>
          <a:bodyPr>
            <a:normAutofit fontScale="92500"/>
          </a:bodyPr>
          <a:lstStyle/>
          <a:p>
            <a:pPr marL="0" indent="0">
              <a:buNone/>
            </a:pPr>
            <a:r>
              <a:rPr lang="en-US" sz="1900" dirty="0"/>
              <a:t>- B</a:t>
            </a:r>
            <a:r>
              <a:rPr lang="en-US" sz="2000" dirty="0"/>
              <a:t>ergen faculty team assessed the C&amp;P course content through the lens of the college curriculum.</a:t>
            </a:r>
          </a:p>
          <a:p>
            <a:pPr marL="0" indent="0">
              <a:buNone/>
            </a:pPr>
            <a:r>
              <a:rPr lang="en-US" sz="1900" dirty="0"/>
              <a:t>- </a:t>
            </a:r>
            <a:r>
              <a:rPr lang="en-US" sz="2000" dirty="0"/>
              <a:t>The team adjusted the existing 100-level course and created a pilot 200-level course.</a:t>
            </a:r>
            <a:endParaRPr lang="en-US" sz="2000" dirty="0">
              <a:effectLst/>
            </a:endParaRP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677B194E-584D-C2EF-72AB-CB62E4112186}"/>
                  </a:ext>
                </a:extLst>
              </p14:cNvPr>
              <p14:cNvContentPartPr/>
              <p14:nvPr/>
            </p14:nvContentPartPr>
            <p14:xfrm>
              <a:off x="5780194" y="1751074"/>
              <a:ext cx="1679760" cy="274680"/>
            </p14:xfrm>
          </p:contentPart>
        </mc:Choice>
        <mc:Fallback xmlns="">
          <p:pic>
            <p:nvPicPr>
              <p:cNvPr id="5" name="Ink 4">
                <a:extLst>
                  <a:ext uri="{FF2B5EF4-FFF2-40B4-BE49-F238E27FC236}">
                    <a16:creationId xmlns:a16="http://schemas.microsoft.com/office/drawing/2014/main" id="{677B194E-584D-C2EF-72AB-CB62E4112186}"/>
                  </a:ext>
                </a:extLst>
              </p:cNvPr>
              <p:cNvPicPr/>
              <p:nvPr/>
            </p:nvPicPr>
            <p:blipFill>
              <a:blip r:embed="rId5"/>
              <a:stretch>
                <a:fillRect/>
              </a:stretch>
            </p:blipFill>
            <p:spPr>
              <a:xfrm>
                <a:off x="5726194" y="1643074"/>
                <a:ext cx="1787400" cy="490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CD86E5AC-C4A3-5301-42A0-FB4F684BF9E4}"/>
                  </a:ext>
                </a:extLst>
              </p14:cNvPr>
              <p14:cNvContentPartPr/>
              <p14:nvPr/>
            </p14:nvContentPartPr>
            <p14:xfrm>
              <a:off x="5814394" y="1729114"/>
              <a:ext cx="1677960" cy="306720"/>
            </p14:xfrm>
          </p:contentPart>
        </mc:Choice>
        <mc:Fallback xmlns="">
          <p:pic>
            <p:nvPicPr>
              <p:cNvPr id="6" name="Ink 5">
                <a:extLst>
                  <a:ext uri="{FF2B5EF4-FFF2-40B4-BE49-F238E27FC236}">
                    <a16:creationId xmlns:a16="http://schemas.microsoft.com/office/drawing/2014/main" id="{CD86E5AC-C4A3-5301-42A0-FB4F684BF9E4}"/>
                  </a:ext>
                </a:extLst>
              </p:cNvPr>
              <p:cNvPicPr/>
              <p:nvPr/>
            </p:nvPicPr>
            <p:blipFill>
              <a:blip r:embed="rId7"/>
              <a:stretch>
                <a:fillRect/>
              </a:stretch>
            </p:blipFill>
            <p:spPr>
              <a:xfrm>
                <a:off x="5760394" y="1621474"/>
                <a:ext cx="1785600" cy="522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DA45472A-D5F9-109A-0684-5B5669F393F8}"/>
                  </a:ext>
                </a:extLst>
              </p14:cNvPr>
              <p14:cNvContentPartPr/>
              <p14:nvPr/>
            </p14:nvContentPartPr>
            <p14:xfrm>
              <a:off x="5817569" y="2047443"/>
              <a:ext cx="1575720" cy="131400"/>
            </p14:xfrm>
          </p:contentPart>
        </mc:Choice>
        <mc:Fallback xmlns="">
          <p:pic>
            <p:nvPicPr>
              <p:cNvPr id="8" name="Ink 7">
                <a:extLst>
                  <a:ext uri="{FF2B5EF4-FFF2-40B4-BE49-F238E27FC236}">
                    <a16:creationId xmlns:a16="http://schemas.microsoft.com/office/drawing/2014/main" id="{DA45472A-D5F9-109A-0684-5B5669F393F8}"/>
                  </a:ext>
                </a:extLst>
              </p:cNvPr>
              <p:cNvPicPr/>
              <p:nvPr/>
            </p:nvPicPr>
            <p:blipFill>
              <a:blip r:embed="rId9"/>
              <a:stretch>
                <a:fillRect/>
              </a:stretch>
            </p:blipFill>
            <p:spPr>
              <a:xfrm>
                <a:off x="5763569" y="1939443"/>
                <a:ext cx="1683360" cy="347040"/>
              </a:xfrm>
              <a:prstGeom prst="rect">
                <a:avLst/>
              </a:prstGeom>
            </p:spPr>
          </p:pic>
        </mc:Fallback>
      </mc:AlternateContent>
      <p:sp>
        <p:nvSpPr>
          <p:cNvPr id="15" name="TextBox 14">
            <a:extLst>
              <a:ext uri="{FF2B5EF4-FFF2-40B4-BE49-F238E27FC236}">
                <a16:creationId xmlns:a16="http://schemas.microsoft.com/office/drawing/2014/main" id="{4313A72F-53C9-5650-D7DF-840219AEA5A4}"/>
              </a:ext>
            </a:extLst>
          </p:cNvPr>
          <p:cNvSpPr txBox="1"/>
          <p:nvPr/>
        </p:nvSpPr>
        <p:spPr>
          <a:xfrm>
            <a:off x="2990081" y="49644"/>
            <a:ext cx="7536405" cy="430887"/>
          </a:xfrm>
          <a:prstGeom prst="rect">
            <a:avLst/>
          </a:prstGeom>
          <a:noFill/>
        </p:spPr>
        <p:txBody>
          <a:bodyPr wrap="square">
            <a:spAutoFit/>
          </a:bodyPr>
          <a:lstStyle/>
          <a:p>
            <a:pPr lvl="0"/>
            <a:r>
              <a:rPr lang="en-US" sz="2200" b="1" u="sng" dirty="0"/>
              <a:t>Curricular Integration</a:t>
            </a:r>
            <a:r>
              <a:rPr lang="en-US" sz="2200" u="sng" dirty="0"/>
              <a:t> </a:t>
            </a:r>
            <a:r>
              <a:rPr lang="en-US" sz="2200" b="1" u="sng" dirty="0"/>
              <a:t>(Cont.)</a:t>
            </a:r>
          </a:p>
        </p:txBody>
      </p:sp>
      <p:pic>
        <p:nvPicPr>
          <p:cNvPr id="10" name="Picture 9">
            <a:extLst>
              <a:ext uri="{FF2B5EF4-FFF2-40B4-BE49-F238E27FC236}">
                <a16:creationId xmlns:a16="http://schemas.microsoft.com/office/drawing/2014/main" id="{35C4E579-C284-E54F-9CEE-85FB65B0B0B5}"/>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1096498" y="5797990"/>
            <a:ext cx="1012565" cy="1012565"/>
          </a:xfrm>
          <a:prstGeom prst="ellipse">
            <a:avLst/>
          </a:prstGeom>
        </p:spPr>
      </p:pic>
      <p:pic>
        <p:nvPicPr>
          <p:cNvPr id="17" name="Picture 16">
            <a:extLst>
              <a:ext uri="{FF2B5EF4-FFF2-40B4-BE49-F238E27FC236}">
                <a16:creationId xmlns:a16="http://schemas.microsoft.com/office/drawing/2014/main" id="{FA6CE8AA-98A9-728D-66C4-B657480CEDC3}"/>
              </a:ext>
            </a:extLst>
          </p:cNvPr>
          <p:cNvPicPr>
            <a:picLocks noChangeAspect="1"/>
          </p:cNvPicPr>
          <p:nvPr/>
        </p:nvPicPr>
        <p:blipFill>
          <a:blip r:embed="rId11"/>
          <a:stretch>
            <a:fillRect/>
          </a:stretch>
        </p:blipFill>
        <p:spPr>
          <a:xfrm>
            <a:off x="723064" y="4436423"/>
            <a:ext cx="2841172" cy="2059970"/>
          </a:xfrm>
          <a:prstGeom prst="rect">
            <a:avLst/>
          </a:prstGeom>
          <a:ln>
            <a:solidFill>
              <a:srgbClr val="002060"/>
            </a:solidFill>
          </a:ln>
        </p:spPr>
      </p:pic>
    </p:spTree>
    <p:extLst>
      <p:ext uri="{BB962C8B-B14F-4D97-AF65-F5344CB8AC3E}">
        <p14:creationId xmlns:p14="http://schemas.microsoft.com/office/powerpoint/2010/main" val="1163537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5DFE9">
            <a:alpha val="54000"/>
          </a:srgb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E146B1-FF66-C8D0-CC0C-371B56333C07}"/>
              </a:ext>
            </a:extLst>
          </p:cNvPr>
          <p:cNvPicPr>
            <a:picLocks noChangeAspect="1"/>
          </p:cNvPicPr>
          <p:nvPr/>
        </p:nvPicPr>
        <p:blipFill>
          <a:blip r:embed="rId2"/>
          <a:srcRect l="5234" t="404" r="32671" b="8324"/>
          <a:stretch>
            <a:fillRect/>
          </a:stretch>
        </p:blipFill>
        <p:spPr>
          <a:xfrm>
            <a:off x="0" y="10412"/>
            <a:ext cx="2841171" cy="2353211"/>
          </a:xfrm>
          <a:prstGeom prst="rect">
            <a:avLst/>
          </a:prstGeom>
        </p:spPr>
      </p:pic>
      <p:sp>
        <p:nvSpPr>
          <p:cNvPr id="7" name="TextBox 6">
            <a:extLst>
              <a:ext uri="{FF2B5EF4-FFF2-40B4-BE49-F238E27FC236}">
                <a16:creationId xmlns:a16="http://schemas.microsoft.com/office/drawing/2014/main" id="{3519A708-54E0-6871-288E-936975853637}"/>
              </a:ext>
            </a:extLst>
          </p:cNvPr>
          <p:cNvSpPr txBox="1"/>
          <p:nvPr/>
        </p:nvSpPr>
        <p:spPr>
          <a:xfrm>
            <a:off x="3047999" y="281844"/>
            <a:ext cx="8943624" cy="1015663"/>
          </a:xfrm>
          <a:prstGeom prst="rect">
            <a:avLst/>
          </a:prstGeom>
          <a:noFill/>
        </p:spPr>
        <p:txBody>
          <a:bodyPr wrap="square">
            <a:spAutoFit/>
          </a:bodyPr>
          <a:lstStyle/>
          <a:p>
            <a:pPr lvl="0"/>
            <a:r>
              <a:rPr lang="en-US" sz="2000" b="1" u="sng" dirty="0"/>
              <a:t>Experiential Learning:</a:t>
            </a:r>
            <a:r>
              <a:rPr lang="en-US" sz="2000" u="sng" dirty="0"/>
              <a:t> </a:t>
            </a:r>
          </a:p>
          <a:p>
            <a:pPr lvl="0"/>
            <a:endParaRPr lang="en-US" sz="2000" u="sng" dirty="0"/>
          </a:p>
          <a:p>
            <a:pPr lvl="0"/>
            <a:r>
              <a:rPr lang="en-US" sz="2000" dirty="0"/>
              <a:t>Students and faculty were invited to a site visit at Samsung Electronics America.  </a:t>
            </a:r>
          </a:p>
        </p:txBody>
      </p:sp>
      <p:pic>
        <p:nvPicPr>
          <p:cNvPr id="11" name="Picture 10">
            <a:extLst>
              <a:ext uri="{FF2B5EF4-FFF2-40B4-BE49-F238E27FC236}">
                <a16:creationId xmlns:a16="http://schemas.microsoft.com/office/drawing/2014/main" id="{ED4E9BB3-472E-67AB-F30F-D9D85295489B}"/>
              </a:ext>
              <a:ext uri="{C183D7F6-B498-43B3-948B-1728B52AA6E4}">
                <adec:decorative xmlns:adec="http://schemas.microsoft.com/office/drawing/2017/decorative" val="1"/>
              </a:ext>
            </a:extLst>
          </p:cNvPr>
          <p:cNvPicPr>
            <a:picLocks noChangeAspect="1"/>
          </p:cNvPicPr>
          <p:nvPr/>
        </p:nvPicPr>
        <p:blipFill>
          <a:blip r:embed="rId3"/>
          <a:srcRect t="10312"/>
          <a:stretch>
            <a:fillRect/>
          </a:stretch>
        </p:blipFill>
        <p:spPr>
          <a:xfrm>
            <a:off x="3450772" y="1649901"/>
            <a:ext cx="6738257" cy="4532545"/>
          </a:xfrm>
          <a:prstGeom prst="rect">
            <a:avLst/>
          </a:prstGeom>
        </p:spPr>
      </p:pic>
      <p:pic>
        <p:nvPicPr>
          <p:cNvPr id="3" name="Picture 2">
            <a:extLst>
              <a:ext uri="{FF2B5EF4-FFF2-40B4-BE49-F238E27FC236}">
                <a16:creationId xmlns:a16="http://schemas.microsoft.com/office/drawing/2014/main" id="{E7C4D7E9-9869-0D63-E831-4A11253340F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070579" y="5676164"/>
            <a:ext cx="1012565" cy="1012565"/>
          </a:xfrm>
          <a:prstGeom prst="ellipse">
            <a:avLst/>
          </a:prstGeom>
        </p:spPr>
      </p:pic>
      <p:sp>
        <p:nvSpPr>
          <p:cNvPr id="4" name="TextBox 3">
            <a:extLst>
              <a:ext uri="{FF2B5EF4-FFF2-40B4-BE49-F238E27FC236}">
                <a16:creationId xmlns:a16="http://schemas.microsoft.com/office/drawing/2014/main" id="{F8AC5252-9B07-25E8-8073-B16BE94D8B22}"/>
              </a:ext>
            </a:extLst>
          </p:cNvPr>
          <p:cNvSpPr txBox="1"/>
          <p:nvPr/>
        </p:nvSpPr>
        <p:spPr>
          <a:xfrm>
            <a:off x="200377" y="6534840"/>
            <a:ext cx="11791246" cy="307777"/>
          </a:xfrm>
          <a:prstGeom prst="rect">
            <a:avLst/>
          </a:prstGeom>
          <a:noFill/>
        </p:spPr>
        <p:txBody>
          <a:bodyPr wrap="square" rtlCol="0">
            <a:spAutoFit/>
          </a:bodyPr>
          <a:lstStyle/>
          <a:p>
            <a:r>
              <a:rPr lang="en-US" sz="1400" dirty="0"/>
              <a:t>Image source: https://img.us.news.samsung.com/us/wp-content/uploads/2026/04/21112841/Untitled-design-71.png</a:t>
            </a:r>
          </a:p>
        </p:txBody>
      </p:sp>
    </p:spTree>
    <p:extLst>
      <p:ext uri="{BB962C8B-B14F-4D97-AF65-F5344CB8AC3E}">
        <p14:creationId xmlns:p14="http://schemas.microsoft.com/office/powerpoint/2010/main" val="3340585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5DFE9">
            <a:alpha val="32000"/>
          </a:srgbClr>
        </a:solidFill>
        <a:effectLst/>
      </p:bgPr>
    </p:bg>
    <p:spTree>
      <p:nvGrpSpPr>
        <p:cNvPr id="1" name="">
          <a:extLst>
            <a:ext uri="{FF2B5EF4-FFF2-40B4-BE49-F238E27FC236}">
              <a16:creationId xmlns:a16="http://schemas.microsoft.com/office/drawing/2014/main" id="{C80B8322-D3F5-9611-5BBE-FED8E82603C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9063754-D42D-57EB-579D-2293A286D3E8}"/>
              </a:ext>
            </a:extLst>
          </p:cNvPr>
          <p:cNvPicPr>
            <a:picLocks noChangeAspect="1"/>
          </p:cNvPicPr>
          <p:nvPr/>
        </p:nvPicPr>
        <p:blipFill>
          <a:blip r:embed="rId2"/>
          <a:srcRect l="5234" t="404" r="32671" b="8324"/>
          <a:stretch>
            <a:fillRect/>
          </a:stretch>
        </p:blipFill>
        <p:spPr>
          <a:xfrm>
            <a:off x="0" y="10412"/>
            <a:ext cx="2841171" cy="2353211"/>
          </a:xfrm>
          <a:prstGeom prst="rect">
            <a:avLst/>
          </a:prstGeom>
        </p:spPr>
      </p:pic>
      <p:sp>
        <p:nvSpPr>
          <p:cNvPr id="7" name="TextBox 6">
            <a:extLst>
              <a:ext uri="{FF2B5EF4-FFF2-40B4-BE49-F238E27FC236}">
                <a16:creationId xmlns:a16="http://schemas.microsoft.com/office/drawing/2014/main" id="{D341A7E9-8800-7E3F-8F19-6B9A577D3F7A}"/>
              </a:ext>
            </a:extLst>
          </p:cNvPr>
          <p:cNvSpPr txBox="1"/>
          <p:nvPr/>
        </p:nvSpPr>
        <p:spPr>
          <a:xfrm>
            <a:off x="6580778" y="4121822"/>
            <a:ext cx="4595787" cy="1631216"/>
          </a:xfrm>
          <a:prstGeom prst="rect">
            <a:avLst/>
          </a:prstGeom>
          <a:noFill/>
        </p:spPr>
        <p:txBody>
          <a:bodyPr wrap="square">
            <a:spAutoFit/>
          </a:bodyPr>
          <a:lstStyle/>
          <a:p>
            <a:pPr lvl="0"/>
            <a:r>
              <a:rPr lang="en-US" sz="2000" b="1" u="sng" dirty="0"/>
              <a:t>Experiential Learning (Cont.):</a:t>
            </a:r>
            <a:r>
              <a:rPr lang="en-US" sz="2000" u="sng" dirty="0"/>
              <a:t> </a:t>
            </a:r>
          </a:p>
          <a:p>
            <a:pPr lvl="0"/>
            <a:endParaRPr lang="en-US" sz="2000" u="sng" dirty="0"/>
          </a:p>
          <a:p>
            <a:pPr lvl="0"/>
            <a:r>
              <a:rPr lang="en-US" sz="2000" dirty="0"/>
              <a:t>At the end of the two-semester sequence, </a:t>
            </a:r>
          </a:p>
          <a:p>
            <a:pPr lvl="0"/>
            <a:r>
              <a:rPr lang="en-US" sz="2000" dirty="0"/>
              <a:t>students presented their final projects </a:t>
            </a:r>
          </a:p>
          <a:p>
            <a:pPr lvl="0"/>
            <a:r>
              <a:rPr lang="en-US" sz="2000" dirty="0"/>
              <a:t>to Samsung employees.</a:t>
            </a:r>
          </a:p>
        </p:txBody>
      </p:sp>
      <p:pic>
        <p:nvPicPr>
          <p:cNvPr id="3" name="Picture 2">
            <a:extLst>
              <a:ext uri="{FF2B5EF4-FFF2-40B4-BE49-F238E27FC236}">
                <a16:creationId xmlns:a16="http://schemas.microsoft.com/office/drawing/2014/main" id="{D77E4461-2B8F-0F84-FA9B-C228524709EA}"/>
              </a:ext>
            </a:extLst>
          </p:cNvPr>
          <p:cNvPicPr>
            <a:picLocks noChangeAspect="1"/>
          </p:cNvPicPr>
          <p:nvPr/>
        </p:nvPicPr>
        <p:blipFill>
          <a:blip r:embed="rId3"/>
          <a:srcRect l="3086" t="13093"/>
          <a:stretch>
            <a:fillRect/>
          </a:stretch>
        </p:blipFill>
        <p:spPr>
          <a:xfrm>
            <a:off x="4025055" y="164015"/>
            <a:ext cx="7151510" cy="3807780"/>
          </a:xfrm>
          <a:prstGeom prst="rect">
            <a:avLst/>
          </a:prstGeom>
        </p:spPr>
      </p:pic>
      <p:pic>
        <p:nvPicPr>
          <p:cNvPr id="2" name="Picture 1">
            <a:extLst>
              <a:ext uri="{FF2B5EF4-FFF2-40B4-BE49-F238E27FC236}">
                <a16:creationId xmlns:a16="http://schemas.microsoft.com/office/drawing/2014/main" id="{43B10CAC-2F4B-88DC-6D85-A85BABB4DF26}"/>
              </a:ext>
            </a:extLst>
          </p:cNvPr>
          <p:cNvPicPr>
            <a:picLocks noChangeAspect="1"/>
          </p:cNvPicPr>
          <p:nvPr/>
        </p:nvPicPr>
        <p:blipFill>
          <a:blip r:embed="rId4"/>
          <a:srcRect l="3439" t="13241"/>
          <a:stretch>
            <a:fillRect/>
          </a:stretch>
        </p:blipFill>
        <p:spPr>
          <a:xfrm>
            <a:off x="0" y="3483902"/>
            <a:ext cx="6305224" cy="3363686"/>
          </a:xfrm>
          <a:prstGeom prst="rect">
            <a:avLst/>
          </a:prstGeom>
        </p:spPr>
      </p:pic>
      <p:pic>
        <p:nvPicPr>
          <p:cNvPr id="9" name="Picture 8">
            <a:extLst>
              <a:ext uri="{FF2B5EF4-FFF2-40B4-BE49-F238E27FC236}">
                <a16:creationId xmlns:a16="http://schemas.microsoft.com/office/drawing/2014/main" id="{8BBFFC0C-4772-6E75-BCD7-9D02F80E903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081464" y="5753038"/>
            <a:ext cx="1012565" cy="1012565"/>
          </a:xfrm>
          <a:prstGeom prst="ellipse">
            <a:avLst/>
          </a:prstGeom>
        </p:spPr>
      </p:pic>
    </p:spTree>
    <p:extLst>
      <p:ext uri="{BB962C8B-B14F-4D97-AF65-F5344CB8AC3E}">
        <p14:creationId xmlns:p14="http://schemas.microsoft.com/office/powerpoint/2010/main" val="953136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5DFE9">
            <a:alpha val="28000"/>
          </a:srgbClr>
        </a:solidFill>
        <a:effectLst/>
      </p:bgPr>
    </p:bg>
    <p:spTree>
      <p:nvGrpSpPr>
        <p:cNvPr id="1" name="">
          <a:extLst>
            <a:ext uri="{FF2B5EF4-FFF2-40B4-BE49-F238E27FC236}">
              <a16:creationId xmlns:a16="http://schemas.microsoft.com/office/drawing/2014/main" id="{3AC5212B-5EEE-97CA-8024-B15E3E27F12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4FFB172-E412-17EC-1973-86BFC2C9D2B3}"/>
              </a:ext>
            </a:extLst>
          </p:cNvPr>
          <p:cNvPicPr>
            <a:picLocks noChangeAspect="1"/>
          </p:cNvPicPr>
          <p:nvPr/>
        </p:nvPicPr>
        <p:blipFill>
          <a:blip r:embed="rId2"/>
          <a:srcRect l="5234" t="404" r="32671" b="8324"/>
          <a:stretch>
            <a:fillRect/>
          </a:stretch>
        </p:blipFill>
        <p:spPr>
          <a:xfrm>
            <a:off x="0" y="10412"/>
            <a:ext cx="2841171" cy="2353211"/>
          </a:xfrm>
          <a:prstGeom prst="rect">
            <a:avLst/>
          </a:prstGeom>
        </p:spPr>
      </p:pic>
      <p:sp>
        <p:nvSpPr>
          <p:cNvPr id="7" name="TextBox 6">
            <a:extLst>
              <a:ext uri="{FF2B5EF4-FFF2-40B4-BE49-F238E27FC236}">
                <a16:creationId xmlns:a16="http://schemas.microsoft.com/office/drawing/2014/main" id="{C4B736EA-FF4F-702C-8C30-EBB239A74259}"/>
              </a:ext>
            </a:extLst>
          </p:cNvPr>
          <p:cNvSpPr txBox="1"/>
          <p:nvPr/>
        </p:nvSpPr>
        <p:spPr>
          <a:xfrm>
            <a:off x="6748418" y="3817022"/>
            <a:ext cx="4595787" cy="1938992"/>
          </a:xfrm>
          <a:prstGeom prst="rect">
            <a:avLst/>
          </a:prstGeom>
          <a:noFill/>
        </p:spPr>
        <p:txBody>
          <a:bodyPr wrap="square">
            <a:spAutoFit/>
          </a:bodyPr>
          <a:lstStyle/>
          <a:p>
            <a:pPr lvl="0"/>
            <a:r>
              <a:rPr lang="en-US" sz="2000" b="1" u="sng" dirty="0"/>
              <a:t>Experiential Learning (Cont.):</a:t>
            </a:r>
            <a:r>
              <a:rPr lang="en-US" sz="2000" u="sng" dirty="0"/>
              <a:t> </a:t>
            </a:r>
          </a:p>
          <a:p>
            <a:pPr lvl="0"/>
            <a:endParaRPr lang="en-US" sz="2000" u="sng" dirty="0"/>
          </a:p>
          <a:p>
            <a:pPr lvl="0"/>
            <a:r>
              <a:rPr lang="en-US" sz="2000" dirty="0"/>
              <a:t>As per course requirements, students created a project employing data analysis and visualization tools. </a:t>
            </a:r>
          </a:p>
          <a:p>
            <a:pPr lvl="0"/>
            <a:endParaRPr lang="en-US" sz="2000" dirty="0"/>
          </a:p>
        </p:txBody>
      </p:sp>
      <p:pic>
        <p:nvPicPr>
          <p:cNvPr id="6" name="Picture 5">
            <a:extLst>
              <a:ext uri="{FF2B5EF4-FFF2-40B4-BE49-F238E27FC236}">
                <a16:creationId xmlns:a16="http://schemas.microsoft.com/office/drawing/2014/main" id="{9FA583D3-47D3-45F8-AC6A-461FA8837B03}"/>
              </a:ext>
            </a:extLst>
          </p:cNvPr>
          <p:cNvPicPr>
            <a:picLocks noChangeAspect="1"/>
          </p:cNvPicPr>
          <p:nvPr/>
        </p:nvPicPr>
        <p:blipFill>
          <a:blip r:embed="rId3"/>
          <a:srcRect l="3361" t="11706"/>
          <a:stretch>
            <a:fillRect/>
          </a:stretch>
        </p:blipFill>
        <p:spPr>
          <a:xfrm>
            <a:off x="4038883" y="10412"/>
            <a:ext cx="6581422" cy="3570240"/>
          </a:xfrm>
          <a:prstGeom prst="rect">
            <a:avLst/>
          </a:prstGeom>
        </p:spPr>
      </p:pic>
      <p:pic>
        <p:nvPicPr>
          <p:cNvPr id="8" name="Picture 7">
            <a:extLst>
              <a:ext uri="{FF2B5EF4-FFF2-40B4-BE49-F238E27FC236}">
                <a16:creationId xmlns:a16="http://schemas.microsoft.com/office/drawing/2014/main" id="{057F6510-5208-B411-C357-B8BC9B4D1D3B}"/>
              </a:ext>
            </a:extLst>
          </p:cNvPr>
          <p:cNvPicPr>
            <a:picLocks noChangeAspect="1"/>
          </p:cNvPicPr>
          <p:nvPr/>
        </p:nvPicPr>
        <p:blipFill>
          <a:blip r:embed="rId4"/>
          <a:srcRect l="3223" t="13959"/>
          <a:stretch>
            <a:fillRect/>
          </a:stretch>
        </p:blipFill>
        <p:spPr>
          <a:xfrm>
            <a:off x="0" y="3383794"/>
            <a:ext cx="6581422" cy="3474206"/>
          </a:xfrm>
          <a:prstGeom prst="rect">
            <a:avLst/>
          </a:prstGeom>
        </p:spPr>
      </p:pic>
      <p:pic>
        <p:nvPicPr>
          <p:cNvPr id="10" name="Picture 9">
            <a:extLst>
              <a:ext uri="{FF2B5EF4-FFF2-40B4-BE49-F238E27FC236}">
                <a16:creationId xmlns:a16="http://schemas.microsoft.com/office/drawing/2014/main" id="{D30D12C6-420C-59E2-B7B1-5E84A650A0C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004918" y="5756014"/>
            <a:ext cx="1012565" cy="1012565"/>
          </a:xfrm>
          <a:prstGeom prst="ellipse">
            <a:avLst/>
          </a:prstGeom>
        </p:spPr>
      </p:pic>
    </p:spTree>
    <p:extLst>
      <p:ext uri="{BB962C8B-B14F-4D97-AF65-F5344CB8AC3E}">
        <p14:creationId xmlns:p14="http://schemas.microsoft.com/office/powerpoint/2010/main" val="3135458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5DFE9">
            <a:alpha val="57000"/>
          </a:srgbClr>
        </a:solidFill>
        <a:effectLst/>
      </p:bgPr>
    </p:bg>
    <p:spTree>
      <p:nvGrpSpPr>
        <p:cNvPr id="1" name="">
          <a:extLst>
            <a:ext uri="{FF2B5EF4-FFF2-40B4-BE49-F238E27FC236}">
              <a16:creationId xmlns:a16="http://schemas.microsoft.com/office/drawing/2014/main" id="{E7B61D24-6CB0-446A-1511-3A28D3EFAA8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AD04FB9-89C9-2EFB-7101-A083ACE738B0}"/>
              </a:ext>
            </a:extLst>
          </p:cNvPr>
          <p:cNvPicPr>
            <a:picLocks noChangeAspect="1"/>
          </p:cNvPicPr>
          <p:nvPr/>
        </p:nvPicPr>
        <p:blipFill>
          <a:blip r:embed="rId2"/>
          <a:srcRect l="5234" t="404" r="32671" b="8324"/>
          <a:stretch>
            <a:fillRect/>
          </a:stretch>
        </p:blipFill>
        <p:spPr>
          <a:xfrm>
            <a:off x="0" y="10412"/>
            <a:ext cx="2841171" cy="2353211"/>
          </a:xfrm>
          <a:prstGeom prst="rect">
            <a:avLst/>
          </a:prstGeom>
        </p:spPr>
      </p:pic>
      <p:sp>
        <p:nvSpPr>
          <p:cNvPr id="7" name="TextBox 6">
            <a:extLst>
              <a:ext uri="{FF2B5EF4-FFF2-40B4-BE49-F238E27FC236}">
                <a16:creationId xmlns:a16="http://schemas.microsoft.com/office/drawing/2014/main" id="{4D5C7925-3AA1-7392-4F4B-DF68328BF170}"/>
              </a:ext>
            </a:extLst>
          </p:cNvPr>
          <p:cNvSpPr txBox="1"/>
          <p:nvPr/>
        </p:nvSpPr>
        <p:spPr>
          <a:xfrm>
            <a:off x="333790" y="3524882"/>
            <a:ext cx="3059141" cy="1938992"/>
          </a:xfrm>
          <a:prstGeom prst="rect">
            <a:avLst/>
          </a:prstGeom>
          <a:noFill/>
        </p:spPr>
        <p:txBody>
          <a:bodyPr wrap="square">
            <a:spAutoFit/>
          </a:bodyPr>
          <a:lstStyle/>
          <a:p>
            <a:pPr lvl="0" algn="r"/>
            <a:r>
              <a:rPr lang="en-US" sz="2000" b="1" u="sng" dirty="0"/>
              <a:t>Financial Support and </a:t>
            </a:r>
          </a:p>
          <a:p>
            <a:pPr lvl="0" algn="r"/>
            <a:r>
              <a:rPr lang="en-US" sz="2000" b="1" u="sng" dirty="0"/>
              <a:t>Student Recruitment:</a:t>
            </a:r>
            <a:r>
              <a:rPr lang="en-US" sz="2000" u="sng" dirty="0"/>
              <a:t> </a:t>
            </a:r>
          </a:p>
          <a:p>
            <a:pPr lvl="0" algn="r"/>
            <a:r>
              <a:rPr lang="en-US" sz="2000" dirty="0"/>
              <a:t>Students received financial support for a 2-semester course sequence. It helped with recruitment efforts.</a:t>
            </a:r>
          </a:p>
        </p:txBody>
      </p:sp>
      <p:pic>
        <p:nvPicPr>
          <p:cNvPr id="2" name="Picture 1">
            <a:extLst>
              <a:ext uri="{FF2B5EF4-FFF2-40B4-BE49-F238E27FC236}">
                <a16:creationId xmlns:a16="http://schemas.microsoft.com/office/drawing/2014/main" id="{B59F18BB-B7EE-4068-790D-9EE3A929CCC6}"/>
              </a:ext>
            </a:extLst>
          </p:cNvPr>
          <p:cNvPicPr>
            <a:picLocks noChangeAspect="1"/>
          </p:cNvPicPr>
          <p:nvPr/>
        </p:nvPicPr>
        <p:blipFill>
          <a:blip r:embed="rId3"/>
          <a:stretch>
            <a:fillRect/>
          </a:stretch>
        </p:blipFill>
        <p:spPr>
          <a:xfrm>
            <a:off x="3604221" y="261319"/>
            <a:ext cx="5230191" cy="6389023"/>
          </a:xfrm>
          <a:prstGeom prst="rect">
            <a:avLst/>
          </a:prstGeom>
          <a:ln>
            <a:solidFill>
              <a:srgbClr val="7030A0"/>
            </a:solidFill>
          </a:ln>
        </p:spPr>
      </p:pic>
      <p:sp>
        <p:nvSpPr>
          <p:cNvPr id="4" name="TextBox 3">
            <a:extLst>
              <a:ext uri="{FF2B5EF4-FFF2-40B4-BE49-F238E27FC236}">
                <a16:creationId xmlns:a16="http://schemas.microsoft.com/office/drawing/2014/main" id="{01428B81-4B73-2D88-A911-3D75E6D4A2AB}"/>
              </a:ext>
            </a:extLst>
          </p:cNvPr>
          <p:cNvSpPr txBox="1"/>
          <p:nvPr/>
        </p:nvSpPr>
        <p:spPr>
          <a:xfrm>
            <a:off x="9045702" y="2628584"/>
            <a:ext cx="3023798" cy="2246769"/>
          </a:xfrm>
          <a:prstGeom prst="rect">
            <a:avLst/>
          </a:prstGeom>
          <a:noFill/>
        </p:spPr>
        <p:txBody>
          <a:bodyPr wrap="square">
            <a:spAutoFit/>
          </a:bodyPr>
          <a:lstStyle/>
          <a:p>
            <a:r>
              <a:rPr lang="en-US" sz="2000" b="1" u="sng" dirty="0"/>
              <a:t>Professional Branding: </a:t>
            </a:r>
          </a:p>
          <a:p>
            <a:pPr marL="0" lvl="0" indent="0">
              <a:buNone/>
            </a:pPr>
            <a:r>
              <a:rPr lang="en-US" sz="2000" dirty="0"/>
              <a:t>The program integrated LinkedIn badges as a </a:t>
            </a:r>
          </a:p>
          <a:p>
            <a:pPr marL="0" lvl="0" indent="0">
              <a:buNone/>
            </a:pPr>
            <a:r>
              <a:rPr lang="en-US" sz="2000" dirty="0"/>
              <a:t>micro-credentialing strategy, allowing students to instantly signal their new skills to recruiters.</a:t>
            </a:r>
          </a:p>
        </p:txBody>
      </p:sp>
      <p:pic>
        <p:nvPicPr>
          <p:cNvPr id="8" name="Picture 7">
            <a:extLst>
              <a:ext uri="{FF2B5EF4-FFF2-40B4-BE49-F238E27FC236}">
                <a16:creationId xmlns:a16="http://schemas.microsoft.com/office/drawing/2014/main" id="{212377E1-542C-962D-202A-7EF66DB213E1}"/>
              </a:ext>
            </a:extLst>
          </p:cNvPr>
          <p:cNvPicPr>
            <a:picLocks noChangeAspect="1"/>
          </p:cNvPicPr>
          <p:nvPr/>
        </p:nvPicPr>
        <p:blipFill>
          <a:blip r:embed="rId4"/>
          <a:stretch>
            <a:fillRect/>
          </a:stretch>
        </p:blipFill>
        <p:spPr>
          <a:xfrm>
            <a:off x="9597462" y="933177"/>
            <a:ext cx="1663495" cy="1551566"/>
          </a:xfrm>
          <a:prstGeom prst="rect">
            <a:avLst/>
          </a:prstGeom>
        </p:spPr>
      </p:pic>
      <p:pic>
        <p:nvPicPr>
          <p:cNvPr id="9" name="Picture 8">
            <a:extLst>
              <a:ext uri="{FF2B5EF4-FFF2-40B4-BE49-F238E27FC236}">
                <a16:creationId xmlns:a16="http://schemas.microsoft.com/office/drawing/2014/main" id="{AB9677C3-9350-E51E-C4F1-AC39B5510D6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020758" y="5637777"/>
            <a:ext cx="1012565" cy="1012565"/>
          </a:xfrm>
          <a:prstGeom prst="ellipse">
            <a:avLst/>
          </a:prstGeom>
        </p:spPr>
      </p:pic>
    </p:spTree>
    <p:extLst>
      <p:ext uri="{BB962C8B-B14F-4D97-AF65-F5344CB8AC3E}">
        <p14:creationId xmlns:p14="http://schemas.microsoft.com/office/powerpoint/2010/main" val="18231547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3107</TotalTime>
  <Words>847</Words>
  <Application>Microsoft Office PowerPoint</Application>
  <PresentationFormat>Widescreen</PresentationFormat>
  <Paragraphs>94</Paragraphs>
  <Slides>14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Implications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Vandalovsky</dc:creator>
  <cp:lastModifiedBy>Emily Vandalovsky</cp:lastModifiedBy>
  <cp:revision>71</cp:revision>
  <dcterms:created xsi:type="dcterms:W3CDTF">2026-06-04T23:21:56Z</dcterms:created>
  <dcterms:modified xsi:type="dcterms:W3CDTF">2026-06-29T15:51:12Z</dcterms:modified>
</cp:coreProperties>
</file>